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xml" ContentType="application/vnd.openxmlformats-officedocument.presentationml.notesSlide+xml"/>
  <Override PartName="/ppt/tags/tag2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 id="2147483677" r:id="rId2"/>
    <p:sldMasterId id="2147483678" r:id="rId3"/>
  </p:sldMasterIdLst>
  <p:notesMasterIdLst>
    <p:notesMasterId r:id="rId72"/>
  </p:notesMasterIdLst>
  <p:sldIdLst>
    <p:sldId id="382" r:id="rId4"/>
    <p:sldId id="383" r:id="rId5"/>
    <p:sldId id="384" r:id="rId6"/>
    <p:sldId id="296" r:id="rId7"/>
    <p:sldId id="304" r:id="rId8"/>
    <p:sldId id="310" r:id="rId9"/>
    <p:sldId id="305" r:id="rId10"/>
    <p:sldId id="313" r:id="rId11"/>
    <p:sldId id="321" r:id="rId12"/>
    <p:sldId id="311" r:id="rId13"/>
    <p:sldId id="314" r:id="rId14"/>
    <p:sldId id="315" r:id="rId15"/>
    <p:sldId id="312" r:id="rId16"/>
    <p:sldId id="316" r:id="rId17"/>
    <p:sldId id="308" r:id="rId18"/>
    <p:sldId id="309" r:id="rId19"/>
    <p:sldId id="301" r:id="rId20"/>
    <p:sldId id="302" r:id="rId21"/>
    <p:sldId id="303" r:id="rId22"/>
    <p:sldId id="331" r:id="rId23"/>
    <p:sldId id="319" r:id="rId24"/>
    <p:sldId id="330" r:id="rId25"/>
    <p:sldId id="323" r:id="rId26"/>
    <p:sldId id="325" r:id="rId27"/>
    <p:sldId id="326" r:id="rId28"/>
    <p:sldId id="328" r:id="rId29"/>
    <p:sldId id="327" r:id="rId30"/>
    <p:sldId id="356" r:id="rId31"/>
    <p:sldId id="329" r:id="rId32"/>
    <p:sldId id="332" r:id="rId33"/>
    <p:sldId id="333" r:id="rId34"/>
    <p:sldId id="364" r:id="rId35"/>
    <p:sldId id="335" r:id="rId36"/>
    <p:sldId id="336" r:id="rId37"/>
    <p:sldId id="338" r:id="rId38"/>
    <p:sldId id="339" r:id="rId39"/>
    <p:sldId id="358" r:id="rId40"/>
    <p:sldId id="340" r:id="rId41"/>
    <p:sldId id="341" r:id="rId42"/>
    <p:sldId id="342" r:id="rId43"/>
    <p:sldId id="343" r:id="rId44"/>
    <p:sldId id="344" r:id="rId45"/>
    <p:sldId id="345" r:id="rId46"/>
    <p:sldId id="346" r:id="rId47"/>
    <p:sldId id="347" r:id="rId48"/>
    <p:sldId id="357" r:id="rId49"/>
    <p:sldId id="348" r:id="rId50"/>
    <p:sldId id="349" r:id="rId51"/>
    <p:sldId id="350" r:id="rId52"/>
    <p:sldId id="368" r:id="rId53"/>
    <p:sldId id="371" r:id="rId54"/>
    <p:sldId id="351" r:id="rId55"/>
    <p:sldId id="352" r:id="rId56"/>
    <p:sldId id="353" r:id="rId57"/>
    <p:sldId id="354" r:id="rId58"/>
    <p:sldId id="370" r:id="rId59"/>
    <p:sldId id="369" r:id="rId60"/>
    <p:sldId id="362" r:id="rId61"/>
    <p:sldId id="375" r:id="rId62"/>
    <p:sldId id="372" r:id="rId63"/>
    <p:sldId id="374" r:id="rId64"/>
    <p:sldId id="376" r:id="rId65"/>
    <p:sldId id="377" r:id="rId66"/>
    <p:sldId id="378" r:id="rId67"/>
    <p:sldId id="379" r:id="rId68"/>
    <p:sldId id="381" r:id="rId69"/>
    <p:sldId id="380" r:id="rId70"/>
    <p:sldId id="274" r:id="rId7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1D0D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35" autoAdjust="0"/>
    <p:restoredTop sz="83990" autoAdjust="0"/>
  </p:normalViewPr>
  <p:slideViewPr>
    <p:cSldViewPr snapToGrid="0">
      <p:cViewPr varScale="1">
        <p:scale>
          <a:sx n="57" d="100"/>
          <a:sy n="57" d="100"/>
        </p:scale>
        <p:origin x="1528" y="3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 Id="rId4" Type="http://schemas.openxmlformats.org/officeDocument/2006/relationships/image" Target="../media/image4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 Id="rId6" Type="http://schemas.openxmlformats.org/officeDocument/2006/relationships/image" Target="../media/image55.wmf"/><Relationship Id="rId5" Type="http://schemas.openxmlformats.org/officeDocument/2006/relationships/image" Target="../media/image54.wmf"/><Relationship Id="rId4" Type="http://schemas.openxmlformats.org/officeDocument/2006/relationships/image" Target="../media/image53.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70.wmf"/><Relationship Id="rId3" Type="http://schemas.openxmlformats.org/officeDocument/2006/relationships/image" Target="../media/image65.wmf"/><Relationship Id="rId7" Type="http://schemas.openxmlformats.org/officeDocument/2006/relationships/image" Target="../media/image69.wmf"/><Relationship Id="rId2" Type="http://schemas.openxmlformats.org/officeDocument/2006/relationships/image" Target="../media/image64.wmf"/><Relationship Id="rId1" Type="http://schemas.openxmlformats.org/officeDocument/2006/relationships/image" Target="../media/image63.wmf"/><Relationship Id="rId6" Type="http://schemas.openxmlformats.org/officeDocument/2006/relationships/image" Target="../media/image68.wmf"/><Relationship Id="rId5" Type="http://schemas.openxmlformats.org/officeDocument/2006/relationships/image" Target="../media/image67.wmf"/><Relationship Id="rId4" Type="http://schemas.openxmlformats.org/officeDocument/2006/relationships/image" Target="../media/image66.wmf"/><Relationship Id="rId9" Type="http://schemas.openxmlformats.org/officeDocument/2006/relationships/image" Target="../media/image71.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8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image" Target="../media/image84.wmf"/><Relationship Id="rId1" Type="http://schemas.openxmlformats.org/officeDocument/2006/relationships/image" Target="../media/image83.wmf"/><Relationship Id="rId6" Type="http://schemas.openxmlformats.org/officeDocument/2006/relationships/image" Target="../media/image88.wmf"/><Relationship Id="rId5" Type="http://schemas.openxmlformats.org/officeDocument/2006/relationships/image" Target="../media/image87.wmf"/><Relationship Id="rId4" Type="http://schemas.openxmlformats.org/officeDocument/2006/relationships/image" Target="../media/image86.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90.wmf"/><Relationship Id="rId1" Type="http://schemas.openxmlformats.org/officeDocument/2006/relationships/image" Target="../media/image89.wmf"/><Relationship Id="rId5" Type="http://schemas.openxmlformats.org/officeDocument/2006/relationships/image" Target="../media/image93.wmf"/><Relationship Id="rId4" Type="http://schemas.openxmlformats.org/officeDocument/2006/relationships/image" Target="../media/image92.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96.wmf"/><Relationship Id="rId1" Type="http://schemas.openxmlformats.org/officeDocument/2006/relationships/image" Target="../media/image95.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2B75EE-71B4-4B9F-9A65-92344EEF7274}" type="datetimeFigureOut">
              <a:rPr lang="zh-CN" altLang="en-US" smtClean="0"/>
              <a:t>2021/7/26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D79124-E974-4903-83F7-5FAB5639EB1C}" type="slidenum">
              <a:rPr lang="zh-CN" altLang="en-US" smtClean="0"/>
              <a:t>‹#›</a:t>
            </a:fld>
            <a:endParaRPr lang="zh-CN" altLang="en-US"/>
          </a:p>
        </p:txBody>
      </p:sp>
    </p:spTree>
    <p:extLst>
      <p:ext uri="{BB962C8B-B14F-4D97-AF65-F5344CB8AC3E}">
        <p14:creationId xmlns:p14="http://schemas.microsoft.com/office/powerpoint/2010/main" val="177272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61B18-8876-4120-B662-E27EB1A2D4B9}" type="slidenum">
              <a:rPr lang="zh-CN" altLang="en-US" smtClean="0"/>
              <a:t>1</a:t>
            </a:fld>
            <a:endParaRPr lang="zh-CN" altLang="en-US"/>
          </a:p>
        </p:txBody>
      </p:sp>
    </p:spTree>
    <p:extLst>
      <p:ext uri="{BB962C8B-B14F-4D97-AF65-F5344CB8AC3E}">
        <p14:creationId xmlns:p14="http://schemas.microsoft.com/office/powerpoint/2010/main" val="3272318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t>4</a:t>
            </a:fld>
            <a:endParaRPr lang="zh-CN" altLang="en-US"/>
          </a:p>
        </p:txBody>
      </p:sp>
    </p:spTree>
    <p:extLst>
      <p:ext uri="{BB962C8B-B14F-4D97-AF65-F5344CB8AC3E}">
        <p14:creationId xmlns:p14="http://schemas.microsoft.com/office/powerpoint/2010/main" val="1068402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lgn="just" eaLnBrk="1" hangingPunct="1"/>
            <a:r>
              <a:rPr lang="zh-CN" altLang="en-US" dirty="0" smtClean="0"/>
              <a:t>连续型属性是指在某一个区间或者无穷区间内该属性的取值是连续的 ，例如属性“</a:t>
            </a:r>
            <a:r>
              <a:rPr lang="en-US" altLang="zh-CN" dirty="0" smtClean="0"/>
              <a:t>Age” </a:t>
            </a:r>
          </a:p>
          <a:p>
            <a:pPr lvl="1" algn="just" eaLnBrk="1" hangingPunct="1"/>
            <a:r>
              <a:rPr lang="zh-CN" altLang="en-US" dirty="0" smtClean="0"/>
              <a:t>离散型属性是指该属性的取值是不连续的 ，例如属性“</a:t>
            </a:r>
            <a:r>
              <a:rPr lang="en-US" altLang="zh-CN" dirty="0" smtClean="0"/>
              <a:t>Salary”</a:t>
            </a:r>
            <a:r>
              <a:rPr lang="zh-CN" altLang="en-US" dirty="0" smtClean="0"/>
              <a:t>和“</a:t>
            </a:r>
            <a:r>
              <a:rPr lang="en-US" altLang="zh-CN" dirty="0" smtClean="0"/>
              <a:t>Class” </a:t>
            </a:r>
          </a:p>
          <a:p>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t>5</a:t>
            </a:fld>
            <a:endParaRPr lang="zh-CN" altLang="en-US"/>
          </a:p>
        </p:txBody>
      </p:sp>
    </p:spTree>
    <p:extLst>
      <p:ext uri="{BB962C8B-B14F-4D97-AF65-F5344CB8AC3E}">
        <p14:creationId xmlns:p14="http://schemas.microsoft.com/office/powerpoint/2010/main" val="671487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i="0" kern="1200" dirty="0" smtClean="0">
                <a:solidFill>
                  <a:schemeClr val="tx1"/>
                </a:solidFill>
                <a:effectLst/>
                <a:latin typeface="+mn-lt"/>
                <a:ea typeface="+mn-ea"/>
                <a:cs typeface="+mn-cs"/>
              </a:rPr>
              <a:t>ROC</a:t>
            </a:r>
            <a:r>
              <a:rPr lang="zh-CN" altLang="en-US" sz="1200" b="1" i="0" kern="1200" dirty="0" smtClean="0">
                <a:solidFill>
                  <a:schemeClr val="tx1"/>
                </a:solidFill>
                <a:effectLst/>
                <a:latin typeface="+mn-lt"/>
                <a:ea typeface="+mn-ea"/>
                <a:cs typeface="+mn-cs"/>
              </a:rPr>
              <a:t>曲线是从阈值选取角度出发来研究学习器泛化性能的有力工具</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以灵敏度为纵轴</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以误判率为横轴</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连接各点绘制曲线</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然后计算曲线下的面积</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面积越大</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判断价值越高。</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灵敏度</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就是把实际为真值的判断为真值的概率</a:t>
            </a:r>
            <a:r>
              <a:rPr lang="en-US" altLang="zh-CN"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特异度</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就是把实际为假值的判断为假值的概率</a:t>
            </a:r>
            <a:r>
              <a:rPr lang="en-US" altLang="zh-CN"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误判率</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就是把实际为假值的判断为真值的概率</a:t>
            </a:r>
            <a:endParaRPr lang="en-US" altLang="zh-CN" sz="1200" b="0" i="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t>17</a:t>
            </a:fld>
            <a:endParaRPr lang="zh-CN" altLang="en-US"/>
          </a:p>
        </p:txBody>
      </p:sp>
    </p:spTree>
    <p:extLst>
      <p:ext uri="{BB962C8B-B14F-4D97-AF65-F5344CB8AC3E}">
        <p14:creationId xmlns:p14="http://schemas.microsoft.com/office/powerpoint/2010/main" val="2365973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smtClean="0">
                <a:solidFill>
                  <a:schemeClr val="tx1"/>
                </a:solidFill>
                <a:effectLst/>
                <a:latin typeface="+mn-lt"/>
                <a:ea typeface="+mn-ea"/>
                <a:cs typeface="+mn-cs"/>
              </a:rPr>
              <a:t>错误的分类结果可能会导致严重的后果</a:t>
            </a:r>
            <a:endParaRPr lang="en-US" altLang="zh-CN" sz="1200" b="1" i="0" kern="1200" smtClean="0">
              <a:solidFill>
                <a:schemeClr val="tx1"/>
              </a:solidFill>
              <a:effectLst/>
              <a:latin typeface="+mn-lt"/>
              <a:ea typeface="+mn-ea"/>
              <a:cs typeface="+mn-cs"/>
            </a:endParaRPr>
          </a:p>
          <a:p>
            <a:r>
              <a:rPr lang="zh-CN" altLang="en-US" sz="1200" b="0" i="0" kern="1200" smtClean="0">
                <a:solidFill>
                  <a:schemeClr val="tx1"/>
                </a:solidFill>
                <a:effectLst/>
                <a:latin typeface="+mn-lt"/>
                <a:ea typeface="+mn-ea"/>
                <a:cs typeface="+mn-cs"/>
              </a:rPr>
              <a:t>成本</a:t>
            </a:r>
            <a:r>
              <a:rPr lang="zh-CN" altLang="en-US" sz="1200" b="0" i="0" kern="1200" dirty="0" smtClean="0">
                <a:solidFill>
                  <a:schemeClr val="tx1"/>
                </a:solidFill>
                <a:effectLst/>
                <a:latin typeface="+mn-lt"/>
                <a:ea typeface="+mn-ea"/>
                <a:cs typeface="+mn-cs"/>
              </a:rPr>
              <a:t>敏感型学习是类不平衡的算法级修改的一个方案。在这里，不是使用标准的损失函数，而实引入了误分类成本的概念以最小化条件风险。通过严重惩罚某些类别的分类错误，我们在分类器训练的过程中提高了它们的重要性。</a:t>
            </a:r>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t>18</a:t>
            </a:fld>
            <a:endParaRPr lang="zh-CN" altLang="en-US"/>
          </a:p>
        </p:txBody>
      </p:sp>
    </p:spTree>
    <p:extLst>
      <p:ext uri="{BB962C8B-B14F-4D97-AF65-F5344CB8AC3E}">
        <p14:creationId xmlns:p14="http://schemas.microsoft.com/office/powerpoint/2010/main" val="109887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t>33</a:t>
            </a:fld>
            <a:endParaRPr lang="zh-CN" altLang="en-US"/>
          </a:p>
        </p:txBody>
      </p:sp>
    </p:spTree>
    <p:extLst>
      <p:ext uri="{BB962C8B-B14F-4D97-AF65-F5344CB8AC3E}">
        <p14:creationId xmlns:p14="http://schemas.microsoft.com/office/powerpoint/2010/main" val="4215133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t>34</a:t>
            </a:fld>
            <a:endParaRPr lang="zh-CN" altLang="en-US"/>
          </a:p>
        </p:txBody>
      </p:sp>
    </p:spTree>
    <p:extLst>
      <p:ext uri="{BB962C8B-B14F-4D97-AF65-F5344CB8AC3E}">
        <p14:creationId xmlns:p14="http://schemas.microsoft.com/office/powerpoint/2010/main" val="3366280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t>50</a:t>
            </a:fld>
            <a:endParaRPr lang="zh-CN" altLang="en-US"/>
          </a:p>
        </p:txBody>
      </p:sp>
    </p:spTree>
    <p:extLst>
      <p:ext uri="{BB962C8B-B14F-4D97-AF65-F5344CB8AC3E}">
        <p14:creationId xmlns:p14="http://schemas.microsoft.com/office/powerpoint/2010/main" val="1190817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t>52</a:t>
            </a:fld>
            <a:endParaRPr lang="zh-CN" altLang="en-US"/>
          </a:p>
        </p:txBody>
      </p:sp>
    </p:spTree>
    <p:extLst>
      <p:ext uri="{BB962C8B-B14F-4D97-AF65-F5344CB8AC3E}">
        <p14:creationId xmlns:p14="http://schemas.microsoft.com/office/powerpoint/2010/main" val="2561927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BF0B52A9-DBB9-4F68-9F64-256D8B3B691B}" type="datetime1">
              <a:rPr lang="zh-CN" altLang="en-US" smtClean="0"/>
              <a:t>2021/7/26</a:t>
            </a:fld>
            <a:endParaRPr lang="zh-CN" altLang="en-US"/>
          </a:p>
        </p:txBody>
      </p:sp>
      <p:sp>
        <p:nvSpPr>
          <p:cNvPr id="3"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数据预处理</a:t>
            </a:r>
            <a:endParaRPr lang="zh-CN" altLang="en-US"/>
          </a:p>
        </p:txBody>
      </p:sp>
      <p:sp>
        <p:nvSpPr>
          <p:cNvPr id="4"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4254082118"/>
      </p:ext>
    </p:extLst>
  </p:cSld>
  <p:clrMapOvr>
    <a:masterClrMapping/>
  </p:clrMapOvr>
  <p:transition spd="slow">
    <p:pull dir="ru"/>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11348D4-BDDC-4D81-ADB0-3331DD56AD41}" type="datetime1">
              <a:rPr lang="zh-CN" altLang="en-US" smtClean="0"/>
              <a:t>2021/7/26</a:t>
            </a:fld>
            <a:endParaRPr lang="zh-CN" altLang="en-US"/>
          </a:p>
        </p:txBody>
      </p:sp>
      <p:sp>
        <p:nvSpPr>
          <p:cNvPr id="6" name="Slide Number Placeholder 5"/>
          <p:cNvSpPr>
            <a:spLocks noGrp="1"/>
          </p:cNvSpPr>
          <p:nvPr>
            <p:ph type="sldNum" sz="quarter" idx="12"/>
          </p:nvPr>
        </p:nvSpPr>
        <p:spPr/>
        <p:txBody>
          <a:bodyPr/>
          <a:lstStyle/>
          <a:p>
            <a:fld id="{AA1FFF48-E6B6-4D09-A083-0394F0202530}" type="slidenum">
              <a:rPr lang="zh-CN" altLang="en-US" smtClean="0"/>
              <a:t>‹#›</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smtClean="0"/>
              <a:t>数据分类</a:t>
            </a:r>
            <a:endParaRPr lang="zh-CN" altLang="en-US" dirty="0"/>
          </a:p>
        </p:txBody>
      </p:sp>
    </p:spTree>
    <p:extLst>
      <p:ext uri="{BB962C8B-B14F-4D97-AF65-F5344CB8AC3E}">
        <p14:creationId xmlns:p14="http://schemas.microsoft.com/office/powerpoint/2010/main" val="43267748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7_标题和内容">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AE253E4C-59AC-445F-A5B4-2F243139B5AB}" type="datetime1">
              <a:rPr lang="zh-CN" altLang="en-US" smtClean="0"/>
              <a:t>2021/7/26</a:t>
            </a:fld>
            <a:endParaRPr lang="zh-CN" altLang="en-US"/>
          </a:p>
        </p:txBody>
      </p:sp>
      <p:sp>
        <p:nvSpPr>
          <p:cNvPr id="3"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数据预处理</a:t>
            </a:r>
            <a:endParaRPr lang="zh-CN" altLang="en-US"/>
          </a:p>
        </p:txBody>
      </p:sp>
      <p:sp>
        <p:nvSpPr>
          <p:cNvPr id="4"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182520831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标题幻灯片">
    <p:spTree>
      <p:nvGrpSpPr>
        <p:cNvPr id="1" name=""/>
        <p:cNvGrpSpPr/>
        <p:nvPr/>
      </p:nvGrpSpPr>
      <p:grpSpPr>
        <a:xfrm>
          <a:off x="0" y="0"/>
          <a:ext cx="0" cy="0"/>
          <a:chOff x="0" y="0"/>
          <a:chExt cx="0" cy="0"/>
        </a:xfrm>
      </p:grpSpPr>
      <p:pic>
        <p:nvPicPr>
          <p:cNvPr id="10" name="Picture 20" descr="wleh"/>
          <p:cNvPicPr>
            <a:picLocks noChangeAspect="1" noChangeArrowheads="1"/>
          </p:cNvPicPr>
          <p:nvPr userDrawn="1"/>
        </p:nvPicPr>
        <p:blipFill>
          <a:blip r:embed="rId2"/>
          <a:srcRect/>
          <a:stretch>
            <a:fillRect/>
          </a:stretch>
        </p:blipFill>
        <p:spPr bwMode="auto">
          <a:xfrm>
            <a:off x="-10188" y="14537"/>
            <a:ext cx="9154188" cy="6859361"/>
          </a:xfrm>
          <a:prstGeom prst="rect">
            <a:avLst/>
          </a:prstGeom>
          <a:noFill/>
          <a:ln w="9525">
            <a:noFill/>
            <a:miter lim="800000"/>
            <a:headEnd/>
            <a:tailEnd/>
          </a:ln>
        </p:spPr>
      </p:pic>
      <p:sp>
        <p:nvSpPr>
          <p:cNvPr id="12" name="Text Placeholder 2"/>
          <p:cNvSpPr>
            <a:spLocks noGrp="1"/>
          </p:cNvSpPr>
          <p:nvPr>
            <p:ph idx="1"/>
          </p:nvPr>
        </p:nvSpPr>
        <p:spPr>
          <a:xfrm>
            <a:off x="838200" y="1235744"/>
            <a:ext cx="8305800" cy="513965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6" name="矩形 15"/>
          <p:cNvSpPr/>
          <p:nvPr userDrawn="1"/>
        </p:nvSpPr>
        <p:spPr>
          <a:xfrm>
            <a:off x="-3" y="0"/>
            <a:ext cx="9144004" cy="687448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20" descr="wleh"/>
          <p:cNvPicPr>
            <a:picLocks noChangeAspect="1" noChangeArrowheads="1"/>
          </p:cNvPicPr>
          <p:nvPr userDrawn="1"/>
        </p:nvPicPr>
        <p:blipFill>
          <a:blip r:embed="rId2"/>
          <a:srcRect/>
          <a:stretch>
            <a:fillRect/>
          </a:stretch>
        </p:blipFill>
        <p:spPr bwMode="auto">
          <a:xfrm>
            <a:off x="0" y="-774700"/>
            <a:ext cx="9237315" cy="7632700"/>
          </a:xfrm>
          <a:prstGeom prst="rect">
            <a:avLst/>
          </a:prstGeom>
          <a:noFill/>
          <a:ln w="9525">
            <a:noFill/>
            <a:miter lim="800000"/>
            <a:headEnd/>
            <a:tailEnd/>
          </a:ln>
        </p:spPr>
      </p:pic>
    </p:spTree>
    <p:extLst>
      <p:ext uri="{BB962C8B-B14F-4D97-AF65-F5344CB8AC3E}">
        <p14:creationId xmlns:p14="http://schemas.microsoft.com/office/powerpoint/2010/main" val="1691985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CF06FA15-D293-4F6D-905E-1F794D0D89E1}" type="datetime1">
              <a:rPr lang="zh-CN" altLang="en-US" smtClean="0"/>
              <a:t>2021/7/26</a:t>
            </a:fld>
            <a:endParaRPr lang="zh-CN" altLang="en-US"/>
          </a:p>
        </p:txBody>
      </p:sp>
      <p:sp>
        <p:nvSpPr>
          <p:cNvPr id="11"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数据预处理</a:t>
            </a:r>
            <a:endParaRPr lang="zh-CN" altLang="en-US"/>
          </a:p>
        </p:txBody>
      </p:sp>
      <p:sp>
        <p:nvSpPr>
          <p:cNvPr id="12"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321968247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4_标题和内容">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AE253E4C-59AC-445F-A5B4-2F243139B5AB}" type="datetime1">
              <a:rPr lang="zh-CN" altLang="en-US" smtClean="0"/>
              <a:t>2021/7/26</a:t>
            </a:fld>
            <a:endParaRPr lang="zh-CN" altLang="en-US"/>
          </a:p>
        </p:txBody>
      </p:sp>
      <p:sp>
        <p:nvSpPr>
          <p:cNvPr id="3"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数据预处理</a:t>
            </a:r>
            <a:endParaRPr lang="zh-CN" altLang="en-US"/>
          </a:p>
        </p:txBody>
      </p:sp>
      <p:sp>
        <p:nvSpPr>
          <p:cNvPr id="4"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353435226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10" name="Picture 20" descr="wleh"/>
          <p:cNvPicPr>
            <a:picLocks noChangeAspect="1" noChangeArrowheads="1"/>
          </p:cNvPicPr>
          <p:nvPr userDrawn="1"/>
        </p:nvPicPr>
        <p:blipFill>
          <a:blip r:embed="rId2"/>
          <a:srcRect/>
          <a:stretch>
            <a:fillRect/>
          </a:stretch>
        </p:blipFill>
        <p:spPr bwMode="auto">
          <a:xfrm>
            <a:off x="-10188" y="14537"/>
            <a:ext cx="9154188" cy="6859361"/>
          </a:xfrm>
          <a:prstGeom prst="rect">
            <a:avLst/>
          </a:prstGeom>
          <a:noFill/>
          <a:ln w="9525">
            <a:noFill/>
            <a:miter lim="800000"/>
            <a:headEnd/>
            <a:tailEnd/>
          </a:ln>
        </p:spPr>
      </p:pic>
      <p:sp>
        <p:nvSpPr>
          <p:cNvPr id="12" name="Text Placeholder 2"/>
          <p:cNvSpPr>
            <a:spLocks noGrp="1"/>
          </p:cNvSpPr>
          <p:nvPr>
            <p:ph idx="1"/>
          </p:nvPr>
        </p:nvSpPr>
        <p:spPr>
          <a:xfrm>
            <a:off x="838200" y="1235744"/>
            <a:ext cx="8305800" cy="513965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6" name="矩形 15"/>
          <p:cNvSpPr/>
          <p:nvPr userDrawn="1"/>
        </p:nvSpPr>
        <p:spPr>
          <a:xfrm>
            <a:off x="-3" y="0"/>
            <a:ext cx="9144004" cy="687448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20" descr="wleh"/>
          <p:cNvPicPr>
            <a:picLocks noChangeAspect="1" noChangeArrowheads="1"/>
          </p:cNvPicPr>
          <p:nvPr userDrawn="1"/>
        </p:nvPicPr>
        <p:blipFill>
          <a:blip r:embed="rId2"/>
          <a:srcRect/>
          <a:stretch>
            <a:fillRect/>
          </a:stretch>
        </p:blipFill>
        <p:spPr bwMode="auto">
          <a:xfrm>
            <a:off x="0" y="-774700"/>
            <a:ext cx="9237315" cy="7632700"/>
          </a:xfrm>
          <a:prstGeom prst="rect">
            <a:avLst/>
          </a:prstGeom>
          <a:noFill/>
          <a:ln w="9525">
            <a:noFill/>
            <a:miter lim="800000"/>
            <a:headEnd/>
            <a:tailEnd/>
          </a:ln>
        </p:spPr>
      </p:pic>
    </p:spTree>
    <p:extLst>
      <p:ext uri="{BB962C8B-B14F-4D97-AF65-F5344CB8AC3E}">
        <p14:creationId xmlns:p14="http://schemas.microsoft.com/office/powerpoint/2010/main" val="1553761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8F1FA47-AF26-4DDD-B190-012253D3D13F}" type="datetime1">
              <a:rPr lang="zh-CN" altLang="en-US" smtClean="0"/>
              <a:t>2021/7/26</a:t>
            </a:fld>
            <a:endParaRPr lang="zh-CN" altLang="en-US"/>
          </a:p>
        </p:txBody>
      </p:sp>
      <p:sp>
        <p:nvSpPr>
          <p:cNvPr id="6" name="Slide Number Placeholder 5"/>
          <p:cNvSpPr>
            <a:spLocks noGrp="1"/>
          </p:cNvSpPr>
          <p:nvPr>
            <p:ph type="sldNum" sz="quarter" idx="12"/>
          </p:nvPr>
        </p:nvSpPr>
        <p:spPr/>
        <p:txBody>
          <a:bodyPr/>
          <a:lstStyle/>
          <a:p>
            <a:fld id="{AA1FFF48-E6B6-4D09-A083-0394F0202530}" type="slidenum">
              <a:rPr lang="zh-CN" altLang="en-US" smtClean="0"/>
              <a:pPr/>
              <a:t>‹#›</a:t>
            </a:fld>
            <a:endParaRPr lang="zh-CN" altLang="en-US"/>
          </a:p>
        </p:txBody>
      </p:sp>
      <p:sp>
        <p:nvSpPr>
          <p:cNvPr id="5"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数据预处理</a:t>
            </a:r>
            <a:endParaRPr lang="zh-CN" altLang="en-US" dirty="0"/>
          </a:p>
        </p:txBody>
      </p:sp>
    </p:spTree>
    <p:extLst>
      <p:ext uri="{BB962C8B-B14F-4D97-AF65-F5344CB8AC3E}">
        <p14:creationId xmlns:p14="http://schemas.microsoft.com/office/powerpoint/2010/main" val="120879526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5_标题和内容">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DFD06D23-6121-4B44-B18A-20FB3A768C83}" type="datetime1">
              <a:rPr lang="zh-CN" altLang="en-US" smtClean="0"/>
              <a:t>2021/7/26</a:t>
            </a:fld>
            <a:endParaRPr lang="zh-CN" altLang="en-US"/>
          </a:p>
        </p:txBody>
      </p:sp>
      <p:sp>
        <p:nvSpPr>
          <p:cNvPr id="3"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数据预处理</a:t>
            </a:r>
            <a:endParaRPr lang="zh-CN" altLang="en-US" dirty="0"/>
          </a:p>
        </p:txBody>
      </p:sp>
      <p:sp>
        <p:nvSpPr>
          <p:cNvPr id="4"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98268062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pic>
        <p:nvPicPr>
          <p:cNvPr id="10" name="Picture 20" descr="wleh"/>
          <p:cNvPicPr>
            <a:picLocks noChangeAspect="1" noChangeArrowheads="1"/>
          </p:cNvPicPr>
          <p:nvPr userDrawn="1"/>
        </p:nvPicPr>
        <p:blipFill>
          <a:blip r:embed="rId2"/>
          <a:srcRect/>
          <a:stretch>
            <a:fillRect/>
          </a:stretch>
        </p:blipFill>
        <p:spPr bwMode="auto">
          <a:xfrm>
            <a:off x="-10188" y="14537"/>
            <a:ext cx="9154188" cy="6859361"/>
          </a:xfrm>
          <a:prstGeom prst="rect">
            <a:avLst/>
          </a:prstGeom>
          <a:noFill/>
          <a:ln w="9525">
            <a:noFill/>
            <a:miter lim="800000"/>
            <a:headEnd/>
            <a:tailEnd/>
          </a:ln>
        </p:spPr>
      </p:pic>
      <p:sp>
        <p:nvSpPr>
          <p:cNvPr id="12" name="Text Placeholder 2"/>
          <p:cNvSpPr>
            <a:spLocks noGrp="1"/>
          </p:cNvSpPr>
          <p:nvPr>
            <p:ph idx="1"/>
          </p:nvPr>
        </p:nvSpPr>
        <p:spPr>
          <a:xfrm>
            <a:off x="838200" y="1235744"/>
            <a:ext cx="8305800" cy="513965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6" name="矩形 15"/>
          <p:cNvSpPr/>
          <p:nvPr userDrawn="1"/>
        </p:nvSpPr>
        <p:spPr>
          <a:xfrm>
            <a:off x="-3" y="0"/>
            <a:ext cx="9144004" cy="687448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20" descr="wleh"/>
          <p:cNvPicPr>
            <a:picLocks noChangeAspect="1" noChangeArrowheads="1"/>
          </p:cNvPicPr>
          <p:nvPr userDrawn="1"/>
        </p:nvPicPr>
        <p:blipFill>
          <a:blip r:embed="rId2"/>
          <a:srcRect/>
          <a:stretch>
            <a:fillRect/>
          </a:stretch>
        </p:blipFill>
        <p:spPr bwMode="auto">
          <a:xfrm>
            <a:off x="0" y="-774700"/>
            <a:ext cx="9237315" cy="7632700"/>
          </a:xfrm>
          <a:prstGeom prst="rect">
            <a:avLst/>
          </a:prstGeom>
          <a:noFill/>
          <a:ln w="9525">
            <a:noFill/>
            <a:miter lim="800000"/>
            <a:headEnd/>
            <a:tailEnd/>
          </a:ln>
        </p:spPr>
      </p:pic>
    </p:spTree>
    <p:extLst>
      <p:ext uri="{BB962C8B-B14F-4D97-AF65-F5344CB8AC3E}">
        <p14:creationId xmlns:p14="http://schemas.microsoft.com/office/powerpoint/2010/main" val="173317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A3A7644-91BF-45BE-9E93-6C216D154CBE}" type="datetime1">
              <a:rPr lang="zh-CN" altLang="en-US" smtClean="0"/>
              <a:pPr/>
              <a:t>2021/7/26</a:t>
            </a:fld>
            <a:endParaRPr lang="zh-CN" altLang="en-US"/>
          </a:p>
        </p:txBody>
      </p:sp>
      <p:sp>
        <p:nvSpPr>
          <p:cNvPr id="6" name="Slide Number Placeholder 5"/>
          <p:cNvSpPr>
            <a:spLocks noGrp="1"/>
          </p:cNvSpPr>
          <p:nvPr>
            <p:ph type="sldNum" sz="quarter" idx="12"/>
          </p:nvPr>
        </p:nvSpPr>
        <p:spPr/>
        <p:txBody>
          <a:bodyPr/>
          <a:lstStyle/>
          <a:p>
            <a:fld id="{AA1FFF48-E6B6-4D09-A083-0394F0202530}" type="slidenum">
              <a:rPr lang="zh-CN" altLang="en-US" smtClean="0"/>
              <a:pPr/>
              <a:t>‹#›</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dirty="0" smtClean="0"/>
              <a:t>关联规则</a:t>
            </a:r>
            <a:endParaRPr lang="zh-CN" altLang="en-US" dirty="0"/>
          </a:p>
        </p:txBody>
      </p:sp>
    </p:spTree>
    <p:extLst>
      <p:ext uri="{BB962C8B-B14F-4D97-AF65-F5344CB8AC3E}">
        <p14:creationId xmlns:p14="http://schemas.microsoft.com/office/powerpoint/2010/main" val="124631592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6_标题和内容">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AE253E4C-59AC-445F-A5B4-2F243139B5AB}" type="datetime1">
              <a:rPr lang="zh-CN" altLang="en-US" smtClean="0"/>
              <a:t>2021/7/26</a:t>
            </a:fld>
            <a:endParaRPr lang="zh-CN" altLang="en-US"/>
          </a:p>
        </p:txBody>
      </p:sp>
      <p:sp>
        <p:nvSpPr>
          <p:cNvPr id="3"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数据预处理</a:t>
            </a:r>
            <a:endParaRPr lang="zh-CN" altLang="en-US"/>
          </a:p>
        </p:txBody>
      </p:sp>
      <p:sp>
        <p:nvSpPr>
          <p:cNvPr id="4"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394645494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pic>
        <p:nvPicPr>
          <p:cNvPr id="10" name="Picture 20" descr="wleh"/>
          <p:cNvPicPr>
            <a:picLocks noChangeAspect="1" noChangeArrowheads="1"/>
          </p:cNvPicPr>
          <p:nvPr userDrawn="1"/>
        </p:nvPicPr>
        <p:blipFill>
          <a:blip r:embed="rId2"/>
          <a:srcRect/>
          <a:stretch>
            <a:fillRect/>
          </a:stretch>
        </p:blipFill>
        <p:spPr bwMode="auto">
          <a:xfrm>
            <a:off x="-10188" y="14537"/>
            <a:ext cx="9154188" cy="6859361"/>
          </a:xfrm>
          <a:prstGeom prst="rect">
            <a:avLst/>
          </a:prstGeom>
          <a:noFill/>
          <a:ln w="9525">
            <a:noFill/>
            <a:miter lim="800000"/>
            <a:headEnd/>
            <a:tailEnd/>
          </a:ln>
        </p:spPr>
      </p:pic>
      <p:sp>
        <p:nvSpPr>
          <p:cNvPr id="12" name="Text Placeholder 2"/>
          <p:cNvSpPr>
            <a:spLocks noGrp="1"/>
          </p:cNvSpPr>
          <p:nvPr>
            <p:ph idx="1"/>
          </p:nvPr>
        </p:nvSpPr>
        <p:spPr>
          <a:xfrm>
            <a:off x="838200" y="1235744"/>
            <a:ext cx="8305800" cy="513965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6" name="矩形 15"/>
          <p:cNvSpPr/>
          <p:nvPr userDrawn="1"/>
        </p:nvSpPr>
        <p:spPr>
          <a:xfrm>
            <a:off x="-3" y="0"/>
            <a:ext cx="9144004" cy="687448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20" descr="wleh"/>
          <p:cNvPicPr>
            <a:picLocks noChangeAspect="1" noChangeArrowheads="1"/>
          </p:cNvPicPr>
          <p:nvPr userDrawn="1"/>
        </p:nvPicPr>
        <p:blipFill>
          <a:blip r:embed="rId2"/>
          <a:srcRect/>
          <a:stretch>
            <a:fillRect/>
          </a:stretch>
        </p:blipFill>
        <p:spPr bwMode="auto">
          <a:xfrm>
            <a:off x="0" y="-774700"/>
            <a:ext cx="9237315" cy="7632700"/>
          </a:xfrm>
          <a:prstGeom prst="rect">
            <a:avLst/>
          </a:prstGeom>
          <a:noFill/>
          <a:ln w="9525">
            <a:noFill/>
            <a:miter lim="800000"/>
            <a:headEnd/>
            <a:tailEnd/>
          </a:ln>
        </p:spPr>
      </p:pic>
    </p:spTree>
    <p:extLst>
      <p:ext uri="{BB962C8B-B14F-4D97-AF65-F5344CB8AC3E}">
        <p14:creationId xmlns:p14="http://schemas.microsoft.com/office/powerpoint/2010/main" val="368898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13.xml"/><Relationship Id="rId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Picture 20" descr="wleh"/>
          <p:cNvPicPr>
            <a:picLocks noChangeAspect="1" noChangeArrowheads="1"/>
          </p:cNvPicPr>
          <p:nvPr userDrawn="1"/>
        </p:nvPicPr>
        <p:blipFill>
          <a:blip r:embed="rId14"/>
          <a:srcRect/>
          <a:stretch>
            <a:fillRect/>
          </a:stretch>
        </p:blipFill>
        <p:spPr bwMode="auto">
          <a:xfrm>
            <a:off x="-10188" y="801790"/>
            <a:ext cx="9154188" cy="5807275"/>
          </a:xfrm>
          <a:prstGeom prst="rect">
            <a:avLst/>
          </a:prstGeom>
          <a:noFill/>
          <a:ln w="9525">
            <a:noFill/>
            <a:miter lim="800000"/>
            <a:headEnd/>
            <a:tailEnd/>
          </a:ln>
        </p:spPr>
      </p:pic>
      <p:sp>
        <p:nvSpPr>
          <p:cNvPr id="23" name="Title Placeholder 1"/>
          <p:cNvSpPr>
            <a:spLocks noGrp="1"/>
          </p:cNvSpPr>
          <p:nvPr>
            <p:ph type="title"/>
          </p:nvPr>
        </p:nvSpPr>
        <p:spPr>
          <a:xfrm>
            <a:off x="838200" y="365125"/>
            <a:ext cx="83058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24" name="Text Placeholder 2"/>
          <p:cNvSpPr>
            <a:spLocks noGrp="1"/>
          </p:cNvSpPr>
          <p:nvPr>
            <p:ph type="body" idx="1"/>
          </p:nvPr>
        </p:nvSpPr>
        <p:spPr>
          <a:xfrm>
            <a:off x="838200" y="1825625"/>
            <a:ext cx="83058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pic>
        <p:nvPicPr>
          <p:cNvPr id="27" name="图片 26"/>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 y="0"/>
            <a:ext cx="9143999" cy="6858000"/>
          </a:xfrm>
          <a:prstGeom prst="rect">
            <a:avLst/>
          </a:prstGeom>
          <a:effectLst>
            <a:outerShdw blurRad="50800" dist="50800" dir="5400000" algn="ctr" rotWithShape="0">
              <a:schemeClr val="tx1">
                <a:alpha val="99000"/>
              </a:schemeClr>
            </a:outerShdw>
          </a:effectLst>
        </p:spPr>
      </p:pic>
      <p:sp>
        <p:nvSpPr>
          <p:cNvPr id="28" name="矩形 27"/>
          <p:cNvSpPr/>
          <p:nvPr userDrawn="1"/>
        </p:nvSpPr>
        <p:spPr>
          <a:xfrm>
            <a:off x="-3" y="788988"/>
            <a:ext cx="9144004" cy="5820077"/>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Picture 20" descr="wleh"/>
          <p:cNvPicPr>
            <a:picLocks noChangeAspect="1" noChangeArrowheads="1"/>
          </p:cNvPicPr>
          <p:nvPr userDrawn="1"/>
        </p:nvPicPr>
        <p:blipFill>
          <a:blip r:embed="rId14"/>
          <a:srcRect/>
          <a:stretch>
            <a:fillRect/>
          </a:stretch>
        </p:blipFill>
        <p:spPr bwMode="auto">
          <a:xfrm>
            <a:off x="-10188" y="801790"/>
            <a:ext cx="9237315" cy="5807275"/>
          </a:xfrm>
          <a:prstGeom prst="rect">
            <a:avLst/>
          </a:prstGeom>
          <a:noFill/>
          <a:ln w="9525">
            <a:noFill/>
            <a:miter lim="800000"/>
            <a:headEnd/>
            <a:tailEnd/>
          </a:ln>
        </p:spPr>
      </p:pic>
      <p:cxnSp>
        <p:nvCxnSpPr>
          <p:cNvPr id="30" name="直接连接符 29"/>
          <p:cNvCxnSpPr/>
          <p:nvPr userDrawn="1"/>
        </p:nvCxnSpPr>
        <p:spPr>
          <a:xfrm>
            <a:off x="1" y="742376"/>
            <a:ext cx="9144000" cy="0"/>
          </a:xfrm>
          <a:prstGeom prst="line">
            <a:avLst/>
          </a:prstGeom>
          <a:ln w="57150" cmpd="sng">
            <a:solidFill>
              <a:srgbClr val="353668"/>
            </a:solidFill>
          </a:ln>
          <a:effectLst>
            <a:outerShdw blurRad="50800" dist="38100" dir="2700000" algn="tl" rotWithShape="0">
              <a:prstClr val="black">
                <a:alpha val="40000"/>
              </a:prstClr>
            </a:outerShdw>
          </a:effectLst>
        </p:spPr>
        <p:style>
          <a:lnRef idx="3">
            <a:schemeClr val="accent5"/>
          </a:lnRef>
          <a:fillRef idx="0">
            <a:schemeClr val="accent5"/>
          </a:fillRef>
          <a:effectRef idx="2">
            <a:schemeClr val="accent5"/>
          </a:effectRef>
          <a:fontRef idx="minor">
            <a:schemeClr val="tx1"/>
          </a:fontRef>
        </p:style>
      </p:cxnSp>
      <p:sp>
        <p:nvSpPr>
          <p:cNvPr id="34"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7830997B-C783-4830-B19A-70E0ED0F77D7}" type="datetime1">
              <a:rPr lang="zh-CN" altLang="en-US" smtClean="0"/>
              <a:t>2021/7/26</a:t>
            </a:fld>
            <a:endParaRPr lang="zh-CN" altLang="en-US"/>
          </a:p>
        </p:txBody>
      </p:sp>
      <p:sp>
        <p:nvSpPr>
          <p:cNvPr id="35"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数据预处理</a:t>
            </a:r>
            <a:endParaRPr lang="zh-CN" altLang="en-US"/>
          </a:p>
        </p:txBody>
      </p:sp>
      <p:sp>
        <p:nvSpPr>
          <p:cNvPr id="36"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423481169"/>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61" r:id="rId10"/>
    <p:sldLayoutId id="2147483665" r:id="rId11"/>
    <p:sldLayoutId id="2147483666"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20" descr="wleh"/>
          <p:cNvPicPr>
            <a:picLocks noChangeAspect="1" noChangeArrowheads="1"/>
          </p:cNvPicPr>
          <p:nvPr userDrawn="1"/>
        </p:nvPicPr>
        <p:blipFill>
          <a:blip r:embed="rId2"/>
          <a:srcRect/>
          <a:stretch>
            <a:fillRect/>
          </a:stretch>
        </p:blipFill>
        <p:spPr bwMode="auto">
          <a:xfrm>
            <a:off x="0" y="-774700"/>
            <a:ext cx="9237315" cy="7632700"/>
          </a:xfrm>
          <a:prstGeom prst="rect">
            <a:avLst/>
          </a:prstGeom>
          <a:noFill/>
          <a:ln w="9525">
            <a:noFill/>
            <a:miter lim="800000"/>
            <a:headEnd/>
            <a:tailEnd/>
          </a:ln>
        </p:spPr>
      </p:pic>
      <p:sp>
        <p:nvSpPr>
          <p:cNvPr id="3" name="矩形 2"/>
          <p:cNvSpPr/>
          <p:nvPr userDrawn="1"/>
        </p:nvSpPr>
        <p:spPr>
          <a:xfrm>
            <a:off x="-3" y="0"/>
            <a:ext cx="9144004" cy="687448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A24B72EC-386E-48FB-9AB7-0D585C642D7B}" type="datetime1">
              <a:rPr lang="zh-CN" altLang="en-US" smtClean="0"/>
              <a:t>2021/7/26</a:t>
            </a:fld>
            <a:endParaRPr lang="zh-CN" altLang="en-US"/>
          </a:p>
        </p:txBody>
      </p:sp>
      <p:sp>
        <p:nvSpPr>
          <p:cNvPr id="5"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数据预处理</a:t>
            </a:r>
            <a:endParaRPr lang="zh-CN" altLang="en-US"/>
          </a:p>
        </p:txBody>
      </p:sp>
      <p:sp>
        <p:nvSpPr>
          <p:cNvPr id="6"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2531872256"/>
      </p:ext>
    </p:extLst>
  </p:cSld>
  <p:clrMap bg1="lt1" tx1="dk1" bg2="lt2" tx2="dk2" accent1="accent1" accent2="accent2" accent3="accent3" accent4="accent4" accent5="accent5" accent6="accent6" hlink="hlink" folHlink="folHlin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20" descr="wleh"/>
          <p:cNvPicPr>
            <a:picLocks noChangeAspect="1" noChangeArrowheads="1"/>
          </p:cNvPicPr>
          <p:nvPr userDrawn="1"/>
        </p:nvPicPr>
        <p:blipFill>
          <a:blip r:embed="rId3"/>
          <a:srcRect/>
          <a:stretch>
            <a:fillRect/>
          </a:stretch>
        </p:blipFill>
        <p:spPr bwMode="auto">
          <a:xfrm>
            <a:off x="-10188" y="801790"/>
            <a:ext cx="9154188" cy="5807275"/>
          </a:xfrm>
          <a:prstGeom prst="rect">
            <a:avLst/>
          </a:prstGeom>
          <a:noFill/>
          <a:ln w="9525">
            <a:noFill/>
            <a:miter lim="800000"/>
            <a:headEnd/>
            <a:tailEnd/>
          </a:ln>
        </p:spPr>
      </p:pic>
      <p:sp>
        <p:nvSpPr>
          <p:cNvPr id="8" name="Title Placeholder 1"/>
          <p:cNvSpPr>
            <a:spLocks noGrp="1"/>
          </p:cNvSpPr>
          <p:nvPr>
            <p:ph type="title"/>
          </p:nvPr>
        </p:nvSpPr>
        <p:spPr>
          <a:xfrm>
            <a:off x="838200" y="365125"/>
            <a:ext cx="83058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9" name="Text Placeholder 2"/>
          <p:cNvSpPr>
            <a:spLocks noGrp="1"/>
          </p:cNvSpPr>
          <p:nvPr>
            <p:ph type="body" idx="1"/>
          </p:nvPr>
        </p:nvSpPr>
        <p:spPr>
          <a:xfrm>
            <a:off x="838200" y="1825625"/>
            <a:ext cx="83058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pic>
        <p:nvPicPr>
          <p:cNvPr id="10" name="图片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9143999" cy="6858000"/>
          </a:xfrm>
          <a:prstGeom prst="rect">
            <a:avLst/>
          </a:prstGeom>
          <a:effectLst>
            <a:outerShdw blurRad="50800" dist="50800" dir="5400000" algn="ctr" rotWithShape="0">
              <a:schemeClr val="tx1">
                <a:alpha val="99000"/>
              </a:schemeClr>
            </a:outerShdw>
          </a:effectLst>
        </p:spPr>
      </p:pic>
      <p:cxnSp>
        <p:nvCxnSpPr>
          <p:cNvPr id="13" name="直接连接符 12"/>
          <p:cNvCxnSpPr/>
          <p:nvPr userDrawn="1"/>
        </p:nvCxnSpPr>
        <p:spPr>
          <a:xfrm>
            <a:off x="1" y="825500"/>
            <a:ext cx="9144000" cy="0"/>
          </a:xfrm>
          <a:prstGeom prst="line">
            <a:avLst/>
          </a:prstGeom>
          <a:ln w="57150" cmpd="sng">
            <a:solidFill>
              <a:srgbClr val="353668"/>
            </a:solidFill>
          </a:ln>
          <a:effectLst>
            <a:outerShdw blurRad="50800" dist="38100" dir="2700000" algn="tl" rotWithShape="0">
              <a:prstClr val="black">
                <a:alpha val="40000"/>
              </a:prstClr>
            </a:outerShdw>
          </a:effectLst>
        </p:spPr>
        <p:style>
          <a:lnRef idx="3">
            <a:schemeClr val="accent5"/>
          </a:lnRef>
          <a:fillRef idx="0">
            <a:schemeClr val="accent5"/>
          </a:fillRef>
          <a:effectRef idx="2">
            <a:schemeClr val="accent5"/>
          </a:effectRef>
          <a:fontRef idx="minor">
            <a:schemeClr val="tx1"/>
          </a:fontRef>
        </p:style>
      </p:cxnSp>
      <p:sp>
        <p:nvSpPr>
          <p:cNvPr id="17"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8990627E-4872-4234-8878-1835141214BE}" type="datetime1">
              <a:rPr lang="zh-CN" altLang="en-US" smtClean="0"/>
              <a:t>2021/7/26</a:t>
            </a:fld>
            <a:endParaRPr lang="zh-CN" altLang="en-US"/>
          </a:p>
        </p:txBody>
      </p:sp>
      <p:sp>
        <p:nvSpPr>
          <p:cNvPr id="18"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数据预处理</a:t>
            </a:r>
            <a:endParaRPr lang="zh-CN" altLang="en-US"/>
          </a:p>
        </p:txBody>
      </p:sp>
      <p:sp>
        <p:nvSpPr>
          <p:cNvPr id="19"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3217164134"/>
      </p:ext>
    </p:extLst>
  </p:cSld>
  <p:clrMap bg1="lt1" tx1="dk1" bg2="lt2" tx2="dk2" accent1="accent1" accent2="accent2" accent3="accent3" accent4="accent4" accent5="accent5" accent6="accent6" hlink="hlink" folHlink="folHlink"/>
  <p:sldLayoutIdLst>
    <p:sldLayoutId id="2147483679" r:id="rId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image" Target="../media/image4.png"/><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microsoft.com/office/2007/relationships/hdphoto" Target="../media/hdphoto1.wdp"/><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image" Target="../media/image6.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image" Target="../media/image3.pn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notesSlide" Target="../notesSlides/notesSlide1.xml"/><Relationship Id="rId28" Type="http://schemas.openxmlformats.org/officeDocument/2006/relationships/image" Target="../media/image5.png"/><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image" Target="../media/image8.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slideLayout" Target="../slideLayouts/slideLayout2.xml"/><Relationship Id="rId27" Type="http://schemas.microsoft.com/office/2007/relationships/hdphoto" Target="../media/hdphoto2.wdp"/><Relationship Id="rId30"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14.wmf"/><Relationship Id="rId5" Type="http://schemas.openxmlformats.org/officeDocument/2006/relationships/oleObject" Target="../embeddings/oleObject2.bin"/><Relationship Id="rId4" Type="http://schemas.openxmlformats.org/officeDocument/2006/relationships/image" Target="../media/image13.wmf"/></Relationships>
</file>

<file path=ppt/slides/_rels/slide12.xml.rels><?xml version="1.0" encoding="UTF-8" standalone="yes"?>
<Relationships xmlns="http://schemas.openxmlformats.org/package/2006/relationships"><Relationship Id="rId8" Type="http://schemas.openxmlformats.org/officeDocument/2006/relationships/image" Target="../media/image15.wmf"/><Relationship Id="rId13" Type="http://schemas.openxmlformats.org/officeDocument/2006/relationships/image" Target="../media/image14.png"/><Relationship Id="rId3" Type="http://schemas.openxmlformats.org/officeDocument/2006/relationships/oleObject" Target="../embeddings/oleObject4.bin"/><Relationship Id="rId7" Type="http://schemas.openxmlformats.org/officeDocument/2006/relationships/oleObject" Target="../embeddings/oleObject6.bin"/><Relationship Id="rId12" Type="http://schemas.openxmlformats.org/officeDocument/2006/relationships/image" Target="../media/image13.png"/><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14.wmf"/><Relationship Id="rId11" Type="http://schemas.openxmlformats.org/officeDocument/2006/relationships/image" Target="../media/image120.png"/><Relationship Id="rId5" Type="http://schemas.openxmlformats.org/officeDocument/2006/relationships/oleObject" Target="../embeddings/oleObject5.bin"/><Relationship Id="rId10" Type="http://schemas.openxmlformats.org/officeDocument/2006/relationships/image" Target="../media/image11.png"/><Relationship Id="rId4" Type="http://schemas.openxmlformats.org/officeDocument/2006/relationships/image" Target="../media/image13.wmf"/><Relationship Id="rId9"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stanleyenergy.com/wp-content/uploads/2012/07/Content-Confusion.jpg"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image" Target="../media/image18.wmf"/><Relationship Id="rId5" Type="http://schemas.openxmlformats.org/officeDocument/2006/relationships/oleObject" Target="../embeddings/oleObject8.bin"/><Relationship Id="rId4" Type="http://schemas.openxmlformats.org/officeDocument/2006/relationships/image" Target="../media/image17.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www.google.com.hk/url?sa=i&amp;rct=j&amp;q=&amp;esrc=s&amp;frm=1&amp;source=images&amp;cd=&amp;cad=rja&amp;uact=8&amp;ved=0ahUKEwjklJPnu5TLAhWGppQKHXmgBWcQjRwIBw&amp;url=http://www.omarkattan.com/google-schmidt-verified-profiles-key-to-ranking/&amp;psig=AFQjCNFk9RKLmkA-6XWar-VWY2vnlCQM-g&amp;ust=1456543005532106" TargetMode="Externa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4.xml"/><Relationship Id="rId1" Type="http://schemas.openxmlformats.org/officeDocument/2006/relationships/vmlDrawing" Target="../drawings/vmlDrawing4.vml"/><Relationship Id="rId4" Type="http://schemas.openxmlformats.org/officeDocument/2006/relationships/image" Target="../media/image30.w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4.xml"/><Relationship Id="rId1" Type="http://schemas.openxmlformats.org/officeDocument/2006/relationships/vmlDrawing" Target="../drawings/vmlDrawing5.vml"/><Relationship Id="rId4" Type="http://schemas.openxmlformats.org/officeDocument/2006/relationships/image" Target="../media/image31.w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4.xml"/><Relationship Id="rId1" Type="http://schemas.openxmlformats.org/officeDocument/2006/relationships/vmlDrawing" Target="../drawings/vmlDrawing6.vml"/><Relationship Id="rId4" Type="http://schemas.openxmlformats.org/officeDocument/2006/relationships/image" Target="../media/image32.w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4.xml"/><Relationship Id="rId1" Type="http://schemas.openxmlformats.org/officeDocument/2006/relationships/vmlDrawing" Target="../drawings/vmlDrawing7.vml"/><Relationship Id="rId4" Type="http://schemas.openxmlformats.org/officeDocument/2006/relationships/image" Target="../media/image33.wmf"/></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4.xml"/><Relationship Id="rId1" Type="http://schemas.openxmlformats.org/officeDocument/2006/relationships/vmlDrawing" Target="../drawings/vmlDrawing8.vml"/><Relationship Id="rId6" Type="http://schemas.openxmlformats.org/officeDocument/2006/relationships/image" Target="../media/image35.wmf"/><Relationship Id="rId5" Type="http://schemas.openxmlformats.org/officeDocument/2006/relationships/oleObject" Target="../embeddings/oleObject14.bin"/><Relationship Id="rId4" Type="http://schemas.openxmlformats.org/officeDocument/2006/relationships/image" Target="../media/image34.w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image" Target="../media/image37.wmf"/><Relationship Id="rId5" Type="http://schemas.openxmlformats.org/officeDocument/2006/relationships/oleObject" Target="../embeddings/oleObject16.bin"/><Relationship Id="rId4" Type="http://schemas.openxmlformats.org/officeDocument/2006/relationships/image" Target="../media/image36.wmf"/></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hyperlink" Target="https://baike.so.com/doc/3290018-3465759.html"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hyperlink" Target="https://baike.so.com/doc/5437208-5675517.html" TargetMode="External"/><Relationship Id="rId5" Type="http://schemas.openxmlformats.org/officeDocument/2006/relationships/hyperlink" Target="https://baike.so.com/doc/5368923-5604762.html" TargetMode="External"/><Relationship Id="rId4" Type="http://schemas.openxmlformats.org/officeDocument/2006/relationships/hyperlink" Target="https://baike.so.com/doc/1657186-1751734.html" TargetMode="External"/></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notesSlide" Target="../notesSlides/notesSlide7.xml"/><Relationship Id="rId7" Type="http://schemas.openxmlformats.org/officeDocument/2006/relationships/image" Target="../media/image40.wmf"/><Relationship Id="rId2" Type="http://schemas.openxmlformats.org/officeDocument/2006/relationships/slideLayout" Target="../slideLayouts/slideLayout4.xml"/><Relationship Id="rId1" Type="http://schemas.openxmlformats.org/officeDocument/2006/relationships/vmlDrawing" Target="../drawings/vmlDrawing10.vml"/><Relationship Id="rId6" Type="http://schemas.openxmlformats.org/officeDocument/2006/relationships/oleObject" Target="../embeddings/oleObject18.bin"/><Relationship Id="rId5" Type="http://schemas.openxmlformats.org/officeDocument/2006/relationships/image" Target="../media/image39.wmf"/><Relationship Id="rId4" Type="http://schemas.openxmlformats.org/officeDocument/2006/relationships/oleObject" Target="../embeddings/oleObject17.bin"/><Relationship Id="rId9" Type="http://schemas.openxmlformats.org/officeDocument/2006/relationships/image" Target="../media/image41.wmf"/></Relationships>
</file>

<file path=ppt/slides/_rels/slide35.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8" Type="http://schemas.openxmlformats.org/officeDocument/2006/relationships/image" Target="../media/image45.wmf"/><Relationship Id="rId3" Type="http://schemas.openxmlformats.org/officeDocument/2006/relationships/oleObject" Target="../embeddings/oleObject20.bin"/><Relationship Id="rId7" Type="http://schemas.openxmlformats.org/officeDocument/2006/relationships/oleObject" Target="../embeddings/oleObject22.bin"/><Relationship Id="rId2" Type="http://schemas.openxmlformats.org/officeDocument/2006/relationships/slideLayout" Target="../slideLayouts/slideLayout4.xml"/><Relationship Id="rId1" Type="http://schemas.openxmlformats.org/officeDocument/2006/relationships/vmlDrawing" Target="../drawings/vmlDrawing11.vml"/><Relationship Id="rId6" Type="http://schemas.openxmlformats.org/officeDocument/2006/relationships/image" Target="../media/image44.wmf"/><Relationship Id="rId5" Type="http://schemas.openxmlformats.org/officeDocument/2006/relationships/oleObject" Target="../embeddings/oleObject21.bin"/><Relationship Id="rId10" Type="http://schemas.openxmlformats.org/officeDocument/2006/relationships/image" Target="../media/image46.wmf"/><Relationship Id="rId4" Type="http://schemas.openxmlformats.org/officeDocument/2006/relationships/image" Target="../media/image43.wmf"/><Relationship Id="rId9" Type="http://schemas.openxmlformats.org/officeDocument/2006/relationships/oleObject" Target="../embeddings/oleObject23.bin"/></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4.xml"/><Relationship Id="rId1" Type="http://schemas.openxmlformats.org/officeDocument/2006/relationships/vmlDrawing" Target="../drawings/vmlDrawing12.vml"/><Relationship Id="rId5" Type="http://schemas.openxmlformats.org/officeDocument/2006/relationships/image" Target="../media/image49.png"/><Relationship Id="rId4" Type="http://schemas.openxmlformats.org/officeDocument/2006/relationships/image" Target="../media/image48.wmf"/></Relationships>
</file>

<file path=ppt/slides/_rels/slide41.xml.rels><?xml version="1.0" encoding="UTF-8" standalone="yes"?>
<Relationships xmlns="http://schemas.openxmlformats.org/package/2006/relationships"><Relationship Id="rId8" Type="http://schemas.openxmlformats.org/officeDocument/2006/relationships/image" Target="../media/image52.wmf"/><Relationship Id="rId13" Type="http://schemas.openxmlformats.org/officeDocument/2006/relationships/oleObject" Target="../embeddings/oleObject30.bin"/><Relationship Id="rId3" Type="http://schemas.openxmlformats.org/officeDocument/2006/relationships/oleObject" Target="../embeddings/oleObject25.bin"/><Relationship Id="rId7" Type="http://schemas.openxmlformats.org/officeDocument/2006/relationships/oleObject" Target="../embeddings/oleObject27.bin"/><Relationship Id="rId12" Type="http://schemas.openxmlformats.org/officeDocument/2006/relationships/image" Target="../media/image54.wmf"/><Relationship Id="rId2" Type="http://schemas.openxmlformats.org/officeDocument/2006/relationships/slideLayout" Target="../slideLayouts/slideLayout4.xml"/><Relationship Id="rId1" Type="http://schemas.openxmlformats.org/officeDocument/2006/relationships/vmlDrawing" Target="../drawings/vmlDrawing13.vml"/><Relationship Id="rId6" Type="http://schemas.openxmlformats.org/officeDocument/2006/relationships/image" Target="../media/image51.wmf"/><Relationship Id="rId11" Type="http://schemas.openxmlformats.org/officeDocument/2006/relationships/oleObject" Target="../embeddings/oleObject29.bin"/><Relationship Id="rId5" Type="http://schemas.openxmlformats.org/officeDocument/2006/relationships/oleObject" Target="../embeddings/oleObject26.bin"/><Relationship Id="rId10" Type="http://schemas.openxmlformats.org/officeDocument/2006/relationships/image" Target="../media/image53.wmf"/><Relationship Id="rId4" Type="http://schemas.openxmlformats.org/officeDocument/2006/relationships/image" Target="../media/image50.wmf"/><Relationship Id="rId9" Type="http://schemas.openxmlformats.org/officeDocument/2006/relationships/oleObject" Target="../embeddings/oleObject28.bin"/><Relationship Id="rId14" Type="http://schemas.openxmlformats.org/officeDocument/2006/relationships/image" Target="../media/image55.wmf"/></Relationships>
</file>

<file path=ppt/slides/_rels/slide42.x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oleObject" Target="../embeddings/oleObject31.bin"/><Relationship Id="rId7" Type="http://schemas.openxmlformats.org/officeDocument/2006/relationships/oleObject" Target="../embeddings/oleObject33.bin"/><Relationship Id="rId2" Type="http://schemas.openxmlformats.org/officeDocument/2006/relationships/slideLayout" Target="../slideLayouts/slideLayout4.xml"/><Relationship Id="rId1" Type="http://schemas.openxmlformats.org/officeDocument/2006/relationships/vmlDrawing" Target="../drawings/vmlDrawing14.vml"/><Relationship Id="rId6" Type="http://schemas.openxmlformats.org/officeDocument/2006/relationships/image" Target="../media/image57.wmf"/><Relationship Id="rId5" Type="http://schemas.openxmlformats.org/officeDocument/2006/relationships/oleObject" Target="../embeddings/oleObject32.bin"/><Relationship Id="rId4" Type="http://schemas.openxmlformats.org/officeDocument/2006/relationships/image" Target="../media/image56.wmf"/></Relationships>
</file>

<file path=ppt/slides/_rels/slide43.xml.rels><?xml version="1.0" encoding="UTF-8" standalone="yes"?>
<Relationships xmlns="http://schemas.openxmlformats.org/package/2006/relationships"><Relationship Id="rId8" Type="http://schemas.openxmlformats.org/officeDocument/2006/relationships/image" Target="../media/image61.wmf"/><Relationship Id="rId3" Type="http://schemas.openxmlformats.org/officeDocument/2006/relationships/oleObject" Target="../embeddings/oleObject34.bin"/><Relationship Id="rId7" Type="http://schemas.openxmlformats.org/officeDocument/2006/relationships/oleObject" Target="../embeddings/oleObject36.bin"/><Relationship Id="rId2" Type="http://schemas.openxmlformats.org/officeDocument/2006/relationships/slideLayout" Target="../slideLayouts/slideLayout4.xml"/><Relationship Id="rId1" Type="http://schemas.openxmlformats.org/officeDocument/2006/relationships/vmlDrawing" Target="../drawings/vmlDrawing15.vml"/><Relationship Id="rId6" Type="http://schemas.openxmlformats.org/officeDocument/2006/relationships/image" Target="../media/image60.wmf"/><Relationship Id="rId5" Type="http://schemas.openxmlformats.org/officeDocument/2006/relationships/oleObject" Target="../embeddings/oleObject35.bin"/><Relationship Id="rId4" Type="http://schemas.openxmlformats.org/officeDocument/2006/relationships/image" Target="../media/image59.wmf"/><Relationship Id="rId9" Type="http://schemas.openxmlformats.org/officeDocument/2006/relationships/image" Target="../media/image62.jpeg"/></Relationships>
</file>

<file path=ppt/slides/_rels/slide44.xml.rels><?xml version="1.0" encoding="UTF-8" standalone="yes"?>
<Relationships xmlns="http://schemas.openxmlformats.org/package/2006/relationships"><Relationship Id="rId8" Type="http://schemas.openxmlformats.org/officeDocument/2006/relationships/image" Target="../media/image65.wmf"/><Relationship Id="rId13" Type="http://schemas.openxmlformats.org/officeDocument/2006/relationships/oleObject" Target="../embeddings/oleObject42.bin"/><Relationship Id="rId18" Type="http://schemas.openxmlformats.org/officeDocument/2006/relationships/image" Target="../media/image70.wmf"/><Relationship Id="rId3" Type="http://schemas.openxmlformats.org/officeDocument/2006/relationships/oleObject" Target="../embeddings/oleObject37.bin"/><Relationship Id="rId7" Type="http://schemas.openxmlformats.org/officeDocument/2006/relationships/oleObject" Target="../embeddings/oleObject39.bin"/><Relationship Id="rId12" Type="http://schemas.openxmlformats.org/officeDocument/2006/relationships/image" Target="../media/image67.wmf"/><Relationship Id="rId17" Type="http://schemas.openxmlformats.org/officeDocument/2006/relationships/oleObject" Target="../embeddings/oleObject44.bin"/><Relationship Id="rId2" Type="http://schemas.openxmlformats.org/officeDocument/2006/relationships/slideLayout" Target="../slideLayouts/slideLayout4.xml"/><Relationship Id="rId16" Type="http://schemas.openxmlformats.org/officeDocument/2006/relationships/image" Target="../media/image69.wmf"/><Relationship Id="rId20" Type="http://schemas.openxmlformats.org/officeDocument/2006/relationships/image" Target="../media/image71.wmf"/><Relationship Id="rId1" Type="http://schemas.openxmlformats.org/officeDocument/2006/relationships/vmlDrawing" Target="../drawings/vmlDrawing16.vml"/><Relationship Id="rId6" Type="http://schemas.openxmlformats.org/officeDocument/2006/relationships/image" Target="../media/image64.wmf"/><Relationship Id="rId11" Type="http://schemas.openxmlformats.org/officeDocument/2006/relationships/oleObject" Target="../embeddings/oleObject41.bin"/><Relationship Id="rId5" Type="http://schemas.openxmlformats.org/officeDocument/2006/relationships/oleObject" Target="../embeddings/oleObject38.bin"/><Relationship Id="rId15" Type="http://schemas.openxmlformats.org/officeDocument/2006/relationships/oleObject" Target="../embeddings/oleObject43.bin"/><Relationship Id="rId10" Type="http://schemas.openxmlformats.org/officeDocument/2006/relationships/image" Target="../media/image66.wmf"/><Relationship Id="rId19" Type="http://schemas.openxmlformats.org/officeDocument/2006/relationships/oleObject" Target="../embeddings/oleObject45.bin"/><Relationship Id="rId4" Type="http://schemas.openxmlformats.org/officeDocument/2006/relationships/image" Target="../media/image63.wmf"/><Relationship Id="rId9" Type="http://schemas.openxmlformats.org/officeDocument/2006/relationships/oleObject" Target="../embeddings/oleObject40.bin"/><Relationship Id="rId14" Type="http://schemas.openxmlformats.org/officeDocument/2006/relationships/image" Target="../media/image68.wmf"/></Relationships>
</file>

<file path=ppt/slides/_rels/slide45.xml.rels><?xml version="1.0" encoding="UTF-8" standalone="yes"?>
<Relationships xmlns="http://schemas.openxmlformats.org/package/2006/relationships"><Relationship Id="rId8" Type="http://schemas.openxmlformats.org/officeDocument/2006/relationships/image" Target="../media/image74.wmf"/><Relationship Id="rId3" Type="http://schemas.openxmlformats.org/officeDocument/2006/relationships/oleObject" Target="../embeddings/oleObject46.bin"/><Relationship Id="rId7" Type="http://schemas.openxmlformats.org/officeDocument/2006/relationships/oleObject" Target="../embeddings/oleObject48.bin"/><Relationship Id="rId2" Type="http://schemas.openxmlformats.org/officeDocument/2006/relationships/slideLayout" Target="../slideLayouts/slideLayout4.xml"/><Relationship Id="rId1" Type="http://schemas.openxmlformats.org/officeDocument/2006/relationships/vmlDrawing" Target="../drawings/vmlDrawing17.vml"/><Relationship Id="rId6" Type="http://schemas.openxmlformats.org/officeDocument/2006/relationships/image" Target="../media/image73.wmf"/><Relationship Id="rId5" Type="http://schemas.openxmlformats.org/officeDocument/2006/relationships/oleObject" Target="../embeddings/oleObject47.bin"/><Relationship Id="rId4" Type="http://schemas.openxmlformats.org/officeDocument/2006/relationships/image" Target="../media/image72.wmf"/><Relationship Id="rId9" Type="http://schemas.openxmlformats.org/officeDocument/2006/relationships/image" Target="../media/image75.gif"/></Relationships>
</file>

<file path=ppt/slides/_rels/slide46.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oleObject" Target="../embeddings/oleObject49.bin"/><Relationship Id="rId7" Type="http://schemas.openxmlformats.org/officeDocument/2006/relationships/image" Target="../media/image72.png"/><Relationship Id="rId2" Type="http://schemas.openxmlformats.org/officeDocument/2006/relationships/slideLayout" Target="../slideLayouts/slideLayout4.xml"/><Relationship Id="rId1" Type="http://schemas.openxmlformats.org/officeDocument/2006/relationships/vmlDrawing" Target="../drawings/vmlDrawing18.vml"/><Relationship Id="rId6" Type="http://schemas.openxmlformats.org/officeDocument/2006/relationships/image" Target="../media/image77.wmf"/><Relationship Id="rId5" Type="http://schemas.openxmlformats.org/officeDocument/2006/relationships/oleObject" Target="../embeddings/oleObject50.bin"/><Relationship Id="rId4" Type="http://schemas.openxmlformats.org/officeDocument/2006/relationships/image" Target="../media/image76.w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8" Type="http://schemas.openxmlformats.org/officeDocument/2006/relationships/image" Target="../media/image82.jpg"/><Relationship Id="rId3" Type="http://schemas.openxmlformats.org/officeDocument/2006/relationships/notesSlide" Target="../notesSlides/notesSlide9.xml"/><Relationship Id="rId7" Type="http://schemas.openxmlformats.org/officeDocument/2006/relationships/image" Target="../media/image81.wmf"/><Relationship Id="rId2" Type="http://schemas.openxmlformats.org/officeDocument/2006/relationships/slideLayout" Target="../slideLayouts/slideLayout4.xml"/><Relationship Id="rId1" Type="http://schemas.openxmlformats.org/officeDocument/2006/relationships/vmlDrawing" Target="../drawings/vmlDrawing19.vml"/><Relationship Id="rId6" Type="http://schemas.openxmlformats.org/officeDocument/2006/relationships/oleObject" Target="../embeddings/oleObject52.bin"/><Relationship Id="rId5" Type="http://schemas.openxmlformats.org/officeDocument/2006/relationships/image" Target="../media/image80.wmf"/><Relationship Id="rId4" Type="http://schemas.openxmlformats.org/officeDocument/2006/relationships/oleObject" Target="../embeddings/oleObject51.bin"/></Relationships>
</file>

<file path=ppt/slides/_rels/slide53.xml.rels><?xml version="1.0" encoding="UTF-8" standalone="yes"?>
<Relationships xmlns="http://schemas.openxmlformats.org/package/2006/relationships"><Relationship Id="rId8" Type="http://schemas.openxmlformats.org/officeDocument/2006/relationships/image" Target="../media/image85.wmf"/><Relationship Id="rId13" Type="http://schemas.openxmlformats.org/officeDocument/2006/relationships/oleObject" Target="../embeddings/oleObject58.bin"/><Relationship Id="rId3" Type="http://schemas.openxmlformats.org/officeDocument/2006/relationships/oleObject" Target="../embeddings/oleObject53.bin"/><Relationship Id="rId7" Type="http://schemas.openxmlformats.org/officeDocument/2006/relationships/oleObject" Target="../embeddings/oleObject55.bin"/><Relationship Id="rId12" Type="http://schemas.openxmlformats.org/officeDocument/2006/relationships/image" Target="../media/image87.wmf"/><Relationship Id="rId2" Type="http://schemas.openxmlformats.org/officeDocument/2006/relationships/slideLayout" Target="../slideLayouts/slideLayout4.xml"/><Relationship Id="rId1" Type="http://schemas.openxmlformats.org/officeDocument/2006/relationships/vmlDrawing" Target="../drawings/vmlDrawing20.vml"/><Relationship Id="rId6" Type="http://schemas.openxmlformats.org/officeDocument/2006/relationships/image" Target="../media/image84.wmf"/><Relationship Id="rId11" Type="http://schemas.openxmlformats.org/officeDocument/2006/relationships/oleObject" Target="../embeddings/oleObject57.bin"/><Relationship Id="rId5" Type="http://schemas.openxmlformats.org/officeDocument/2006/relationships/oleObject" Target="../embeddings/oleObject54.bin"/><Relationship Id="rId10" Type="http://schemas.openxmlformats.org/officeDocument/2006/relationships/image" Target="../media/image86.wmf"/><Relationship Id="rId4" Type="http://schemas.openxmlformats.org/officeDocument/2006/relationships/image" Target="../media/image83.wmf"/><Relationship Id="rId9" Type="http://schemas.openxmlformats.org/officeDocument/2006/relationships/oleObject" Target="../embeddings/oleObject56.bin"/><Relationship Id="rId14" Type="http://schemas.openxmlformats.org/officeDocument/2006/relationships/image" Target="../media/image88.wmf"/></Relationships>
</file>

<file path=ppt/slides/_rels/slide54.xml.rels><?xml version="1.0" encoding="UTF-8" standalone="yes"?>
<Relationships xmlns="http://schemas.openxmlformats.org/package/2006/relationships"><Relationship Id="rId8" Type="http://schemas.openxmlformats.org/officeDocument/2006/relationships/image" Target="../media/image91.wmf"/><Relationship Id="rId3" Type="http://schemas.openxmlformats.org/officeDocument/2006/relationships/oleObject" Target="../embeddings/oleObject59.bin"/><Relationship Id="rId7" Type="http://schemas.openxmlformats.org/officeDocument/2006/relationships/oleObject" Target="../embeddings/oleObject61.bin"/><Relationship Id="rId12" Type="http://schemas.openxmlformats.org/officeDocument/2006/relationships/image" Target="../media/image93.wmf"/><Relationship Id="rId2" Type="http://schemas.openxmlformats.org/officeDocument/2006/relationships/slideLayout" Target="../slideLayouts/slideLayout4.xml"/><Relationship Id="rId1" Type="http://schemas.openxmlformats.org/officeDocument/2006/relationships/vmlDrawing" Target="../drawings/vmlDrawing21.vml"/><Relationship Id="rId6" Type="http://schemas.openxmlformats.org/officeDocument/2006/relationships/image" Target="../media/image90.wmf"/><Relationship Id="rId11" Type="http://schemas.openxmlformats.org/officeDocument/2006/relationships/oleObject" Target="../embeddings/oleObject63.bin"/><Relationship Id="rId5" Type="http://schemas.openxmlformats.org/officeDocument/2006/relationships/oleObject" Target="../embeddings/oleObject60.bin"/><Relationship Id="rId10" Type="http://schemas.openxmlformats.org/officeDocument/2006/relationships/image" Target="../media/image92.wmf"/><Relationship Id="rId4" Type="http://schemas.openxmlformats.org/officeDocument/2006/relationships/image" Target="../media/image89.wmf"/><Relationship Id="rId9" Type="http://schemas.openxmlformats.org/officeDocument/2006/relationships/oleObject" Target="../embeddings/oleObject62.bin"/></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4.xml"/><Relationship Id="rId1" Type="http://schemas.openxmlformats.org/officeDocument/2006/relationships/vmlDrawing" Target="../drawings/vmlDrawing22.vml"/><Relationship Id="rId4" Type="http://schemas.openxmlformats.org/officeDocument/2006/relationships/image" Target="../media/image94.w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4.xml"/><Relationship Id="rId1" Type="http://schemas.openxmlformats.org/officeDocument/2006/relationships/vmlDrawing" Target="../drawings/vmlDrawing23.vml"/><Relationship Id="rId6" Type="http://schemas.openxmlformats.org/officeDocument/2006/relationships/image" Target="../media/image96.wmf"/><Relationship Id="rId5" Type="http://schemas.openxmlformats.org/officeDocument/2006/relationships/oleObject" Target="../embeddings/oleObject66.bin"/><Relationship Id="rId4" Type="http://schemas.openxmlformats.org/officeDocument/2006/relationships/image" Target="../media/image95.w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Layout" Target="../slideLayouts/slideLayout4.xml"/><Relationship Id="rId1" Type="http://schemas.openxmlformats.org/officeDocument/2006/relationships/vmlDrawing" Target="../drawings/vmlDrawing24.vml"/><Relationship Id="rId5" Type="http://schemas.openxmlformats.org/officeDocument/2006/relationships/image" Target="../media/image97.wmf"/><Relationship Id="rId4" Type="http://schemas.openxmlformats.org/officeDocument/2006/relationships/oleObject" Target="../embeddings/oleObject67.bin"/></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A_图片 2"/>
          <p:cNvPicPr>
            <a:picLocks noChangeAspect="1"/>
          </p:cNvPicPr>
          <p:nvPr>
            <p:custDataLst>
              <p:tags r:id="rId1"/>
            </p:custDataLst>
          </p:nvPr>
        </p:nvPicPr>
        <p:blipFill>
          <a:blip r:embed="rId24">
            <a:extLst>
              <a:ext uri="{BEBA8EAE-BF5A-486C-A8C5-ECC9F3942E4B}">
                <a14:imgProps xmlns:a14="http://schemas.microsoft.com/office/drawing/2010/main">
                  <a14:imgLayer r:embed="rId25">
                    <a14:imgEffect>
                      <a14:brightnessContrast bright="10000"/>
                    </a14:imgEffect>
                  </a14:imgLayer>
                </a14:imgProps>
              </a:ext>
              <a:ext uri="{28A0092B-C50C-407E-A947-70E740481C1C}">
                <a14:useLocalDpi xmlns:a14="http://schemas.microsoft.com/office/drawing/2010/main" val="0"/>
              </a:ext>
            </a:extLst>
          </a:blip>
          <a:stretch>
            <a:fillRect/>
          </a:stretch>
        </p:blipFill>
        <p:spPr>
          <a:xfrm>
            <a:off x="-774700" y="-916"/>
            <a:ext cx="9903451" cy="5143500"/>
          </a:xfrm>
          <a:prstGeom prst="rect">
            <a:avLst/>
          </a:prstGeom>
        </p:spPr>
      </p:pic>
      <p:pic>
        <p:nvPicPr>
          <p:cNvPr id="24" name="PA_图片 2"/>
          <p:cNvPicPr>
            <a:picLocks noChangeAspect="1" noChangeArrowheads="1"/>
          </p:cNvPicPr>
          <p:nvPr>
            <p:custDataLst>
              <p:tags r:id="rId2"/>
            </p:custDataLst>
          </p:nvPr>
        </p:nvPicPr>
        <p:blipFill rotWithShape="1">
          <a:blip r:embed="rId26">
            <a:extLst>
              <a:ext uri="{BEBA8EAE-BF5A-486C-A8C5-ECC9F3942E4B}">
                <a14:imgProps xmlns:a14="http://schemas.microsoft.com/office/drawing/2010/main">
                  <a14:imgLayer r:embed="rId27">
                    <a14:imgEffect>
                      <a14:brightnessContrast bright="20000" contrast="20000"/>
                    </a14:imgEffect>
                  </a14:imgLayer>
                </a14:imgProps>
              </a:ext>
              <a:ext uri="{28A0092B-C50C-407E-A947-70E740481C1C}">
                <a14:useLocalDpi xmlns:a14="http://schemas.microsoft.com/office/drawing/2010/main" val="0"/>
              </a:ext>
            </a:extLst>
          </a:blip>
          <a:srcRect l="6502" r="6502" b="19233"/>
          <a:stretch/>
        </p:blipFill>
        <p:spPr bwMode="auto">
          <a:xfrm>
            <a:off x="219349" y="2679150"/>
            <a:ext cx="8945884" cy="2683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A_图片 2"/>
          <p:cNvPicPr>
            <a:picLocks noChangeAspect="1" noChangeArrowheads="1"/>
          </p:cNvPicPr>
          <p:nvPr>
            <p:custDataLst>
              <p:tags r:id="rId3"/>
            </p:custDataLst>
          </p:nvPr>
        </p:nvPicPr>
        <p:blipFill rotWithShape="1">
          <a:blip r:embed="rId28">
            <a:extLst>
              <a:ext uri="{BEBA8EAE-BF5A-486C-A8C5-ECC9F3942E4B}">
                <a14:imgProps xmlns:a14="http://schemas.microsoft.com/office/drawing/2010/main">
                  <a14:imgLayer r:embed="rId27">
                    <a14:imgEffect>
                      <a14:brightnessContrast bright="20000"/>
                    </a14:imgEffect>
                  </a14:imgLayer>
                </a14:imgProps>
              </a:ext>
              <a:ext uri="{28A0092B-C50C-407E-A947-70E740481C1C}">
                <a14:useLocalDpi xmlns:a14="http://schemas.microsoft.com/office/drawing/2010/main" val="0"/>
              </a:ext>
            </a:extLst>
          </a:blip>
          <a:srcRect l="6502" r="6502" b="19233"/>
          <a:stretch/>
        </p:blipFill>
        <p:spPr bwMode="auto">
          <a:xfrm>
            <a:off x="0" y="2419171"/>
            <a:ext cx="8985229" cy="3322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A_图片 2"/>
          <p:cNvPicPr>
            <a:picLocks noChangeAspect="1" noChangeArrowheads="1"/>
          </p:cNvPicPr>
          <p:nvPr>
            <p:custDataLst>
              <p:tags r:id="rId4"/>
            </p:custDataLst>
          </p:nvPr>
        </p:nvPicPr>
        <p:blipFill rotWithShape="1">
          <a:blip r:embed="rId29">
            <a:extLst>
              <a:ext uri="{BEBA8EAE-BF5A-486C-A8C5-ECC9F3942E4B}">
                <a14:imgProps xmlns:a14="http://schemas.microsoft.com/office/drawing/2010/main">
                  <a14:imgLayer r:embed="rId27">
                    <a14:imgEffect>
                      <a14:brightnessContrast bright="40000" contrast="20000"/>
                    </a14:imgEffect>
                  </a14:imgLayer>
                </a14:imgProps>
              </a:ext>
              <a:ext uri="{28A0092B-C50C-407E-A947-70E740481C1C}">
                <a14:useLocalDpi xmlns:a14="http://schemas.microsoft.com/office/drawing/2010/main" val="0"/>
              </a:ext>
            </a:extLst>
          </a:blip>
          <a:srcRect l="6502" r="6502" b="19233"/>
          <a:stretch/>
        </p:blipFill>
        <p:spPr bwMode="auto">
          <a:xfrm flipH="1">
            <a:off x="-13075" y="3943575"/>
            <a:ext cx="9157074" cy="2906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A_图片 4"/>
          <p:cNvPicPr>
            <a:picLocks noChangeAspect="1"/>
          </p:cNvPicPr>
          <p:nvPr>
            <p:custDataLst>
              <p:tags r:id="rId5"/>
            </p:custDataLst>
          </p:nvPr>
        </p:nvPicPr>
        <p:blipFill rotWithShape="1">
          <a:blip r:embed="rId30">
            <a:extLst>
              <a:ext uri="{28A0092B-C50C-407E-A947-70E740481C1C}">
                <a14:useLocalDpi xmlns:a14="http://schemas.microsoft.com/office/drawing/2010/main" val="0"/>
              </a:ext>
            </a:extLst>
          </a:blip>
          <a:srcRect l="15423" t="13531" r="15718" b="15189"/>
          <a:stretch/>
        </p:blipFill>
        <p:spPr>
          <a:xfrm rot="21287991">
            <a:off x="101147" y="3116169"/>
            <a:ext cx="7382267" cy="1833236"/>
          </a:xfrm>
          <a:prstGeom prst="rect">
            <a:avLst/>
          </a:prstGeom>
        </p:spPr>
      </p:pic>
      <p:sp>
        <p:nvSpPr>
          <p:cNvPr id="52" name="PA_文本框 51"/>
          <p:cNvSpPr txBox="1"/>
          <p:nvPr>
            <p:custDataLst>
              <p:tags r:id="rId6"/>
            </p:custDataLst>
          </p:nvPr>
        </p:nvSpPr>
        <p:spPr>
          <a:xfrm>
            <a:off x="1224863" y="4647441"/>
            <a:ext cx="3178974" cy="646331"/>
          </a:xfrm>
          <a:prstGeom prst="rect">
            <a:avLst/>
          </a:prstGeom>
          <a:noFill/>
        </p:spPr>
        <p:txBody>
          <a:bodyPr wrap="square" rtlCol="0">
            <a:spAutoFit/>
          </a:bodyPr>
          <a:lstStyle/>
          <a:p>
            <a:pPr algn="ctr"/>
            <a:r>
              <a:rPr lang="zh-CN" altLang="en-US" b="1" dirty="0">
                <a:solidFill>
                  <a:srgbClr val="003366"/>
                </a:solidFill>
                <a:latin typeface="微软雅黑" panose="020B0503020204020204" pitchFamily="34" charset="-122"/>
                <a:ea typeface="微软雅黑" panose="020B0503020204020204" pitchFamily="34" charset="-122"/>
              </a:rPr>
              <a:t>数据</a:t>
            </a:r>
            <a:r>
              <a:rPr lang="zh-CN" altLang="en-US" b="1" dirty="0" smtClean="0">
                <a:solidFill>
                  <a:srgbClr val="003366"/>
                </a:solidFill>
                <a:latin typeface="微软雅黑" panose="020B0503020204020204" pitchFamily="34" charset="-122"/>
                <a:ea typeface="微软雅黑" panose="020B0503020204020204" pitchFamily="34" charset="-122"/>
              </a:rPr>
              <a:t>科学系</a:t>
            </a:r>
            <a:endParaRPr lang="en-US" altLang="zh-CN" b="1" dirty="0" smtClean="0">
              <a:solidFill>
                <a:srgbClr val="003366"/>
              </a:solidFill>
              <a:latin typeface="微软雅黑" panose="020B0503020204020204" pitchFamily="34" charset="-122"/>
              <a:ea typeface="微软雅黑" panose="020B0503020204020204" pitchFamily="34" charset="-122"/>
            </a:endParaRPr>
          </a:p>
          <a:p>
            <a:pPr algn="ctr"/>
            <a:r>
              <a:rPr lang="zh-CN" altLang="en-US" b="1" dirty="0" smtClean="0">
                <a:solidFill>
                  <a:srgbClr val="003366"/>
                </a:solidFill>
                <a:latin typeface="微软雅黑" panose="020B0503020204020204" pitchFamily="34" charset="-122"/>
                <a:ea typeface="微软雅黑" panose="020B0503020204020204" pitchFamily="34" charset="-122"/>
                <a:sym typeface="Bebas" pitchFamily="2" charset="0"/>
              </a:rPr>
              <a:t>数字</a:t>
            </a:r>
            <a:r>
              <a:rPr lang="zh-CN" altLang="en-US" b="1" dirty="0">
                <a:solidFill>
                  <a:srgbClr val="003366"/>
                </a:solidFill>
                <a:latin typeface="微软雅黑" panose="020B0503020204020204" pitchFamily="34" charset="-122"/>
                <a:ea typeface="微软雅黑" panose="020B0503020204020204" pitchFamily="34" charset="-122"/>
                <a:sym typeface="Bebas" pitchFamily="2" charset="0"/>
              </a:rPr>
              <a:t>农业工程技术研究中心</a:t>
            </a:r>
          </a:p>
        </p:txBody>
      </p:sp>
      <p:grpSp>
        <p:nvGrpSpPr>
          <p:cNvPr id="4" name="组合 3"/>
          <p:cNvGrpSpPr/>
          <p:nvPr/>
        </p:nvGrpSpPr>
        <p:grpSpPr>
          <a:xfrm>
            <a:off x="506599" y="2711248"/>
            <a:ext cx="4825672" cy="72961"/>
            <a:chOff x="-1175327" y="3822509"/>
            <a:chExt cx="9546379" cy="206442"/>
          </a:xfrm>
        </p:grpSpPr>
        <p:sp>
          <p:nvSpPr>
            <p:cNvPr id="54" name="PA_矩形 53"/>
            <p:cNvSpPr/>
            <p:nvPr>
              <p:custDataLst>
                <p:tags r:id="rId19"/>
              </p:custDataLst>
            </p:nvPr>
          </p:nvSpPr>
          <p:spPr>
            <a:xfrm flipV="1">
              <a:off x="-1175327" y="3832283"/>
              <a:ext cx="3195731" cy="183564"/>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18">
                <a:latin typeface="Bebas" pitchFamily="2" charset="0"/>
                <a:ea typeface="微软雅黑" panose="020B0503020204020204" pitchFamily="34" charset="-122"/>
                <a:sym typeface="Bebas" pitchFamily="2" charset="0"/>
              </a:endParaRPr>
            </a:p>
          </p:txBody>
        </p:sp>
        <p:sp>
          <p:nvSpPr>
            <p:cNvPr id="55" name="PA_矩形 54"/>
            <p:cNvSpPr/>
            <p:nvPr>
              <p:custDataLst>
                <p:tags r:id="rId20"/>
              </p:custDataLst>
            </p:nvPr>
          </p:nvSpPr>
          <p:spPr>
            <a:xfrm>
              <a:off x="2020404" y="3822509"/>
              <a:ext cx="3177078" cy="20644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18">
                <a:latin typeface="Bebas" pitchFamily="2" charset="0"/>
                <a:ea typeface="微软雅黑" panose="020B0503020204020204" pitchFamily="34" charset="-122"/>
                <a:sym typeface="Bebas" pitchFamily="2" charset="0"/>
              </a:endParaRPr>
            </a:p>
          </p:txBody>
        </p:sp>
        <p:sp>
          <p:nvSpPr>
            <p:cNvPr id="56" name="PA_矩形 55"/>
            <p:cNvSpPr/>
            <p:nvPr>
              <p:custDataLst>
                <p:tags r:id="rId21"/>
              </p:custDataLst>
            </p:nvPr>
          </p:nvSpPr>
          <p:spPr>
            <a:xfrm flipV="1">
              <a:off x="5193974" y="3832283"/>
              <a:ext cx="3177078" cy="18356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18">
                <a:latin typeface="Bebas" pitchFamily="2" charset="0"/>
                <a:ea typeface="微软雅黑" panose="020B0503020204020204" pitchFamily="34" charset="-122"/>
                <a:sym typeface="Bebas" pitchFamily="2" charset="0"/>
              </a:endParaRPr>
            </a:p>
          </p:txBody>
        </p:sp>
      </p:grpSp>
      <p:sp>
        <p:nvSpPr>
          <p:cNvPr id="57" name="PA_文本框 56"/>
          <p:cNvSpPr txBox="1"/>
          <p:nvPr>
            <p:custDataLst>
              <p:tags r:id="rId7"/>
            </p:custDataLst>
          </p:nvPr>
        </p:nvSpPr>
        <p:spPr>
          <a:xfrm>
            <a:off x="-109194" y="1877205"/>
            <a:ext cx="5619987" cy="694576"/>
          </a:xfrm>
          <a:prstGeom prst="rect">
            <a:avLst/>
          </a:prstGeom>
          <a:noFill/>
          <a:effectLst>
            <a:outerShdw blurRad="50800" dist="990600" dir="2820000" sx="60000" sy="60000" algn="l" rotWithShape="0">
              <a:srgbClr val="008A87">
                <a:alpha val="0"/>
              </a:srgbClr>
            </a:outerShdw>
          </a:effectLst>
        </p:spPr>
        <p:txBody>
          <a:bodyPr wrap="square" lIns="0" tIns="93499" rIns="116874" rtlCol="0" anchor="b" anchorCtr="1">
            <a:spAutoFit/>
          </a:bodyPr>
          <a:lstStyle/>
          <a:p>
            <a:pPr lvl="1"/>
            <a:r>
              <a:rPr lang="en-US" altLang="zh-CN" sz="3116" b="1" spc="-195" dirty="0">
                <a:latin typeface="Bebas" pitchFamily="2" charset="0"/>
                <a:ea typeface="微软雅黑" panose="020B0503020204020204" pitchFamily="34" charset="-122"/>
                <a:sym typeface="Bebas" pitchFamily="2" charset="0"/>
              </a:rPr>
              <a:t> </a:t>
            </a:r>
            <a:r>
              <a:rPr lang="zh-CN" altLang="en-US" sz="3600" b="1" spc="-195" dirty="0" smtClean="0">
                <a:latin typeface="Bebas" pitchFamily="2" charset="0"/>
                <a:ea typeface="微软雅黑" panose="020B0503020204020204" pitchFamily="34" charset="-122"/>
                <a:sym typeface="Bebas" pitchFamily="2" charset="0"/>
              </a:rPr>
              <a:t>数据挖掘原理</a:t>
            </a:r>
            <a:endParaRPr lang="zh-CN" altLang="en-US" sz="2800" b="1" spc="-195" dirty="0">
              <a:latin typeface="Bebas" pitchFamily="2" charset="0"/>
              <a:ea typeface="微软雅黑" panose="020B0503020204020204" pitchFamily="34" charset="-122"/>
              <a:sym typeface="Bebas" pitchFamily="2" charset="0"/>
            </a:endParaRPr>
          </a:p>
        </p:txBody>
      </p:sp>
      <p:sp>
        <p:nvSpPr>
          <p:cNvPr id="58" name="PA_圆角矩形 57"/>
          <p:cNvSpPr/>
          <p:nvPr>
            <p:custDataLst>
              <p:tags r:id="rId8"/>
            </p:custDataLst>
          </p:nvPr>
        </p:nvSpPr>
        <p:spPr>
          <a:xfrm>
            <a:off x="-70306" y="2925095"/>
            <a:ext cx="5673328" cy="7901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116"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Bebas" pitchFamily="2" charset="0"/>
              </a:rPr>
              <a:t>主讲教师：李志</a:t>
            </a:r>
            <a:r>
              <a:rPr lang="zh-CN" altLang="en-US" sz="3116" b="1" dirty="0"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Bebas" pitchFamily="2" charset="0"/>
              </a:rPr>
              <a:t>勇</a:t>
            </a:r>
            <a:endParaRPr lang="zh-CN" altLang="en-US" sz="1818" b="1" dirty="0">
              <a:solidFill>
                <a:srgbClr val="FF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sym typeface="Bebas" pitchFamily="2" charset="0"/>
            </a:endParaRPr>
          </a:p>
        </p:txBody>
      </p:sp>
      <p:sp>
        <p:nvSpPr>
          <p:cNvPr id="13" name="PA_任意多边形 13"/>
          <p:cNvSpPr>
            <a:spLocks/>
          </p:cNvSpPr>
          <p:nvPr>
            <p:custDataLst>
              <p:tags r:id="rId9"/>
            </p:custDataLst>
          </p:nvPr>
        </p:nvSpPr>
        <p:spPr bwMode="auto">
          <a:xfrm>
            <a:off x="5922097" y="-3039"/>
            <a:ext cx="1745079" cy="1744049"/>
          </a:xfrm>
          <a:custGeom>
            <a:avLst/>
            <a:gdLst>
              <a:gd name="T0" fmla="*/ 0 w 5711"/>
              <a:gd name="T1" fmla="*/ 2855 h 5711"/>
              <a:gd name="T2" fmla="*/ 2855 w 5711"/>
              <a:gd name="T3" fmla="*/ 0 h 5711"/>
              <a:gd name="T4" fmla="*/ 5711 w 5711"/>
              <a:gd name="T5" fmla="*/ 2855 h 5711"/>
              <a:gd name="T6" fmla="*/ 2855 w 5711"/>
              <a:gd name="T7" fmla="*/ 5711 h 5711"/>
              <a:gd name="T8" fmla="*/ 0 w 5711"/>
              <a:gd name="T9" fmla="*/ 2855 h 5711"/>
            </a:gdLst>
            <a:ahLst/>
            <a:cxnLst>
              <a:cxn ang="0">
                <a:pos x="T0" y="T1"/>
              </a:cxn>
              <a:cxn ang="0">
                <a:pos x="T2" y="T3"/>
              </a:cxn>
              <a:cxn ang="0">
                <a:pos x="T4" y="T5"/>
              </a:cxn>
              <a:cxn ang="0">
                <a:pos x="T6" y="T7"/>
              </a:cxn>
              <a:cxn ang="0">
                <a:pos x="T8" y="T9"/>
              </a:cxn>
            </a:cxnLst>
            <a:rect l="0" t="0" r="r" b="b"/>
            <a:pathLst>
              <a:path w="5711" h="5711">
                <a:moveTo>
                  <a:pt x="0" y="2855"/>
                </a:moveTo>
                <a:lnTo>
                  <a:pt x="2855" y="0"/>
                </a:lnTo>
                <a:lnTo>
                  <a:pt x="5711" y="2855"/>
                </a:lnTo>
                <a:lnTo>
                  <a:pt x="2855" y="5711"/>
                </a:lnTo>
                <a:lnTo>
                  <a:pt x="0" y="2855"/>
                </a:lnTo>
                <a:close/>
              </a:path>
            </a:pathLst>
          </a:custGeom>
          <a:solidFill>
            <a:srgbClr val="00B0F0">
              <a:alpha val="23000"/>
            </a:srgbClr>
          </a:solidFill>
          <a:ln w="9525" cap="flat">
            <a:solidFill>
              <a:schemeClr val="bg1">
                <a:alpha val="50000"/>
              </a:schemeClr>
            </a:solidFill>
            <a:prstDash val="solid"/>
            <a:miter lim="800000"/>
            <a:headEnd/>
            <a:tailEnd/>
          </a:ln>
        </p:spPr>
        <p:txBody>
          <a:bodyPr vert="horz" wrap="square" lIns="59372" tIns="29686" rIns="59372" bIns="29686" numCol="1" anchor="t" anchorCtr="0" compatLnSpc="1">
            <a:prstTxWarp prst="textNoShape">
              <a:avLst/>
            </a:prstTxWarp>
          </a:bodyPr>
          <a:lstStyle/>
          <a:p>
            <a:endParaRPr lang="zh-CN" altLang="en-US" sz="1169">
              <a:latin typeface="Bebas" pitchFamily="2" charset="0"/>
              <a:ea typeface="微软雅黑" panose="020B0503020204020204" pitchFamily="34" charset="-122"/>
              <a:sym typeface="Bebas" pitchFamily="2" charset="0"/>
            </a:endParaRPr>
          </a:p>
        </p:txBody>
      </p:sp>
      <p:pic>
        <p:nvPicPr>
          <p:cNvPr id="14" name="PA_图片 15" descr="C:\Users\Administrator\Desktop\图片113413.png"/>
          <p:cNvPicPr>
            <a:picLocks noChangeAspect="1" noChangeArrowheads="1"/>
          </p:cNvPicPr>
          <p:nvPr>
            <p:custDataLst>
              <p:tags r:id="rId10"/>
            </p:custDataLst>
          </p:nvPr>
        </p:nvPicPr>
        <p:blipFill rotWithShape="1">
          <a:blip r:embed="rId31" cstate="print">
            <a:extLst>
              <a:ext uri="{28A0092B-C50C-407E-A947-70E740481C1C}">
                <a14:useLocalDpi xmlns:a14="http://schemas.microsoft.com/office/drawing/2010/main" val="0"/>
              </a:ext>
            </a:extLst>
          </a:blip>
          <a:srcRect l="26140" t="6321" r="26486" b="8083"/>
          <a:stretch/>
        </p:blipFill>
        <p:spPr bwMode="auto">
          <a:xfrm>
            <a:off x="5878999" y="1026203"/>
            <a:ext cx="2976856" cy="3025469"/>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PA_组合 14"/>
          <p:cNvGrpSpPr/>
          <p:nvPr>
            <p:custDataLst>
              <p:tags r:id="rId11"/>
            </p:custDataLst>
          </p:nvPr>
        </p:nvGrpSpPr>
        <p:grpSpPr>
          <a:xfrm>
            <a:off x="5670591" y="3234584"/>
            <a:ext cx="1745079" cy="1744049"/>
            <a:chOff x="8916682" y="3879850"/>
            <a:chExt cx="2687637" cy="2686050"/>
          </a:xfrm>
          <a:solidFill>
            <a:srgbClr val="0172EF"/>
          </a:solidFill>
        </p:grpSpPr>
        <p:sp>
          <p:nvSpPr>
            <p:cNvPr id="16" name="Freeform 5"/>
            <p:cNvSpPr>
              <a:spLocks/>
            </p:cNvSpPr>
            <p:nvPr/>
          </p:nvSpPr>
          <p:spPr bwMode="auto">
            <a:xfrm>
              <a:off x="8916682" y="3879850"/>
              <a:ext cx="2687637" cy="2686050"/>
            </a:xfrm>
            <a:custGeom>
              <a:avLst/>
              <a:gdLst>
                <a:gd name="T0" fmla="*/ 0 w 5711"/>
                <a:gd name="T1" fmla="*/ 2856 h 5712"/>
                <a:gd name="T2" fmla="*/ 2856 w 5711"/>
                <a:gd name="T3" fmla="*/ 0 h 5712"/>
                <a:gd name="T4" fmla="*/ 5711 w 5711"/>
                <a:gd name="T5" fmla="*/ 2856 h 5712"/>
                <a:gd name="T6" fmla="*/ 2856 w 5711"/>
                <a:gd name="T7" fmla="*/ 5712 h 5712"/>
                <a:gd name="T8" fmla="*/ 0 w 5711"/>
                <a:gd name="T9" fmla="*/ 2856 h 5712"/>
              </a:gdLst>
              <a:ahLst/>
              <a:cxnLst>
                <a:cxn ang="0">
                  <a:pos x="T0" y="T1"/>
                </a:cxn>
                <a:cxn ang="0">
                  <a:pos x="T2" y="T3"/>
                </a:cxn>
                <a:cxn ang="0">
                  <a:pos x="T4" y="T5"/>
                </a:cxn>
                <a:cxn ang="0">
                  <a:pos x="T6" y="T7"/>
                </a:cxn>
                <a:cxn ang="0">
                  <a:pos x="T8" y="T9"/>
                </a:cxn>
              </a:cxnLst>
              <a:rect l="0" t="0" r="r" b="b"/>
              <a:pathLst>
                <a:path w="5711" h="5712">
                  <a:moveTo>
                    <a:pt x="0" y="2856"/>
                  </a:moveTo>
                  <a:lnTo>
                    <a:pt x="2856" y="0"/>
                  </a:lnTo>
                  <a:lnTo>
                    <a:pt x="5711" y="2856"/>
                  </a:lnTo>
                  <a:lnTo>
                    <a:pt x="2856" y="5712"/>
                  </a:lnTo>
                  <a:lnTo>
                    <a:pt x="0" y="2856"/>
                  </a:lnTo>
                  <a:close/>
                </a:path>
              </a:pathLst>
            </a:custGeom>
            <a:solidFill>
              <a:srgbClr val="0172EF">
                <a:alpha val="62000"/>
              </a:srgbClr>
            </a:solidFill>
            <a:ln w="9525" cap="flat">
              <a:solidFill>
                <a:schemeClr val="bg1"/>
              </a:solidFill>
              <a:prstDash val="solid"/>
              <a:miter lim="800000"/>
              <a:headEnd/>
              <a:tailEnd/>
            </a:ln>
          </p:spPr>
          <p:txBody>
            <a:bodyPr vert="horz" wrap="square" lIns="59372" tIns="29686" rIns="59372" bIns="29686" numCol="1" anchor="t" anchorCtr="0" compatLnSpc="1">
              <a:prstTxWarp prst="textNoShape">
                <a:avLst/>
              </a:prstTxWarp>
            </a:bodyPr>
            <a:lstStyle/>
            <a:p>
              <a:endParaRPr lang="zh-CN" altLang="en-US" sz="1169">
                <a:latin typeface="Bebas" pitchFamily="2" charset="0"/>
                <a:ea typeface="微软雅黑" panose="020B0503020204020204" pitchFamily="34" charset="-122"/>
                <a:sym typeface="Bebas" pitchFamily="2" charset="0"/>
              </a:endParaRPr>
            </a:p>
          </p:txBody>
        </p:sp>
        <p:sp>
          <p:nvSpPr>
            <p:cNvPr id="17" name="TextBox 16"/>
            <p:cNvSpPr txBox="1"/>
            <p:nvPr/>
          </p:nvSpPr>
          <p:spPr>
            <a:xfrm>
              <a:off x="9936881" y="5052463"/>
              <a:ext cx="993427" cy="419305"/>
            </a:xfrm>
            <a:prstGeom prst="rect">
              <a:avLst/>
            </a:prstGeom>
            <a:noFill/>
          </p:spPr>
          <p:txBody>
            <a:bodyPr wrap="square" rtlCol="0">
              <a:spAutoFit/>
            </a:bodyPr>
            <a:lstStyle/>
            <a:p>
              <a:r>
                <a:rPr lang="zh-CN" altLang="en-US" sz="1169" dirty="0">
                  <a:solidFill>
                    <a:schemeClr val="bg1"/>
                  </a:solidFill>
                  <a:latin typeface="Bebas" pitchFamily="2" charset="0"/>
                  <a:ea typeface="微软雅黑" panose="020B0503020204020204" pitchFamily="34" charset="-122"/>
                  <a:sym typeface="Bebas" pitchFamily="2" charset="0"/>
                </a:rPr>
                <a:t>团队</a:t>
              </a:r>
            </a:p>
          </p:txBody>
        </p:sp>
      </p:grpSp>
      <p:grpSp>
        <p:nvGrpSpPr>
          <p:cNvPr id="18" name="PA_组合 17"/>
          <p:cNvGrpSpPr/>
          <p:nvPr>
            <p:custDataLst>
              <p:tags r:id="rId12"/>
            </p:custDataLst>
          </p:nvPr>
        </p:nvGrpSpPr>
        <p:grpSpPr>
          <a:xfrm>
            <a:off x="6543646" y="4107638"/>
            <a:ext cx="1745079" cy="1744049"/>
            <a:chOff x="10261294" y="5224463"/>
            <a:chExt cx="2687637" cy="2686050"/>
          </a:xfrm>
          <a:solidFill>
            <a:srgbClr val="00B0F0"/>
          </a:solidFill>
        </p:grpSpPr>
        <p:sp>
          <p:nvSpPr>
            <p:cNvPr id="19" name="Freeform 8"/>
            <p:cNvSpPr>
              <a:spLocks/>
            </p:cNvSpPr>
            <p:nvPr/>
          </p:nvSpPr>
          <p:spPr bwMode="auto">
            <a:xfrm>
              <a:off x="10261294" y="5224463"/>
              <a:ext cx="2687637" cy="2686050"/>
            </a:xfrm>
            <a:custGeom>
              <a:avLst/>
              <a:gdLst>
                <a:gd name="T0" fmla="*/ 2855 w 5711"/>
                <a:gd name="T1" fmla="*/ 0 h 5711"/>
                <a:gd name="T2" fmla="*/ 5711 w 5711"/>
                <a:gd name="T3" fmla="*/ 2856 h 5711"/>
                <a:gd name="T4" fmla="*/ 2855 w 5711"/>
                <a:gd name="T5" fmla="*/ 5711 h 5711"/>
                <a:gd name="T6" fmla="*/ 0 w 5711"/>
                <a:gd name="T7" fmla="*/ 2856 h 5711"/>
                <a:gd name="T8" fmla="*/ 2855 w 5711"/>
                <a:gd name="T9" fmla="*/ 0 h 5711"/>
              </a:gdLst>
              <a:ahLst/>
              <a:cxnLst>
                <a:cxn ang="0">
                  <a:pos x="T0" y="T1"/>
                </a:cxn>
                <a:cxn ang="0">
                  <a:pos x="T2" y="T3"/>
                </a:cxn>
                <a:cxn ang="0">
                  <a:pos x="T4" y="T5"/>
                </a:cxn>
                <a:cxn ang="0">
                  <a:pos x="T6" y="T7"/>
                </a:cxn>
                <a:cxn ang="0">
                  <a:pos x="T8" y="T9"/>
                </a:cxn>
              </a:cxnLst>
              <a:rect l="0" t="0" r="r" b="b"/>
              <a:pathLst>
                <a:path w="5711" h="5711">
                  <a:moveTo>
                    <a:pt x="2855" y="0"/>
                  </a:moveTo>
                  <a:lnTo>
                    <a:pt x="5711" y="2856"/>
                  </a:lnTo>
                  <a:lnTo>
                    <a:pt x="2855" y="5711"/>
                  </a:lnTo>
                  <a:lnTo>
                    <a:pt x="0" y="2856"/>
                  </a:lnTo>
                  <a:lnTo>
                    <a:pt x="2855" y="0"/>
                  </a:lnTo>
                  <a:close/>
                </a:path>
              </a:pathLst>
            </a:custGeom>
            <a:grpFill/>
            <a:ln w="9525" cap="flat">
              <a:solidFill>
                <a:schemeClr val="bg1"/>
              </a:solidFill>
              <a:prstDash val="solid"/>
              <a:miter lim="800000"/>
              <a:headEnd/>
              <a:tailEnd/>
            </a:ln>
          </p:spPr>
          <p:txBody>
            <a:bodyPr vert="horz" wrap="square" lIns="59372" tIns="29686" rIns="59372" bIns="29686" numCol="1" anchor="t" anchorCtr="0" compatLnSpc="1">
              <a:prstTxWarp prst="textNoShape">
                <a:avLst/>
              </a:prstTxWarp>
            </a:bodyPr>
            <a:lstStyle/>
            <a:p>
              <a:endParaRPr lang="zh-CN" altLang="en-US" sz="1169">
                <a:latin typeface="Bebas" pitchFamily="2" charset="0"/>
                <a:ea typeface="微软雅黑" panose="020B0503020204020204" pitchFamily="34" charset="-122"/>
                <a:sym typeface="Bebas" pitchFamily="2" charset="0"/>
              </a:endParaRPr>
            </a:p>
          </p:txBody>
        </p:sp>
        <p:sp>
          <p:nvSpPr>
            <p:cNvPr id="25" name="TextBox 24"/>
            <p:cNvSpPr txBox="1"/>
            <p:nvPr/>
          </p:nvSpPr>
          <p:spPr>
            <a:xfrm>
              <a:off x="11115222" y="6311835"/>
              <a:ext cx="993427" cy="419305"/>
            </a:xfrm>
            <a:prstGeom prst="rect">
              <a:avLst/>
            </a:prstGeom>
            <a:noFill/>
          </p:spPr>
          <p:txBody>
            <a:bodyPr wrap="square" rtlCol="0">
              <a:spAutoFit/>
            </a:bodyPr>
            <a:lstStyle/>
            <a:p>
              <a:r>
                <a:rPr lang="zh-CN" altLang="en-US" sz="1169" dirty="0">
                  <a:solidFill>
                    <a:schemeClr val="bg1"/>
                  </a:solidFill>
                  <a:latin typeface="Bebas" pitchFamily="2" charset="0"/>
                  <a:ea typeface="微软雅黑" panose="020B0503020204020204" pitchFamily="34" charset="-122"/>
                  <a:sym typeface="Bebas" pitchFamily="2" charset="0"/>
                </a:rPr>
                <a:t>合作</a:t>
              </a:r>
            </a:p>
          </p:txBody>
        </p:sp>
      </p:grpSp>
      <p:grpSp>
        <p:nvGrpSpPr>
          <p:cNvPr id="26" name="PA_组合 25"/>
          <p:cNvGrpSpPr/>
          <p:nvPr>
            <p:custDataLst>
              <p:tags r:id="rId13"/>
            </p:custDataLst>
          </p:nvPr>
        </p:nvGrpSpPr>
        <p:grpSpPr>
          <a:xfrm>
            <a:off x="5670591" y="4978632"/>
            <a:ext cx="1745079" cy="1744049"/>
            <a:chOff x="8916682" y="6565900"/>
            <a:chExt cx="2687637" cy="2686050"/>
          </a:xfrm>
          <a:solidFill>
            <a:srgbClr val="1574FF">
              <a:alpha val="55000"/>
            </a:srgbClr>
          </a:solidFill>
        </p:grpSpPr>
        <p:sp>
          <p:nvSpPr>
            <p:cNvPr id="27" name="Freeform 9"/>
            <p:cNvSpPr>
              <a:spLocks/>
            </p:cNvSpPr>
            <p:nvPr/>
          </p:nvSpPr>
          <p:spPr bwMode="auto">
            <a:xfrm>
              <a:off x="8916682" y="6565900"/>
              <a:ext cx="2687637" cy="2686050"/>
            </a:xfrm>
            <a:custGeom>
              <a:avLst/>
              <a:gdLst>
                <a:gd name="T0" fmla="*/ 0 w 5711"/>
                <a:gd name="T1" fmla="*/ 2856 h 5711"/>
                <a:gd name="T2" fmla="*/ 2856 w 5711"/>
                <a:gd name="T3" fmla="*/ 0 h 5711"/>
                <a:gd name="T4" fmla="*/ 5711 w 5711"/>
                <a:gd name="T5" fmla="*/ 2856 h 5711"/>
                <a:gd name="T6" fmla="*/ 2856 w 5711"/>
                <a:gd name="T7" fmla="*/ 5711 h 5711"/>
                <a:gd name="T8" fmla="*/ 0 w 5711"/>
                <a:gd name="T9" fmla="*/ 2856 h 5711"/>
              </a:gdLst>
              <a:ahLst/>
              <a:cxnLst>
                <a:cxn ang="0">
                  <a:pos x="T0" y="T1"/>
                </a:cxn>
                <a:cxn ang="0">
                  <a:pos x="T2" y="T3"/>
                </a:cxn>
                <a:cxn ang="0">
                  <a:pos x="T4" y="T5"/>
                </a:cxn>
                <a:cxn ang="0">
                  <a:pos x="T6" y="T7"/>
                </a:cxn>
                <a:cxn ang="0">
                  <a:pos x="T8" y="T9"/>
                </a:cxn>
              </a:cxnLst>
              <a:rect l="0" t="0" r="r" b="b"/>
              <a:pathLst>
                <a:path w="5711" h="5711">
                  <a:moveTo>
                    <a:pt x="0" y="2856"/>
                  </a:moveTo>
                  <a:lnTo>
                    <a:pt x="2856" y="0"/>
                  </a:lnTo>
                  <a:lnTo>
                    <a:pt x="5711" y="2856"/>
                  </a:lnTo>
                  <a:lnTo>
                    <a:pt x="2856" y="5711"/>
                  </a:lnTo>
                  <a:lnTo>
                    <a:pt x="0" y="2856"/>
                  </a:lnTo>
                  <a:close/>
                </a:path>
              </a:pathLst>
            </a:custGeom>
            <a:grpFill/>
            <a:ln w="9525" cap="flat">
              <a:solidFill>
                <a:schemeClr val="bg1"/>
              </a:solidFill>
              <a:prstDash val="solid"/>
              <a:miter lim="800000"/>
              <a:headEnd/>
              <a:tailEnd/>
            </a:ln>
          </p:spPr>
          <p:txBody>
            <a:bodyPr vert="horz" wrap="square" lIns="59372" tIns="29686" rIns="59372" bIns="29686" numCol="1" anchor="t" anchorCtr="0" compatLnSpc="1">
              <a:prstTxWarp prst="textNoShape">
                <a:avLst/>
              </a:prstTxWarp>
            </a:bodyPr>
            <a:lstStyle/>
            <a:p>
              <a:endParaRPr lang="zh-CN" altLang="en-US" sz="1169">
                <a:latin typeface="Bebas" pitchFamily="2" charset="0"/>
                <a:ea typeface="微软雅黑" panose="020B0503020204020204" pitchFamily="34" charset="-122"/>
                <a:sym typeface="Bebas" pitchFamily="2" charset="0"/>
              </a:endParaRPr>
            </a:p>
          </p:txBody>
        </p:sp>
        <p:sp>
          <p:nvSpPr>
            <p:cNvPr id="28" name="TextBox 27"/>
            <p:cNvSpPr txBox="1"/>
            <p:nvPr/>
          </p:nvSpPr>
          <p:spPr>
            <a:xfrm>
              <a:off x="9819735" y="7129165"/>
              <a:ext cx="993427" cy="419305"/>
            </a:xfrm>
            <a:prstGeom prst="rect">
              <a:avLst/>
            </a:prstGeom>
            <a:noFill/>
          </p:spPr>
          <p:txBody>
            <a:bodyPr wrap="square" rtlCol="0">
              <a:spAutoFit/>
            </a:bodyPr>
            <a:lstStyle/>
            <a:p>
              <a:endParaRPr lang="zh-CN" altLang="en-US" sz="1169" dirty="0">
                <a:solidFill>
                  <a:schemeClr val="bg1"/>
                </a:solidFill>
                <a:latin typeface="Bebas" pitchFamily="2" charset="0"/>
                <a:ea typeface="微软雅黑" panose="020B0503020204020204" pitchFamily="34" charset="-122"/>
                <a:sym typeface="Bebas" pitchFamily="2" charset="0"/>
              </a:endParaRPr>
            </a:p>
          </p:txBody>
        </p:sp>
      </p:grpSp>
      <p:grpSp>
        <p:nvGrpSpPr>
          <p:cNvPr id="31" name="PA_组合 30"/>
          <p:cNvGrpSpPr/>
          <p:nvPr>
            <p:custDataLst>
              <p:tags r:id="rId14"/>
            </p:custDataLst>
          </p:nvPr>
        </p:nvGrpSpPr>
        <p:grpSpPr>
          <a:xfrm>
            <a:off x="7405747" y="4978632"/>
            <a:ext cx="1745079" cy="1744049"/>
            <a:chOff x="11605907" y="6565900"/>
            <a:chExt cx="2687637" cy="2686050"/>
          </a:xfrm>
          <a:solidFill>
            <a:srgbClr val="1574FF">
              <a:alpha val="60000"/>
            </a:srgbClr>
          </a:solidFill>
        </p:grpSpPr>
        <p:sp>
          <p:nvSpPr>
            <p:cNvPr id="32" name="Freeform 10"/>
            <p:cNvSpPr>
              <a:spLocks/>
            </p:cNvSpPr>
            <p:nvPr/>
          </p:nvSpPr>
          <p:spPr bwMode="auto">
            <a:xfrm>
              <a:off x="11605907" y="6565900"/>
              <a:ext cx="2687637" cy="2686050"/>
            </a:xfrm>
            <a:custGeom>
              <a:avLst/>
              <a:gdLst>
                <a:gd name="T0" fmla="*/ 0 w 5712"/>
                <a:gd name="T1" fmla="*/ 2856 h 5711"/>
                <a:gd name="T2" fmla="*/ 2856 w 5712"/>
                <a:gd name="T3" fmla="*/ 0 h 5711"/>
                <a:gd name="T4" fmla="*/ 5712 w 5712"/>
                <a:gd name="T5" fmla="*/ 2856 h 5711"/>
                <a:gd name="T6" fmla="*/ 2856 w 5712"/>
                <a:gd name="T7" fmla="*/ 5711 h 5711"/>
                <a:gd name="T8" fmla="*/ 0 w 5712"/>
                <a:gd name="T9" fmla="*/ 2856 h 5711"/>
              </a:gdLst>
              <a:ahLst/>
              <a:cxnLst>
                <a:cxn ang="0">
                  <a:pos x="T0" y="T1"/>
                </a:cxn>
                <a:cxn ang="0">
                  <a:pos x="T2" y="T3"/>
                </a:cxn>
                <a:cxn ang="0">
                  <a:pos x="T4" y="T5"/>
                </a:cxn>
                <a:cxn ang="0">
                  <a:pos x="T6" y="T7"/>
                </a:cxn>
                <a:cxn ang="0">
                  <a:pos x="T8" y="T9"/>
                </a:cxn>
              </a:cxnLst>
              <a:rect l="0" t="0" r="r" b="b"/>
              <a:pathLst>
                <a:path w="5712" h="5711">
                  <a:moveTo>
                    <a:pt x="0" y="2856"/>
                  </a:moveTo>
                  <a:lnTo>
                    <a:pt x="2856" y="0"/>
                  </a:lnTo>
                  <a:lnTo>
                    <a:pt x="5712" y="2856"/>
                  </a:lnTo>
                  <a:lnTo>
                    <a:pt x="2856" y="5711"/>
                  </a:lnTo>
                  <a:lnTo>
                    <a:pt x="0" y="2856"/>
                  </a:lnTo>
                  <a:close/>
                </a:path>
              </a:pathLst>
            </a:custGeom>
            <a:grpFill/>
            <a:ln w="9525" cap="flat">
              <a:solidFill>
                <a:schemeClr val="bg1"/>
              </a:solidFill>
              <a:prstDash val="solid"/>
              <a:miter lim="800000"/>
              <a:headEnd/>
              <a:tailEnd/>
            </a:ln>
          </p:spPr>
          <p:txBody>
            <a:bodyPr vert="horz" wrap="square" lIns="59372" tIns="29686" rIns="59372" bIns="29686" numCol="1" anchor="t" anchorCtr="0" compatLnSpc="1">
              <a:prstTxWarp prst="textNoShape">
                <a:avLst/>
              </a:prstTxWarp>
            </a:bodyPr>
            <a:lstStyle/>
            <a:p>
              <a:endParaRPr lang="zh-CN" altLang="en-US" sz="1169">
                <a:latin typeface="Bebas" pitchFamily="2" charset="0"/>
                <a:ea typeface="微软雅黑" panose="020B0503020204020204" pitchFamily="34" charset="-122"/>
                <a:sym typeface="Bebas" pitchFamily="2" charset="0"/>
              </a:endParaRPr>
            </a:p>
          </p:txBody>
        </p:sp>
        <p:sp>
          <p:nvSpPr>
            <p:cNvPr id="33" name="TextBox 32"/>
            <p:cNvSpPr txBox="1"/>
            <p:nvPr/>
          </p:nvSpPr>
          <p:spPr>
            <a:xfrm>
              <a:off x="12452216" y="7129165"/>
              <a:ext cx="993427" cy="419305"/>
            </a:xfrm>
            <a:prstGeom prst="rect">
              <a:avLst/>
            </a:prstGeom>
            <a:noFill/>
          </p:spPr>
          <p:txBody>
            <a:bodyPr wrap="square" rtlCol="0">
              <a:spAutoFit/>
            </a:bodyPr>
            <a:lstStyle/>
            <a:p>
              <a:endParaRPr lang="zh-CN" altLang="en-US" sz="1169" dirty="0">
                <a:solidFill>
                  <a:schemeClr val="bg1"/>
                </a:solidFill>
                <a:latin typeface="Bebas" pitchFamily="2" charset="0"/>
                <a:ea typeface="微软雅黑" panose="020B0503020204020204" pitchFamily="34" charset="-122"/>
                <a:sym typeface="Bebas" pitchFamily="2" charset="0"/>
              </a:endParaRPr>
            </a:p>
          </p:txBody>
        </p:sp>
      </p:grpSp>
      <p:grpSp>
        <p:nvGrpSpPr>
          <p:cNvPr id="34" name="PA_组合 33"/>
          <p:cNvGrpSpPr/>
          <p:nvPr>
            <p:custDataLst>
              <p:tags r:id="rId15"/>
            </p:custDataLst>
          </p:nvPr>
        </p:nvGrpSpPr>
        <p:grpSpPr>
          <a:xfrm>
            <a:off x="7416702" y="3234584"/>
            <a:ext cx="1745079" cy="1744049"/>
            <a:chOff x="11605907" y="3879850"/>
            <a:chExt cx="2687637" cy="2686050"/>
          </a:xfrm>
          <a:solidFill>
            <a:srgbClr val="FFB329"/>
          </a:solidFill>
        </p:grpSpPr>
        <p:sp>
          <p:nvSpPr>
            <p:cNvPr id="35" name="Freeform 6"/>
            <p:cNvSpPr>
              <a:spLocks/>
            </p:cNvSpPr>
            <p:nvPr/>
          </p:nvSpPr>
          <p:spPr bwMode="auto">
            <a:xfrm>
              <a:off x="11605907" y="3879850"/>
              <a:ext cx="2687637" cy="2686050"/>
            </a:xfrm>
            <a:custGeom>
              <a:avLst/>
              <a:gdLst>
                <a:gd name="T0" fmla="*/ 0 w 5712"/>
                <a:gd name="T1" fmla="*/ 2856 h 5712"/>
                <a:gd name="T2" fmla="*/ 2856 w 5712"/>
                <a:gd name="T3" fmla="*/ 0 h 5712"/>
                <a:gd name="T4" fmla="*/ 5712 w 5712"/>
                <a:gd name="T5" fmla="*/ 2856 h 5712"/>
                <a:gd name="T6" fmla="*/ 2856 w 5712"/>
                <a:gd name="T7" fmla="*/ 5712 h 5712"/>
                <a:gd name="T8" fmla="*/ 0 w 5712"/>
                <a:gd name="T9" fmla="*/ 2856 h 5712"/>
              </a:gdLst>
              <a:ahLst/>
              <a:cxnLst>
                <a:cxn ang="0">
                  <a:pos x="T0" y="T1"/>
                </a:cxn>
                <a:cxn ang="0">
                  <a:pos x="T2" y="T3"/>
                </a:cxn>
                <a:cxn ang="0">
                  <a:pos x="T4" y="T5"/>
                </a:cxn>
                <a:cxn ang="0">
                  <a:pos x="T6" y="T7"/>
                </a:cxn>
                <a:cxn ang="0">
                  <a:pos x="T8" y="T9"/>
                </a:cxn>
              </a:cxnLst>
              <a:rect l="0" t="0" r="r" b="b"/>
              <a:pathLst>
                <a:path w="5712" h="5712">
                  <a:moveTo>
                    <a:pt x="0" y="2856"/>
                  </a:moveTo>
                  <a:lnTo>
                    <a:pt x="2856" y="0"/>
                  </a:lnTo>
                  <a:lnTo>
                    <a:pt x="5712" y="2856"/>
                  </a:lnTo>
                  <a:lnTo>
                    <a:pt x="2856" y="5712"/>
                  </a:lnTo>
                  <a:lnTo>
                    <a:pt x="0" y="2856"/>
                  </a:lnTo>
                  <a:close/>
                </a:path>
              </a:pathLst>
            </a:custGeom>
            <a:grpFill/>
            <a:ln w="9525" cap="flat">
              <a:solidFill>
                <a:schemeClr val="bg1"/>
              </a:solidFill>
              <a:prstDash val="solid"/>
              <a:miter lim="800000"/>
              <a:headEnd/>
              <a:tailEnd/>
            </a:ln>
          </p:spPr>
          <p:txBody>
            <a:bodyPr vert="horz" wrap="square" lIns="59372" tIns="29686" rIns="59372" bIns="29686" numCol="1" anchor="t" anchorCtr="0" compatLnSpc="1">
              <a:prstTxWarp prst="textNoShape">
                <a:avLst/>
              </a:prstTxWarp>
            </a:bodyPr>
            <a:lstStyle/>
            <a:p>
              <a:endParaRPr lang="zh-CN" altLang="en-US" sz="1169">
                <a:latin typeface="Bebas" pitchFamily="2" charset="0"/>
                <a:ea typeface="微软雅黑" panose="020B0503020204020204" pitchFamily="34" charset="-122"/>
                <a:sym typeface="Bebas" pitchFamily="2" charset="0"/>
              </a:endParaRPr>
            </a:p>
          </p:txBody>
        </p:sp>
        <p:sp>
          <p:nvSpPr>
            <p:cNvPr id="36" name="TextBox 35"/>
            <p:cNvSpPr txBox="1"/>
            <p:nvPr/>
          </p:nvSpPr>
          <p:spPr>
            <a:xfrm>
              <a:off x="12466289" y="5052463"/>
              <a:ext cx="993427" cy="419305"/>
            </a:xfrm>
            <a:prstGeom prst="rect">
              <a:avLst/>
            </a:prstGeom>
            <a:noFill/>
          </p:spPr>
          <p:txBody>
            <a:bodyPr wrap="square" rtlCol="0">
              <a:spAutoFit/>
            </a:bodyPr>
            <a:lstStyle/>
            <a:p>
              <a:r>
                <a:rPr lang="zh-CN" altLang="en-US" sz="1169" dirty="0">
                  <a:solidFill>
                    <a:schemeClr val="bg1"/>
                  </a:solidFill>
                  <a:latin typeface="Bebas" pitchFamily="2" charset="0"/>
                  <a:ea typeface="微软雅黑" panose="020B0503020204020204" pitchFamily="34" charset="-122"/>
                  <a:sym typeface="Bebas" pitchFamily="2" charset="0"/>
                </a:rPr>
                <a:t>责任</a:t>
              </a:r>
            </a:p>
          </p:txBody>
        </p:sp>
      </p:grpSp>
      <p:grpSp>
        <p:nvGrpSpPr>
          <p:cNvPr id="37" name="PA_组合 36"/>
          <p:cNvGrpSpPr/>
          <p:nvPr>
            <p:custDataLst>
              <p:tags r:id="rId16"/>
            </p:custDataLst>
          </p:nvPr>
        </p:nvGrpSpPr>
        <p:grpSpPr>
          <a:xfrm>
            <a:off x="5051103" y="868986"/>
            <a:ext cx="1745079" cy="1744049"/>
            <a:chOff x="7962594" y="236538"/>
            <a:chExt cx="2687637" cy="2686050"/>
          </a:xfrm>
        </p:grpSpPr>
        <p:sp>
          <p:nvSpPr>
            <p:cNvPr id="38" name="Freeform 11"/>
            <p:cNvSpPr>
              <a:spLocks/>
            </p:cNvSpPr>
            <p:nvPr/>
          </p:nvSpPr>
          <p:spPr bwMode="auto">
            <a:xfrm>
              <a:off x="7962594" y="236538"/>
              <a:ext cx="2687637" cy="2686050"/>
            </a:xfrm>
            <a:custGeom>
              <a:avLst/>
              <a:gdLst>
                <a:gd name="T0" fmla="*/ 0 w 5711"/>
                <a:gd name="T1" fmla="*/ 2855 h 5711"/>
                <a:gd name="T2" fmla="*/ 2856 w 5711"/>
                <a:gd name="T3" fmla="*/ 0 h 5711"/>
                <a:gd name="T4" fmla="*/ 5711 w 5711"/>
                <a:gd name="T5" fmla="*/ 2855 h 5711"/>
                <a:gd name="T6" fmla="*/ 2856 w 5711"/>
                <a:gd name="T7" fmla="*/ 5711 h 5711"/>
                <a:gd name="T8" fmla="*/ 0 w 5711"/>
                <a:gd name="T9" fmla="*/ 2855 h 5711"/>
              </a:gdLst>
              <a:ahLst/>
              <a:cxnLst>
                <a:cxn ang="0">
                  <a:pos x="T0" y="T1"/>
                </a:cxn>
                <a:cxn ang="0">
                  <a:pos x="T2" y="T3"/>
                </a:cxn>
                <a:cxn ang="0">
                  <a:pos x="T4" y="T5"/>
                </a:cxn>
                <a:cxn ang="0">
                  <a:pos x="T6" y="T7"/>
                </a:cxn>
                <a:cxn ang="0">
                  <a:pos x="T8" y="T9"/>
                </a:cxn>
              </a:cxnLst>
              <a:rect l="0" t="0" r="r" b="b"/>
              <a:pathLst>
                <a:path w="5711" h="5711">
                  <a:moveTo>
                    <a:pt x="0" y="2855"/>
                  </a:moveTo>
                  <a:lnTo>
                    <a:pt x="2856" y="0"/>
                  </a:lnTo>
                  <a:lnTo>
                    <a:pt x="5711" y="2855"/>
                  </a:lnTo>
                  <a:lnTo>
                    <a:pt x="2856" y="5711"/>
                  </a:lnTo>
                  <a:lnTo>
                    <a:pt x="0" y="2855"/>
                  </a:lnTo>
                  <a:close/>
                </a:path>
              </a:pathLst>
            </a:custGeom>
            <a:solidFill>
              <a:srgbClr val="1574FF">
                <a:alpha val="71000"/>
              </a:srgbClr>
            </a:solidFill>
            <a:ln w="9525" cap="flat">
              <a:solidFill>
                <a:schemeClr val="bg1"/>
              </a:solidFill>
              <a:prstDash val="solid"/>
              <a:miter lim="800000"/>
              <a:headEnd/>
              <a:tailEnd/>
            </a:ln>
          </p:spPr>
          <p:txBody>
            <a:bodyPr vert="horz" wrap="square" lIns="59372" tIns="29686" rIns="59372" bIns="29686" numCol="1" anchor="t" anchorCtr="0" compatLnSpc="1">
              <a:prstTxWarp prst="textNoShape">
                <a:avLst/>
              </a:prstTxWarp>
            </a:bodyPr>
            <a:lstStyle/>
            <a:p>
              <a:endParaRPr lang="zh-CN" altLang="en-US" sz="1169">
                <a:latin typeface="Bebas" pitchFamily="2" charset="0"/>
                <a:ea typeface="微软雅黑" panose="020B0503020204020204" pitchFamily="34" charset="-122"/>
                <a:sym typeface="Bebas" pitchFamily="2" charset="0"/>
              </a:endParaRPr>
            </a:p>
          </p:txBody>
        </p:sp>
        <p:sp>
          <p:nvSpPr>
            <p:cNvPr id="39" name="TextBox 38"/>
            <p:cNvSpPr txBox="1"/>
            <p:nvPr/>
          </p:nvSpPr>
          <p:spPr>
            <a:xfrm>
              <a:off x="8916682" y="1322774"/>
              <a:ext cx="993427" cy="419305"/>
            </a:xfrm>
            <a:prstGeom prst="rect">
              <a:avLst/>
            </a:prstGeom>
            <a:noFill/>
          </p:spPr>
          <p:txBody>
            <a:bodyPr wrap="square" rtlCol="0">
              <a:spAutoFit/>
            </a:bodyPr>
            <a:lstStyle/>
            <a:p>
              <a:r>
                <a:rPr lang="zh-CN" altLang="en-US" sz="1169" dirty="0">
                  <a:solidFill>
                    <a:schemeClr val="bg1"/>
                  </a:solidFill>
                  <a:latin typeface="Bebas" pitchFamily="2" charset="0"/>
                  <a:ea typeface="微软雅黑" panose="020B0503020204020204" pitchFamily="34" charset="-122"/>
                  <a:sym typeface="Bebas" pitchFamily="2" charset="0"/>
                </a:rPr>
                <a:t>市场</a:t>
              </a:r>
            </a:p>
          </p:txBody>
        </p:sp>
      </p:grpSp>
      <p:sp>
        <p:nvSpPr>
          <p:cNvPr id="12" name="PA_任意多边形 12"/>
          <p:cNvSpPr>
            <a:spLocks/>
          </p:cNvSpPr>
          <p:nvPr>
            <p:custDataLst>
              <p:tags r:id="rId17"/>
            </p:custDataLst>
          </p:nvPr>
        </p:nvSpPr>
        <p:spPr bwMode="auto">
          <a:xfrm>
            <a:off x="4175987" y="-6131"/>
            <a:ext cx="1745079" cy="1744049"/>
          </a:xfrm>
          <a:custGeom>
            <a:avLst/>
            <a:gdLst>
              <a:gd name="T0" fmla="*/ 0 w 5712"/>
              <a:gd name="T1" fmla="*/ 2856 h 5712"/>
              <a:gd name="T2" fmla="*/ 2856 w 5712"/>
              <a:gd name="T3" fmla="*/ 0 h 5712"/>
              <a:gd name="T4" fmla="*/ 5712 w 5712"/>
              <a:gd name="T5" fmla="*/ 2856 h 5712"/>
              <a:gd name="T6" fmla="*/ 2856 w 5712"/>
              <a:gd name="T7" fmla="*/ 5712 h 5712"/>
              <a:gd name="T8" fmla="*/ 0 w 5712"/>
              <a:gd name="T9" fmla="*/ 2856 h 5712"/>
            </a:gdLst>
            <a:ahLst/>
            <a:cxnLst>
              <a:cxn ang="0">
                <a:pos x="T0" y="T1"/>
              </a:cxn>
              <a:cxn ang="0">
                <a:pos x="T2" y="T3"/>
              </a:cxn>
              <a:cxn ang="0">
                <a:pos x="T4" y="T5"/>
              </a:cxn>
              <a:cxn ang="0">
                <a:pos x="T6" y="T7"/>
              </a:cxn>
              <a:cxn ang="0">
                <a:pos x="T8" y="T9"/>
              </a:cxn>
            </a:cxnLst>
            <a:rect l="0" t="0" r="r" b="b"/>
            <a:pathLst>
              <a:path w="5712" h="5712">
                <a:moveTo>
                  <a:pt x="0" y="2856"/>
                </a:moveTo>
                <a:lnTo>
                  <a:pt x="2856" y="0"/>
                </a:lnTo>
                <a:lnTo>
                  <a:pt x="5712" y="2856"/>
                </a:lnTo>
                <a:lnTo>
                  <a:pt x="2856" y="5712"/>
                </a:lnTo>
                <a:lnTo>
                  <a:pt x="0" y="2856"/>
                </a:lnTo>
                <a:close/>
              </a:path>
            </a:pathLst>
          </a:custGeom>
          <a:solidFill>
            <a:srgbClr val="1574FF">
              <a:alpha val="55000"/>
            </a:srgbClr>
          </a:solidFill>
          <a:ln w="9525" cap="flat">
            <a:solidFill>
              <a:schemeClr val="bg1">
                <a:alpha val="50000"/>
              </a:schemeClr>
            </a:solidFill>
            <a:prstDash val="solid"/>
            <a:miter lim="800000"/>
            <a:headEnd/>
            <a:tailEnd/>
          </a:ln>
        </p:spPr>
        <p:txBody>
          <a:bodyPr vert="horz" wrap="square" lIns="59372" tIns="29686" rIns="59372" bIns="29686" numCol="1" anchor="t" anchorCtr="0" compatLnSpc="1">
            <a:prstTxWarp prst="textNoShape">
              <a:avLst/>
            </a:prstTxWarp>
          </a:bodyPr>
          <a:lstStyle/>
          <a:p>
            <a:endParaRPr lang="zh-CN" altLang="en-US" sz="1169">
              <a:latin typeface="Bebas" pitchFamily="2" charset="0"/>
              <a:ea typeface="微软雅黑" panose="020B0503020204020204" pitchFamily="34" charset="-122"/>
              <a:sym typeface="Bebas" pitchFamily="2" charset="0"/>
            </a:endParaRPr>
          </a:p>
        </p:txBody>
      </p:sp>
      <p:sp>
        <p:nvSpPr>
          <p:cNvPr id="40" name="TextBox 38"/>
          <p:cNvSpPr txBox="1"/>
          <p:nvPr/>
        </p:nvSpPr>
        <p:spPr>
          <a:xfrm>
            <a:off x="4802357" y="777658"/>
            <a:ext cx="645031" cy="272254"/>
          </a:xfrm>
          <a:prstGeom prst="rect">
            <a:avLst/>
          </a:prstGeom>
          <a:noFill/>
        </p:spPr>
        <p:txBody>
          <a:bodyPr wrap="square" rtlCol="0">
            <a:spAutoFit/>
          </a:bodyPr>
          <a:lstStyle/>
          <a:p>
            <a:r>
              <a:rPr lang="zh-CN" altLang="en-US" sz="1169" dirty="0">
                <a:solidFill>
                  <a:schemeClr val="bg1"/>
                </a:solidFill>
                <a:latin typeface="Bebas" pitchFamily="2" charset="0"/>
                <a:ea typeface="微软雅黑" panose="020B0503020204020204" pitchFamily="34" charset="-122"/>
                <a:sym typeface="Bebas" pitchFamily="2" charset="0"/>
              </a:rPr>
              <a:t>战略</a:t>
            </a:r>
          </a:p>
        </p:txBody>
      </p:sp>
      <p:sp>
        <p:nvSpPr>
          <p:cNvPr id="41" name="TextBox 38"/>
          <p:cNvSpPr txBox="1"/>
          <p:nvPr/>
        </p:nvSpPr>
        <p:spPr>
          <a:xfrm>
            <a:off x="6578041" y="781826"/>
            <a:ext cx="645031" cy="272254"/>
          </a:xfrm>
          <a:prstGeom prst="rect">
            <a:avLst/>
          </a:prstGeom>
          <a:noFill/>
        </p:spPr>
        <p:txBody>
          <a:bodyPr wrap="square" rtlCol="0">
            <a:spAutoFit/>
          </a:bodyPr>
          <a:lstStyle/>
          <a:p>
            <a:r>
              <a:rPr lang="zh-CN" altLang="en-US" sz="1169" dirty="0">
                <a:solidFill>
                  <a:schemeClr val="bg1"/>
                </a:solidFill>
                <a:latin typeface="Bebas" pitchFamily="2" charset="0"/>
                <a:ea typeface="微软雅黑" panose="020B0503020204020204" pitchFamily="34" charset="-122"/>
                <a:sym typeface="Bebas" pitchFamily="2" charset="0"/>
              </a:rPr>
              <a:t>研发</a:t>
            </a:r>
          </a:p>
        </p:txBody>
      </p:sp>
      <p:sp>
        <p:nvSpPr>
          <p:cNvPr id="43" name="PA_圆角矩形 57"/>
          <p:cNvSpPr/>
          <p:nvPr>
            <p:custDataLst>
              <p:tags r:id="rId18"/>
            </p:custDataLst>
          </p:nvPr>
        </p:nvSpPr>
        <p:spPr>
          <a:xfrm>
            <a:off x="597799" y="5003856"/>
            <a:ext cx="6010268" cy="7901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818" b="1" dirty="0">
                <a:solidFill>
                  <a:schemeClr val="tx1"/>
                </a:solidFill>
                <a:effectLst>
                  <a:outerShdw blurRad="38100" dist="38100" dir="2700000" algn="tl">
                    <a:srgbClr val="000000">
                      <a:alpha val="43137"/>
                    </a:srgbClr>
                  </a:outerShdw>
                </a:effectLst>
                <a:latin typeface="+mj-ea"/>
                <a:ea typeface="+mj-ea"/>
                <a:sym typeface="Bebas" pitchFamily="2" charset="0"/>
              </a:rPr>
              <a:t>移动：</a:t>
            </a:r>
            <a:r>
              <a:rPr lang="en-US" altLang="zh-CN" b="1" dirty="0" smtClean="0">
                <a:solidFill>
                  <a:schemeClr val="tx1"/>
                </a:solidFill>
                <a:effectLst>
                  <a:outerShdw blurRad="38100" dist="38100" dir="2700000" algn="tl">
                    <a:srgbClr val="000000">
                      <a:alpha val="43137"/>
                    </a:srgbClr>
                  </a:outerShdw>
                </a:effectLst>
                <a:latin typeface="+mj-ea"/>
                <a:ea typeface="+mj-ea"/>
                <a:sym typeface="Bebas" pitchFamily="2" charset="0"/>
              </a:rPr>
              <a:t>13882213811  </a:t>
            </a:r>
            <a:r>
              <a:rPr lang="zh-CN" altLang="en-US" sz="1818" b="1" dirty="0" smtClean="0">
                <a:solidFill>
                  <a:schemeClr val="tx1"/>
                </a:solidFill>
                <a:effectLst>
                  <a:outerShdw blurRad="38100" dist="38100" dir="2700000" algn="tl">
                    <a:srgbClr val="000000">
                      <a:alpha val="43137"/>
                    </a:srgbClr>
                  </a:outerShdw>
                </a:effectLst>
                <a:latin typeface="+mj-ea"/>
                <a:ea typeface="+mj-ea"/>
                <a:sym typeface="Bebas" pitchFamily="2" charset="0"/>
              </a:rPr>
              <a:t>电</a:t>
            </a:r>
            <a:r>
              <a:rPr lang="zh-CN" altLang="en-US" sz="1818" b="1" dirty="0">
                <a:solidFill>
                  <a:schemeClr val="tx1"/>
                </a:solidFill>
                <a:effectLst>
                  <a:outerShdw blurRad="38100" dist="38100" dir="2700000" algn="tl">
                    <a:srgbClr val="000000">
                      <a:alpha val="43137"/>
                    </a:srgbClr>
                  </a:outerShdw>
                </a:effectLst>
                <a:latin typeface="+mj-ea"/>
                <a:ea typeface="+mj-ea"/>
                <a:sym typeface="Bebas" pitchFamily="2" charset="0"/>
              </a:rPr>
              <a:t>邮</a:t>
            </a:r>
            <a:r>
              <a:rPr lang="en-US" altLang="zh-CN" sz="1818" b="1" dirty="0">
                <a:solidFill>
                  <a:schemeClr val="tx1"/>
                </a:solidFill>
                <a:effectLst>
                  <a:outerShdw blurRad="38100" dist="38100" dir="2700000" algn="tl">
                    <a:srgbClr val="000000">
                      <a:alpha val="43137"/>
                    </a:srgbClr>
                  </a:outerShdw>
                </a:effectLst>
                <a:latin typeface="+mj-ea"/>
                <a:ea typeface="+mj-ea"/>
                <a:sym typeface="Bebas" pitchFamily="2" charset="0"/>
              </a:rPr>
              <a:t>: lzy@sicau.edu.cn</a:t>
            </a:r>
            <a:endParaRPr lang="zh-CN" altLang="en-US" sz="1818" b="1" dirty="0">
              <a:solidFill>
                <a:schemeClr val="tx1"/>
              </a:solidFill>
              <a:effectLst>
                <a:outerShdw blurRad="38100" dist="38100" dir="2700000" algn="tl">
                  <a:srgbClr val="000000">
                    <a:alpha val="43137"/>
                  </a:srgbClr>
                </a:outerShdw>
              </a:effectLst>
              <a:latin typeface="+mj-ea"/>
              <a:ea typeface="+mj-ea"/>
              <a:sym typeface="Bebas" pitchFamily="2" charset="0"/>
            </a:endParaRPr>
          </a:p>
        </p:txBody>
      </p:sp>
      <p:sp>
        <p:nvSpPr>
          <p:cNvPr id="2" name="日期占位符 1"/>
          <p:cNvSpPr>
            <a:spLocks noGrp="1"/>
          </p:cNvSpPr>
          <p:nvPr>
            <p:ph type="dt" sz="half" idx="2"/>
          </p:nvPr>
        </p:nvSpPr>
        <p:spPr/>
        <p:txBody>
          <a:bodyPr/>
          <a:lstStyle/>
          <a:p>
            <a:fld id="{B773BDC7-D450-469F-964E-738BF02716FB}" type="datetime1">
              <a:rPr lang="zh-CN" altLang="en-US" smtClean="0"/>
              <a:t>2021/7/26</a:t>
            </a:fld>
            <a:endParaRPr lang="zh-CN" altLang="en-US"/>
          </a:p>
        </p:txBody>
      </p:sp>
      <p:sp>
        <p:nvSpPr>
          <p:cNvPr id="6" name="页脚占位符 5"/>
          <p:cNvSpPr>
            <a:spLocks noGrp="1"/>
          </p:cNvSpPr>
          <p:nvPr>
            <p:ph type="ftr" sz="quarter" idx="3"/>
          </p:nvPr>
        </p:nvSpPr>
        <p:spPr/>
        <p:txBody>
          <a:bodyPr/>
          <a:lstStyle/>
          <a:p>
            <a:r>
              <a:rPr lang="zh-CN" altLang="en-US" smtClean="0"/>
              <a:t>数据预处理</a:t>
            </a:r>
            <a:endParaRPr lang="zh-CN" altLang="en-US"/>
          </a:p>
        </p:txBody>
      </p:sp>
      <p:sp>
        <p:nvSpPr>
          <p:cNvPr id="7" name="灯片编号占位符 6"/>
          <p:cNvSpPr>
            <a:spLocks noGrp="1"/>
          </p:cNvSpPr>
          <p:nvPr>
            <p:ph type="sldNum" sz="quarter" idx="4"/>
          </p:nvPr>
        </p:nvSpPr>
        <p:spPr/>
        <p:txBody>
          <a:bodyPr/>
          <a:lstStyle/>
          <a:p>
            <a:fld id="{B56BBEF4-C866-47E6-949C-7ADFB3A5A8F5}" type="slidenum">
              <a:rPr lang="zh-CN" altLang="en-US" smtClean="0"/>
              <a:pPr/>
              <a:t>1</a:t>
            </a:fld>
            <a:endParaRPr lang="zh-CN" altLang="en-US"/>
          </a:p>
        </p:txBody>
      </p:sp>
    </p:spTree>
    <p:extLst>
      <p:ext uri="{BB962C8B-B14F-4D97-AF65-F5344CB8AC3E}">
        <p14:creationId xmlns:p14="http://schemas.microsoft.com/office/powerpoint/2010/main" val="2476611647"/>
      </p:ext>
    </p:extLst>
  </p:cSld>
  <p:clrMapOvr>
    <a:masterClrMapping/>
  </p:clrMapOvr>
  <mc:AlternateContent xmlns:mc="http://schemas.openxmlformats.org/markup-compatibility/2006" xmlns:p14="http://schemas.microsoft.com/office/powerpoint/2010/main">
    <mc:Choice Requires="p14">
      <p:transition p14:dur="10">
        <p:pull/>
      </p:transition>
    </mc:Choice>
    <mc:Fallback xmlns="">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utoRev="1" fill="hold" nodeType="withEffect">
                                  <p:stCondLst>
                                    <p:cond delay="0"/>
                                  </p:stCondLst>
                                  <p:childTnLst>
                                    <p:animMotion origin="layout" path="M -8.33333E-7 1.48148E-6 L 0.07951 1.48148E-6 " pathEditMode="relative" rAng="0" ptsTypes="AA">
                                      <p:cBhvr>
                                        <p:cTn id="6" dur="5000" fill="hold"/>
                                        <p:tgtEl>
                                          <p:spTgt spid="3"/>
                                        </p:tgtEl>
                                        <p:attrNameLst>
                                          <p:attrName>ppt_x</p:attrName>
                                          <p:attrName>ppt_y</p:attrName>
                                        </p:attrNameLst>
                                      </p:cBhvr>
                                      <p:rCtr x="3976" y="0"/>
                                    </p:animMotion>
                                  </p:childTnLst>
                                </p:cTn>
                              </p:par>
                              <p:par>
                                <p:cTn id="7" presetID="6" presetClass="emph" presetSubtype="0" autoRev="1" fill="hold" nodeType="withEffect">
                                  <p:stCondLst>
                                    <p:cond delay="0"/>
                                  </p:stCondLst>
                                  <p:childTnLst>
                                    <p:animScale>
                                      <p:cBhvr>
                                        <p:cTn id="8" dur="5000" fill="hold"/>
                                        <p:tgtEl>
                                          <p:spTgt spid="24"/>
                                        </p:tgtEl>
                                      </p:cBhvr>
                                      <p:by x="150000" y="150000"/>
                                    </p:animScale>
                                  </p:childTnLst>
                                </p:cTn>
                              </p:par>
                              <p:par>
                                <p:cTn id="9" presetID="42" presetClass="path" presetSubtype="0" autoRev="1" fill="hold" nodeType="withEffect">
                                  <p:stCondLst>
                                    <p:cond delay="0"/>
                                  </p:stCondLst>
                                  <p:childTnLst>
                                    <p:animMotion origin="layout" path="M -8.33333E-7 -2.59259E-6 L -0.05226 -0.03727 " pathEditMode="relative" rAng="0" ptsTypes="AA">
                                      <p:cBhvr>
                                        <p:cTn id="10" dur="5000" fill="hold"/>
                                        <p:tgtEl>
                                          <p:spTgt spid="24"/>
                                        </p:tgtEl>
                                        <p:attrNameLst>
                                          <p:attrName>ppt_x</p:attrName>
                                          <p:attrName>ppt_y</p:attrName>
                                        </p:attrNameLst>
                                      </p:cBhvr>
                                      <p:rCtr x="-2622" y="-1875"/>
                                    </p:animMotion>
                                  </p:childTnLst>
                                </p:cTn>
                              </p:par>
                              <p:par>
                                <p:cTn id="11" presetID="6" presetClass="emph" presetSubtype="0" autoRev="1" fill="hold" nodeType="withEffect">
                                  <p:stCondLst>
                                    <p:cond delay="0"/>
                                  </p:stCondLst>
                                  <p:childTnLst>
                                    <p:animScale>
                                      <p:cBhvr>
                                        <p:cTn id="12" dur="5000" fill="hold"/>
                                        <p:tgtEl>
                                          <p:spTgt spid="30"/>
                                        </p:tgtEl>
                                      </p:cBhvr>
                                      <p:by x="150000" y="150000"/>
                                    </p:animScale>
                                  </p:childTnLst>
                                </p:cTn>
                              </p:par>
                              <p:par>
                                <p:cTn id="13" presetID="42" presetClass="path" presetSubtype="0" autoRev="1" fill="hold" nodeType="withEffect">
                                  <p:stCondLst>
                                    <p:cond delay="0"/>
                                  </p:stCondLst>
                                  <p:childTnLst>
                                    <p:animMotion origin="layout" path="M 4.44444E-6 4.44444E-6 L 0.06319 0.06921 " pathEditMode="relative" rAng="0" ptsTypes="AA">
                                      <p:cBhvr>
                                        <p:cTn id="14" dur="5000" fill="hold"/>
                                        <p:tgtEl>
                                          <p:spTgt spid="30"/>
                                        </p:tgtEl>
                                        <p:attrNameLst>
                                          <p:attrName>ppt_x</p:attrName>
                                          <p:attrName>ppt_y</p:attrName>
                                        </p:attrNameLst>
                                      </p:cBhvr>
                                      <p:rCtr x="3160" y="3449"/>
                                    </p:animMotion>
                                  </p:childTnLst>
                                </p:cTn>
                              </p:par>
                              <p:par>
                                <p:cTn id="15" presetID="6" presetClass="emph" presetSubtype="0" autoRev="1" fill="hold" nodeType="withEffect">
                                  <p:stCondLst>
                                    <p:cond delay="0"/>
                                  </p:stCondLst>
                                  <p:childTnLst>
                                    <p:animScale>
                                      <p:cBhvr>
                                        <p:cTn id="16" dur="5000" fill="hold"/>
                                        <p:tgtEl>
                                          <p:spTgt spid="29"/>
                                        </p:tgtEl>
                                      </p:cBhvr>
                                      <p:by x="150000" y="150000"/>
                                    </p:animScale>
                                  </p:childTnLst>
                                </p:cTn>
                              </p:par>
                              <p:par>
                                <p:cTn id="17" presetID="42" presetClass="path" presetSubtype="0" autoRev="1" fill="hold" nodeType="withEffect">
                                  <p:stCondLst>
                                    <p:cond delay="0"/>
                                  </p:stCondLst>
                                  <p:childTnLst>
                                    <p:animMotion origin="layout" path="M -5.55556E-7 2.59259E-6 L 0.04531 -0.05533 " pathEditMode="relative" rAng="0" ptsTypes="AA">
                                      <p:cBhvr>
                                        <p:cTn id="18" dur="5000" fill="hold"/>
                                        <p:tgtEl>
                                          <p:spTgt spid="29"/>
                                        </p:tgtEl>
                                        <p:attrNameLst>
                                          <p:attrName>ppt_x</p:attrName>
                                          <p:attrName>ppt_y</p:attrName>
                                        </p:attrNameLst>
                                      </p:cBhvr>
                                      <p:rCtr x="2257" y="-2778"/>
                                    </p:animMotion>
                                  </p:childTnLst>
                                </p:cTn>
                              </p:par>
                              <p:par>
                                <p:cTn id="19" presetID="6" presetClass="emph" presetSubtype="0" autoRev="1" fill="hold" nodeType="withEffect">
                                  <p:stCondLst>
                                    <p:cond delay="0"/>
                                  </p:stCondLst>
                                  <p:childTnLst>
                                    <p:animScale>
                                      <p:cBhvr>
                                        <p:cTn id="20" dur="5000" fill="hold"/>
                                        <p:tgtEl>
                                          <p:spTgt spid="5"/>
                                        </p:tgtEl>
                                      </p:cBhvr>
                                      <p:by x="150000" y="150000"/>
                                    </p:animScale>
                                  </p:childTnLst>
                                </p:cTn>
                              </p:par>
                              <p:par>
                                <p:cTn id="21" presetID="42" presetClass="path" presetSubtype="0" autoRev="1" fill="hold" nodeType="withEffect">
                                  <p:stCondLst>
                                    <p:cond delay="0"/>
                                  </p:stCondLst>
                                  <p:childTnLst>
                                    <p:animMotion origin="layout" path="M 3.05556E-6 -2.96296E-6 L 0.06319 0.06922 " pathEditMode="relative" rAng="0" ptsTypes="AA">
                                      <p:cBhvr>
                                        <p:cTn id="22" dur="5000" fill="hold"/>
                                        <p:tgtEl>
                                          <p:spTgt spid="5"/>
                                        </p:tgtEl>
                                        <p:attrNameLst>
                                          <p:attrName>ppt_x</p:attrName>
                                          <p:attrName>ppt_y</p:attrName>
                                        </p:attrNameLst>
                                      </p:cBhvr>
                                      <p:rCtr x="3160" y="3449"/>
                                    </p:animMotion>
                                  </p:childTnLst>
                                </p:cTn>
                              </p:par>
                              <p:par>
                                <p:cTn id="23" presetID="31" presetClass="entr" presetSubtype="0" fill="hold" grpId="0" nodeType="withEffect">
                                  <p:stCondLst>
                                    <p:cond delay="300"/>
                                  </p:stCondLst>
                                  <p:childTnLst>
                                    <p:set>
                                      <p:cBhvr>
                                        <p:cTn id="24" dur="1" fill="hold">
                                          <p:stCondLst>
                                            <p:cond delay="0"/>
                                          </p:stCondLst>
                                        </p:cTn>
                                        <p:tgtEl>
                                          <p:spTgt spid="12"/>
                                        </p:tgtEl>
                                        <p:attrNameLst>
                                          <p:attrName>style.visibility</p:attrName>
                                        </p:attrNameLst>
                                      </p:cBhvr>
                                      <p:to>
                                        <p:strVal val="visible"/>
                                      </p:to>
                                    </p:set>
                                    <p:anim calcmode="lin" valueType="num">
                                      <p:cBhvr>
                                        <p:cTn id="25" dur="2000" fill="hold"/>
                                        <p:tgtEl>
                                          <p:spTgt spid="12"/>
                                        </p:tgtEl>
                                        <p:attrNameLst>
                                          <p:attrName>ppt_w</p:attrName>
                                        </p:attrNameLst>
                                      </p:cBhvr>
                                      <p:tavLst>
                                        <p:tav tm="0">
                                          <p:val>
                                            <p:fltVal val="0"/>
                                          </p:val>
                                        </p:tav>
                                        <p:tav tm="100000">
                                          <p:val>
                                            <p:strVal val="#ppt_w"/>
                                          </p:val>
                                        </p:tav>
                                      </p:tavLst>
                                    </p:anim>
                                    <p:anim calcmode="lin" valueType="num">
                                      <p:cBhvr>
                                        <p:cTn id="26" dur="2000" fill="hold"/>
                                        <p:tgtEl>
                                          <p:spTgt spid="12"/>
                                        </p:tgtEl>
                                        <p:attrNameLst>
                                          <p:attrName>ppt_h</p:attrName>
                                        </p:attrNameLst>
                                      </p:cBhvr>
                                      <p:tavLst>
                                        <p:tav tm="0">
                                          <p:val>
                                            <p:fltVal val="0"/>
                                          </p:val>
                                        </p:tav>
                                        <p:tav tm="100000">
                                          <p:val>
                                            <p:strVal val="#ppt_h"/>
                                          </p:val>
                                        </p:tav>
                                      </p:tavLst>
                                    </p:anim>
                                    <p:anim calcmode="lin" valueType="num">
                                      <p:cBhvr>
                                        <p:cTn id="27" dur="2000" fill="hold"/>
                                        <p:tgtEl>
                                          <p:spTgt spid="12"/>
                                        </p:tgtEl>
                                        <p:attrNameLst>
                                          <p:attrName>style.rotation</p:attrName>
                                        </p:attrNameLst>
                                      </p:cBhvr>
                                      <p:tavLst>
                                        <p:tav tm="0">
                                          <p:val>
                                            <p:fltVal val="90"/>
                                          </p:val>
                                        </p:tav>
                                        <p:tav tm="100000">
                                          <p:val>
                                            <p:fltVal val="0"/>
                                          </p:val>
                                        </p:tav>
                                      </p:tavLst>
                                    </p:anim>
                                    <p:animEffect transition="in" filter="fade">
                                      <p:cBhvr>
                                        <p:cTn id="28" dur="2000"/>
                                        <p:tgtEl>
                                          <p:spTgt spid="12"/>
                                        </p:tgtEl>
                                      </p:cBhvr>
                                    </p:animEffect>
                                  </p:childTnLst>
                                </p:cTn>
                              </p:par>
                              <p:par>
                                <p:cTn id="29" presetID="31" presetClass="entr" presetSubtype="0" fill="hold" grpId="0" nodeType="withEffect">
                                  <p:stCondLst>
                                    <p:cond delay="300"/>
                                  </p:stCondLst>
                                  <p:childTnLst>
                                    <p:set>
                                      <p:cBhvr>
                                        <p:cTn id="30" dur="1" fill="hold">
                                          <p:stCondLst>
                                            <p:cond delay="0"/>
                                          </p:stCondLst>
                                        </p:cTn>
                                        <p:tgtEl>
                                          <p:spTgt spid="13"/>
                                        </p:tgtEl>
                                        <p:attrNameLst>
                                          <p:attrName>style.visibility</p:attrName>
                                        </p:attrNameLst>
                                      </p:cBhvr>
                                      <p:to>
                                        <p:strVal val="visible"/>
                                      </p:to>
                                    </p:set>
                                    <p:anim calcmode="lin" valueType="num">
                                      <p:cBhvr>
                                        <p:cTn id="31" dur="2000" fill="hold"/>
                                        <p:tgtEl>
                                          <p:spTgt spid="13"/>
                                        </p:tgtEl>
                                        <p:attrNameLst>
                                          <p:attrName>ppt_w</p:attrName>
                                        </p:attrNameLst>
                                      </p:cBhvr>
                                      <p:tavLst>
                                        <p:tav tm="0">
                                          <p:val>
                                            <p:fltVal val="0"/>
                                          </p:val>
                                        </p:tav>
                                        <p:tav tm="100000">
                                          <p:val>
                                            <p:strVal val="#ppt_w"/>
                                          </p:val>
                                        </p:tav>
                                      </p:tavLst>
                                    </p:anim>
                                    <p:anim calcmode="lin" valueType="num">
                                      <p:cBhvr>
                                        <p:cTn id="32" dur="2000" fill="hold"/>
                                        <p:tgtEl>
                                          <p:spTgt spid="13"/>
                                        </p:tgtEl>
                                        <p:attrNameLst>
                                          <p:attrName>ppt_h</p:attrName>
                                        </p:attrNameLst>
                                      </p:cBhvr>
                                      <p:tavLst>
                                        <p:tav tm="0">
                                          <p:val>
                                            <p:fltVal val="0"/>
                                          </p:val>
                                        </p:tav>
                                        <p:tav tm="100000">
                                          <p:val>
                                            <p:strVal val="#ppt_h"/>
                                          </p:val>
                                        </p:tav>
                                      </p:tavLst>
                                    </p:anim>
                                    <p:anim calcmode="lin" valueType="num">
                                      <p:cBhvr>
                                        <p:cTn id="33" dur="2000" fill="hold"/>
                                        <p:tgtEl>
                                          <p:spTgt spid="13"/>
                                        </p:tgtEl>
                                        <p:attrNameLst>
                                          <p:attrName>style.rotation</p:attrName>
                                        </p:attrNameLst>
                                      </p:cBhvr>
                                      <p:tavLst>
                                        <p:tav tm="0">
                                          <p:val>
                                            <p:fltVal val="90"/>
                                          </p:val>
                                        </p:tav>
                                        <p:tav tm="100000">
                                          <p:val>
                                            <p:fltVal val="0"/>
                                          </p:val>
                                        </p:tav>
                                      </p:tavLst>
                                    </p:anim>
                                    <p:animEffect transition="in" filter="fade">
                                      <p:cBhvr>
                                        <p:cTn id="34" dur="2000"/>
                                        <p:tgtEl>
                                          <p:spTgt spid="13"/>
                                        </p:tgtEl>
                                      </p:cBhvr>
                                    </p:animEffect>
                                  </p:childTnLst>
                                </p:cTn>
                              </p:par>
                              <p:par>
                                <p:cTn id="35" presetID="31" presetClass="entr" presetSubtype="0" fill="hold" nodeType="withEffect">
                                  <p:stCondLst>
                                    <p:cond delay="300"/>
                                  </p:stCondLst>
                                  <p:childTnLst>
                                    <p:set>
                                      <p:cBhvr>
                                        <p:cTn id="36" dur="1" fill="hold">
                                          <p:stCondLst>
                                            <p:cond delay="0"/>
                                          </p:stCondLst>
                                        </p:cTn>
                                        <p:tgtEl>
                                          <p:spTgt spid="14"/>
                                        </p:tgtEl>
                                        <p:attrNameLst>
                                          <p:attrName>style.visibility</p:attrName>
                                        </p:attrNameLst>
                                      </p:cBhvr>
                                      <p:to>
                                        <p:strVal val="visible"/>
                                      </p:to>
                                    </p:set>
                                    <p:anim calcmode="lin" valueType="num">
                                      <p:cBhvr>
                                        <p:cTn id="37" dur="2000" fill="hold"/>
                                        <p:tgtEl>
                                          <p:spTgt spid="14"/>
                                        </p:tgtEl>
                                        <p:attrNameLst>
                                          <p:attrName>ppt_w</p:attrName>
                                        </p:attrNameLst>
                                      </p:cBhvr>
                                      <p:tavLst>
                                        <p:tav tm="0">
                                          <p:val>
                                            <p:fltVal val="0"/>
                                          </p:val>
                                        </p:tav>
                                        <p:tav tm="100000">
                                          <p:val>
                                            <p:strVal val="#ppt_w"/>
                                          </p:val>
                                        </p:tav>
                                      </p:tavLst>
                                    </p:anim>
                                    <p:anim calcmode="lin" valueType="num">
                                      <p:cBhvr>
                                        <p:cTn id="38" dur="2000" fill="hold"/>
                                        <p:tgtEl>
                                          <p:spTgt spid="14"/>
                                        </p:tgtEl>
                                        <p:attrNameLst>
                                          <p:attrName>ppt_h</p:attrName>
                                        </p:attrNameLst>
                                      </p:cBhvr>
                                      <p:tavLst>
                                        <p:tav tm="0">
                                          <p:val>
                                            <p:fltVal val="0"/>
                                          </p:val>
                                        </p:tav>
                                        <p:tav tm="100000">
                                          <p:val>
                                            <p:strVal val="#ppt_h"/>
                                          </p:val>
                                        </p:tav>
                                      </p:tavLst>
                                    </p:anim>
                                    <p:anim calcmode="lin" valueType="num">
                                      <p:cBhvr>
                                        <p:cTn id="39" dur="2000" fill="hold"/>
                                        <p:tgtEl>
                                          <p:spTgt spid="14"/>
                                        </p:tgtEl>
                                        <p:attrNameLst>
                                          <p:attrName>style.rotation</p:attrName>
                                        </p:attrNameLst>
                                      </p:cBhvr>
                                      <p:tavLst>
                                        <p:tav tm="0">
                                          <p:val>
                                            <p:fltVal val="90"/>
                                          </p:val>
                                        </p:tav>
                                        <p:tav tm="100000">
                                          <p:val>
                                            <p:fltVal val="0"/>
                                          </p:val>
                                        </p:tav>
                                      </p:tavLst>
                                    </p:anim>
                                    <p:animEffect transition="in" filter="fade">
                                      <p:cBhvr>
                                        <p:cTn id="40" dur="2000"/>
                                        <p:tgtEl>
                                          <p:spTgt spid="14"/>
                                        </p:tgtEl>
                                      </p:cBhvr>
                                    </p:animEffect>
                                  </p:childTnLst>
                                </p:cTn>
                              </p:par>
                              <p:par>
                                <p:cTn id="41" presetID="31" presetClass="entr" presetSubtype="0" fill="hold" nodeType="withEffect">
                                  <p:stCondLst>
                                    <p:cond delay="300"/>
                                  </p:stCondLst>
                                  <p:childTnLst>
                                    <p:set>
                                      <p:cBhvr>
                                        <p:cTn id="42" dur="1" fill="hold">
                                          <p:stCondLst>
                                            <p:cond delay="0"/>
                                          </p:stCondLst>
                                        </p:cTn>
                                        <p:tgtEl>
                                          <p:spTgt spid="15"/>
                                        </p:tgtEl>
                                        <p:attrNameLst>
                                          <p:attrName>style.visibility</p:attrName>
                                        </p:attrNameLst>
                                      </p:cBhvr>
                                      <p:to>
                                        <p:strVal val="visible"/>
                                      </p:to>
                                    </p:set>
                                    <p:anim calcmode="lin" valueType="num">
                                      <p:cBhvr>
                                        <p:cTn id="43" dur="2000" fill="hold"/>
                                        <p:tgtEl>
                                          <p:spTgt spid="15"/>
                                        </p:tgtEl>
                                        <p:attrNameLst>
                                          <p:attrName>ppt_w</p:attrName>
                                        </p:attrNameLst>
                                      </p:cBhvr>
                                      <p:tavLst>
                                        <p:tav tm="0">
                                          <p:val>
                                            <p:fltVal val="0"/>
                                          </p:val>
                                        </p:tav>
                                        <p:tav tm="100000">
                                          <p:val>
                                            <p:strVal val="#ppt_w"/>
                                          </p:val>
                                        </p:tav>
                                      </p:tavLst>
                                    </p:anim>
                                    <p:anim calcmode="lin" valueType="num">
                                      <p:cBhvr>
                                        <p:cTn id="44" dur="2000" fill="hold"/>
                                        <p:tgtEl>
                                          <p:spTgt spid="15"/>
                                        </p:tgtEl>
                                        <p:attrNameLst>
                                          <p:attrName>ppt_h</p:attrName>
                                        </p:attrNameLst>
                                      </p:cBhvr>
                                      <p:tavLst>
                                        <p:tav tm="0">
                                          <p:val>
                                            <p:fltVal val="0"/>
                                          </p:val>
                                        </p:tav>
                                        <p:tav tm="100000">
                                          <p:val>
                                            <p:strVal val="#ppt_h"/>
                                          </p:val>
                                        </p:tav>
                                      </p:tavLst>
                                    </p:anim>
                                    <p:anim calcmode="lin" valueType="num">
                                      <p:cBhvr>
                                        <p:cTn id="45" dur="2000" fill="hold"/>
                                        <p:tgtEl>
                                          <p:spTgt spid="15"/>
                                        </p:tgtEl>
                                        <p:attrNameLst>
                                          <p:attrName>style.rotation</p:attrName>
                                        </p:attrNameLst>
                                      </p:cBhvr>
                                      <p:tavLst>
                                        <p:tav tm="0">
                                          <p:val>
                                            <p:fltVal val="90"/>
                                          </p:val>
                                        </p:tav>
                                        <p:tav tm="100000">
                                          <p:val>
                                            <p:fltVal val="0"/>
                                          </p:val>
                                        </p:tav>
                                      </p:tavLst>
                                    </p:anim>
                                    <p:animEffect transition="in" filter="fade">
                                      <p:cBhvr>
                                        <p:cTn id="46" dur="2000"/>
                                        <p:tgtEl>
                                          <p:spTgt spid="15"/>
                                        </p:tgtEl>
                                      </p:cBhvr>
                                    </p:animEffect>
                                  </p:childTnLst>
                                </p:cTn>
                              </p:par>
                              <p:par>
                                <p:cTn id="47" presetID="31" presetClass="entr" presetSubtype="0" fill="hold" nodeType="withEffect">
                                  <p:stCondLst>
                                    <p:cond delay="300"/>
                                  </p:stCondLst>
                                  <p:childTnLst>
                                    <p:set>
                                      <p:cBhvr>
                                        <p:cTn id="48" dur="1" fill="hold">
                                          <p:stCondLst>
                                            <p:cond delay="0"/>
                                          </p:stCondLst>
                                        </p:cTn>
                                        <p:tgtEl>
                                          <p:spTgt spid="18"/>
                                        </p:tgtEl>
                                        <p:attrNameLst>
                                          <p:attrName>style.visibility</p:attrName>
                                        </p:attrNameLst>
                                      </p:cBhvr>
                                      <p:to>
                                        <p:strVal val="visible"/>
                                      </p:to>
                                    </p:set>
                                    <p:anim calcmode="lin" valueType="num">
                                      <p:cBhvr>
                                        <p:cTn id="49" dur="2000" fill="hold"/>
                                        <p:tgtEl>
                                          <p:spTgt spid="18"/>
                                        </p:tgtEl>
                                        <p:attrNameLst>
                                          <p:attrName>ppt_w</p:attrName>
                                        </p:attrNameLst>
                                      </p:cBhvr>
                                      <p:tavLst>
                                        <p:tav tm="0">
                                          <p:val>
                                            <p:fltVal val="0"/>
                                          </p:val>
                                        </p:tav>
                                        <p:tav tm="100000">
                                          <p:val>
                                            <p:strVal val="#ppt_w"/>
                                          </p:val>
                                        </p:tav>
                                      </p:tavLst>
                                    </p:anim>
                                    <p:anim calcmode="lin" valueType="num">
                                      <p:cBhvr>
                                        <p:cTn id="50" dur="2000" fill="hold"/>
                                        <p:tgtEl>
                                          <p:spTgt spid="18"/>
                                        </p:tgtEl>
                                        <p:attrNameLst>
                                          <p:attrName>ppt_h</p:attrName>
                                        </p:attrNameLst>
                                      </p:cBhvr>
                                      <p:tavLst>
                                        <p:tav tm="0">
                                          <p:val>
                                            <p:fltVal val="0"/>
                                          </p:val>
                                        </p:tav>
                                        <p:tav tm="100000">
                                          <p:val>
                                            <p:strVal val="#ppt_h"/>
                                          </p:val>
                                        </p:tav>
                                      </p:tavLst>
                                    </p:anim>
                                    <p:anim calcmode="lin" valueType="num">
                                      <p:cBhvr>
                                        <p:cTn id="51" dur="2000" fill="hold"/>
                                        <p:tgtEl>
                                          <p:spTgt spid="18"/>
                                        </p:tgtEl>
                                        <p:attrNameLst>
                                          <p:attrName>style.rotation</p:attrName>
                                        </p:attrNameLst>
                                      </p:cBhvr>
                                      <p:tavLst>
                                        <p:tav tm="0">
                                          <p:val>
                                            <p:fltVal val="90"/>
                                          </p:val>
                                        </p:tav>
                                        <p:tav tm="100000">
                                          <p:val>
                                            <p:fltVal val="0"/>
                                          </p:val>
                                        </p:tav>
                                      </p:tavLst>
                                    </p:anim>
                                    <p:animEffect transition="in" filter="fade">
                                      <p:cBhvr>
                                        <p:cTn id="52" dur="2000"/>
                                        <p:tgtEl>
                                          <p:spTgt spid="18"/>
                                        </p:tgtEl>
                                      </p:cBhvr>
                                    </p:animEffect>
                                  </p:childTnLst>
                                </p:cTn>
                              </p:par>
                              <p:par>
                                <p:cTn id="53" presetID="31" presetClass="entr" presetSubtype="0" fill="hold" nodeType="withEffect">
                                  <p:stCondLst>
                                    <p:cond delay="300"/>
                                  </p:stCondLst>
                                  <p:childTnLst>
                                    <p:set>
                                      <p:cBhvr>
                                        <p:cTn id="54" dur="1" fill="hold">
                                          <p:stCondLst>
                                            <p:cond delay="0"/>
                                          </p:stCondLst>
                                        </p:cTn>
                                        <p:tgtEl>
                                          <p:spTgt spid="26"/>
                                        </p:tgtEl>
                                        <p:attrNameLst>
                                          <p:attrName>style.visibility</p:attrName>
                                        </p:attrNameLst>
                                      </p:cBhvr>
                                      <p:to>
                                        <p:strVal val="visible"/>
                                      </p:to>
                                    </p:set>
                                    <p:anim calcmode="lin" valueType="num">
                                      <p:cBhvr>
                                        <p:cTn id="55" dur="2000" fill="hold"/>
                                        <p:tgtEl>
                                          <p:spTgt spid="26"/>
                                        </p:tgtEl>
                                        <p:attrNameLst>
                                          <p:attrName>ppt_w</p:attrName>
                                        </p:attrNameLst>
                                      </p:cBhvr>
                                      <p:tavLst>
                                        <p:tav tm="0">
                                          <p:val>
                                            <p:fltVal val="0"/>
                                          </p:val>
                                        </p:tav>
                                        <p:tav tm="100000">
                                          <p:val>
                                            <p:strVal val="#ppt_w"/>
                                          </p:val>
                                        </p:tav>
                                      </p:tavLst>
                                    </p:anim>
                                    <p:anim calcmode="lin" valueType="num">
                                      <p:cBhvr>
                                        <p:cTn id="56" dur="2000" fill="hold"/>
                                        <p:tgtEl>
                                          <p:spTgt spid="26"/>
                                        </p:tgtEl>
                                        <p:attrNameLst>
                                          <p:attrName>ppt_h</p:attrName>
                                        </p:attrNameLst>
                                      </p:cBhvr>
                                      <p:tavLst>
                                        <p:tav tm="0">
                                          <p:val>
                                            <p:fltVal val="0"/>
                                          </p:val>
                                        </p:tav>
                                        <p:tav tm="100000">
                                          <p:val>
                                            <p:strVal val="#ppt_h"/>
                                          </p:val>
                                        </p:tav>
                                      </p:tavLst>
                                    </p:anim>
                                    <p:anim calcmode="lin" valueType="num">
                                      <p:cBhvr>
                                        <p:cTn id="57" dur="2000" fill="hold"/>
                                        <p:tgtEl>
                                          <p:spTgt spid="26"/>
                                        </p:tgtEl>
                                        <p:attrNameLst>
                                          <p:attrName>style.rotation</p:attrName>
                                        </p:attrNameLst>
                                      </p:cBhvr>
                                      <p:tavLst>
                                        <p:tav tm="0">
                                          <p:val>
                                            <p:fltVal val="90"/>
                                          </p:val>
                                        </p:tav>
                                        <p:tav tm="100000">
                                          <p:val>
                                            <p:fltVal val="0"/>
                                          </p:val>
                                        </p:tav>
                                      </p:tavLst>
                                    </p:anim>
                                    <p:animEffect transition="in" filter="fade">
                                      <p:cBhvr>
                                        <p:cTn id="58" dur="2000"/>
                                        <p:tgtEl>
                                          <p:spTgt spid="26"/>
                                        </p:tgtEl>
                                      </p:cBhvr>
                                    </p:animEffect>
                                  </p:childTnLst>
                                </p:cTn>
                              </p:par>
                              <p:par>
                                <p:cTn id="59" presetID="31" presetClass="entr" presetSubtype="0" fill="hold" nodeType="withEffect">
                                  <p:stCondLst>
                                    <p:cond delay="300"/>
                                  </p:stCondLst>
                                  <p:childTnLst>
                                    <p:set>
                                      <p:cBhvr>
                                        <p:cTn id="60" dur="1" fill="hold">
                                          <p:stCondLst>
                                            <p:cond delay="0"/>
                                          </p:stCondLst>
                                        </p:cTn>
                                        <p:tgtEl>
                                          <p:spTgt spid="31"/>
                                        </p:tgtEl>
                                        <p:attrNameLst>
                                          <p:attrName>style.visibility</p:attrName>
                                        </p:attrNameLst>
                                      </p:cBhvr>
                                      <p:to>
                                        <p:strVal val="visible"/>
                                      </p:to>
                                    </p:set>
                                    <p:anim calcmode="lin" valueType="num">
                                      <p:cBhvr>
                                        <p:cTn id="61" dur="2000" fill="hold"/>
                                        <p:tgtEl>
                                          <p:spTgt spid="31"/>
                                        </p:tgtEl>
                                        <p:attrNameLst>
                                          <p:attrName>ppt_w</p:attrName>
                                        </p:attrNameLst>
                                      </p:cBhvr>
                                      <p:tavLst>
                                        <p:tav tm="0">
                                          <p:val>
                                            <p:fltVal val="0"/>
                                          </p:val>
                                        </p:tav>
                                        <p:tav tm="100000">
                                          <p:val>
                                            <p:strVal val="#ppt_w"/>
                                          </p:val>
                                        </p:tav>
                                      </p:tavLst>
                                    </p:anim>
                                    <p:anim calcmode="lin" valueType="num">
                                      <p:cBhvr>
                                        <p:cTn id="62" dur="2000" fill="hold"/>
                                        <p:tgtEl>
                                          <p:spTgt spid="31"/>
                                        </p:tgtEl>
                                        <p:attrNameLst>
                                          <p:attrName>ppt_h</p:attrName>
                                        </p:attrNameLst>
                                      </p:cBhvr>
                                      <p:tavLst>
                                        <p:tav tm="0">
                                          <p:val>
                                            <p:fltVal val="0"/>
                                          </p:val>
                                        </p:tav>
                                        <p:tav tm="100000">
                                          <p:val>
                                            <p:strVal val="#ppt_h"/>
                                          </p:val>
                                        </p:tav>
                                      </p:tavLst>
                                    </p:anim>
                                    <p:anim calcmode="lin" valueType="num">
                                      <p:cBhvr>
                                        <p:cTn id="63" dur="2000" fill="hold"/>
                                        <p:tgtEl>
                                          <p:spTgt spid="31"/>
                                        </p:tgtEl>
                                        <p:attrNameLst>
                                          <p:attrName>style.rotation</p:attrName>
                                        </p:attrNameLst>
                                      </p:cBhvr>
                                      <p:tavLst>
                                        <p:tav tm="0">
                                          <p:val>
                                            <p:fltVal val="90"/>
                                          </p:val>
                                        </p:tav>
                                        <p:tav tm="100000">
                                          <p:val>
                                            <p:fltVal val="0"/>
                                          </p:val>
                                        </p:tav>
                                      </p:tavLst>
                                    </p:anim>
                                    <p:animEffect transition="in" filter="fade">
                                      <p:cBhvr>
                                        <p:cTn id="64" dur="2000"/>
                                        <p:tgtEl>
                                          <p:spTgt spid="31"/>
                                        </p:tgtEl>
                                      </p:cBhvr>
                                    </p:animEffect>
                                  </p:childTnLst>
                                </p:cTn>
                              </p:par>
                              <p:par>
                                <p:cTn id="65" presetID="31" presetClass="entr" presetSubtype="0" fill="hold" nodeType="withEffect">
                                  <p:stCondLst>
                                    <p:cond delay="300"/>
                                  </p:stCondLst>
                                  <p:childTnLst>
                                    <p:set>
                                      <p:cBhvr>
                                        <p:cTn id="66" dur="1" fill="hold">
                                          <p:stCondLst>
                                            <p:cond delay="0"/>
                                          </p:stCondLst>
                                        </p:cTn>
                                        <p:tgtEl>
                                          <p:spTgt spid="34"/>
                                        </p:tgtEl>
                                        <p:attrNameLst>
                                          <p:attrName>style.visibility</p:attrName>
                                        </p:attrNameLst>
                                      </p:cBhvr>
                                      <p:to>
                                        <p:strVal val="visible"/>
                                      </p:to>
                                    </p:set>
                                    <p:anim calcmode="lin" valueType="num">
                                      <p:cBhvr>
                                        <p:cTn id="67" dur="2000" fill="hold"/>
                                        <p:tgtEl>
                                          <p:spTgt spid="34"/>
                                        </p:tgtEl>
                                        <p:attrNameLst>
                                          <p:attrName>ppt_w</p:attrName>
                                        </p:attrNameLst>
                                      </p:cBhvr>
                                      <p:tavLst>
                                        <p:tav tm="0">
                                          <p:val>
                                            <p:fltVal val="0"/>
                                          </p:val>
                                        </p:tav>
                                        <p:tav tm="100000">
                                          <p:val>
                                            <p:strVal val="#ppt_w"/>
                                          </p:val>
                                        </p:tav>
                                      </p:tavLst>
                                    </p:anim>
                                    <p:anim calcmode="lin" valueType="num">
                                      <p:cBhvr>
                                        <p:cTn id="68" dur="2000" fill="hold"/>
                                        <p:tgtEl>
                                          <p:spTgt spid="34"/>
                                        </p:tgtEl>
                                        <p:attrNameLst>
                                          <p:attrName>ppt_h</p:attrName>
                                        </p:attrNameLst>
                                      </p:cBhvr>
                                      <p:tavLst>
                                        <p:tav tm="0">
                                          <p:val>
                                            <p:fltVal val="0"/>
                                          </p:val>
                                        </p:tav>
                                        <p:tav tm="100000">
                                          <p:val>
                                            <p:strVal val="#ppt_h"/>
                                          </p:val>
                                        </p:tav>
                                      </p:tavLst>
                                    </p:anim>
                                    <p:anim calcmode="lin" valueType="num">
                                      <p:cBhvr>
                                        <p:cTn id="69" dur="2000" fill="hold"/>
                                        <p:tgtEl>
                                          <p:spTgt spid="34"/>
                                        </p:tgtEl>
                                        <p:attrNameLst>
                                          <p:attrName>style.rotation</p:attrName>
                                        </p:attrNameLst>
                                      </p:cBhvr>
                                      <p:tavLst>
                                        <p:tav tm="0">
                                          <p:val>
                                            <p:fltVal val="90"/>
                                          </p:val>
                                        </p:tav>
                                        <p:tav tm="100000">
                                          <p:val>
                                            <p:fltVal val="0"/>
                                          </p:val>
                                        </p:tav>
                                      </p:tavLst>
                                    </p:anim>
                                    <p:animEffect transition="in" filter="fade">
                                      <p:cBhvr>
                                        <p:cTn id="70" dur="2000"/>
                                        <p:tgtEl>
                                          <p:spTgt spid="34"/>
                                        </p:tgtEl>
                                      </p:cBhvr>
                                    </p:animEffect>
                                  </p:childTnLst>
                                </p:cTn>
                              </p:par>
                              <p:par>
                                <p:cTn id="71" presetID="31" presetClass="entr" presetSubtype="0" fill="hold" nodeType="withEffect">
                                  <p:stCondLst>
                                    <p:cond delay="300"/>
                                  </p:stCondLst>
                                  <p:childTnLst>
                                    <p:set>
                                      <p:cBhvr>
                                        <p:cTn id="72" dur="1" fill="hold">
                                          <p:stCondLst>
                                            <p:cond delay="0"/>
                                          </p:stCondLst>
                                        </p:cTn>
                                        <p:tgtEl>
                                          <p:spTgt spid="37"/>
                                        </p:tgtEl>
                                        <p:attrNameLst>
                                          <p:attrName>style.visibility</p:attrName>
                                        </p:attrNameLst>
                                      </p:cBhvr>
                                      <p:to>
                                        <p:strVal val="visible"/>
                                      </p:to>
                                    </p:set>
                                    <p:anim calcmode="lin" valueType="num">
                                      <p:cBhvr>
                                        <p:cTn id="73" dur="2000" fill="hold"/>
                                        <p:tgtEl>
                                          <p:spTgt spid="37"/>
                                        </p:tgtEl>
                                        <p:attrNameLst>
                                          <p:attrName>ppt_w</p:attrName>
                                        </p:attrNameLst>
                                      </p:cBhvr>
                                      <p:tavLst>
                                        <p:tav tm="0">
                                          <p:val>
                                            <p:fltVal val="0"/>
                                          </p:val>
                                        </p:tav>
                                        <p:tav tm="100000">
                                          <p:val>
                                            <p:strVal val="#ppt_w"/>
                                          </p:val>
                                        </p:tav>
                                      </p:tavLst>
                                    </p:anim>
                                    <p:anim calcmode="lin" valueType="num">
                                      <p:cBhvr>
                                        <p:cTn id="74" dur="2000" fill="hold"/>
                                        <p:tgtEl>
                                          <p:spTgt spid="37"/>
                                        </p:tgtEl>
                                        <p:attrNameLst>
                                          <p:attrName>ppt_h</p:attrName>
                                        </p:attrNameLst>
                                      </p:cBhvr>
                                      <p:tavLst>
                                        <p:tav tm="0">
                                          <p:val>
                                            <p:fltVal val="0"/>
                                          </p:val>
                                        </p:tav>
                                        <p:tav tm="100000">
                                          <p:val>
                                            <p:strVal val="#ppt_h"/>
                                          </p:val>
                                        </p:tav>
                                      </p:tavLst>
                                    </p:anim>
                                    <p:anim calcmode="lin" valueType="num">
                                      <p:cBhvr>
                                        <p:cTn id="75" dur="2000" fill="hold"/>
                                        <p:tgtEl>
                                          <p:spTgt spid="37"/>
                                        </p:tgtEl>
                                        <p:attrNameLst>
                                          <p:attrName>style.rotation</p:attrName>
                                        </p:attrNameLst>
                                      </p:cBhvr>
                                      <p:tavLst>
                                        <p:tav tm="0">
                                          <p:val>
                                            <p:fltVal val="90"/>
                                          </p:val>
                                        </p:tav>
                                        <p:tav tm="100000">
                                          <p:val>
                                            <p:fltVal val="0"/>
                                          </p:val>
                                        </p:tav>
                                      </p:tavLst>
                                    </p:anim>
                                    <p:animEffect transition="in" filter="fade">
                                      <p:cBhvr>
                                        <p:cTn id="76" dur="2000"/>
                                        <p:tgtEl>
                                          <p:spTgt spid="37"/>
                                        </p:tgtEl>
                                      </p:cBhvr>
                                    </p:animEffect>
                                  </p:childTnLst>
                                </p:cTn>
                              </p:par>
                              <p:par>
                                <p:cTn id="77" presetID="12" presetClass="entr" presetSubtype="1" fill="hold" grpId="0" nodeType="withEffect">
                                  <p:stCondLst>
                                    <p:cond delay="2000"/>
                                  </p:stCondLst>
                                  <p:iterate type="lt">
                                    <p:tmPct val="20000"/>
                                  </p:iterate>
                                  <p:childTnLst>
                                    <p:set>
                                      <p:cBhvr>
                                        <p:cTn id="78" dur="1" fill="hold">
                                          <p:stCondLst>
                                            <p:cond delay="0"/>
                                          </p:stCondLst>
                                        </p:cTn>
                                        <p:tgtEl>
                                          <p:spTgt spid="57"/>
                                        </p:tgtEl>
                                        <p:attrNameLst>
                                          <p:attrName>style.visibility</p:attrName>
                                        </p:attrNameLst>
                                      </p:cBhvr>
                                      <p:to>
                                        <p:strVal val="visible"/>
                                      </p:to>
                                    </p:set>
                                    <p:anim calcmode="lin" valueType="num">
                                      <p:cBhvr additive="base">
                                        <p:cTn id="79" dur="500"/>
                                        <p:tgtEl>
                                          <p:spTgt spid="57"/>
                                        </p:tgtEl>
                                        <p:attrNameLst>
                                          <p:attrName>ppt_y</p:attrName>
                                        </p:attrNameLst>
                                      </p:cBhvr>
                                      <p:tavLst>
                                        <p:tav tm="0">
                                          <p:val>
                                            <p:strVal val="#ppt_y-#ppt_h*1.125000"/>
                                          </p:val>
                                        </p:tav>
                                        <p:tav tm="100000">
                                          <p:val>
                                            <p:strVal val="#ppt_y"/>
                                          </p:val>
                                        </p:tav>
                                      </p:tavLst>
                                    </p:anim>
                                    <p:animEffect transition="in" filter="wipe(down)">
                                      <p:cBhvr>
                                        <p:cTn id="80" dur="500"/>
                                        <p:tgtEl>
                                          <p:spTgt spid="57"/>
                                        </p:tgtEl>
                                      </p:cBhvr>
                                    </p:animEffect>
                                  </p:childTnLst>
                                </p:cTn>
                              </p:par>
                              <p:par>
                                <p:cTn id="81" presetID="12" presetClass="entr" presetSubtype="4" fill="hold" grpId="0" nodeType="withEffect">
                                  <p:stCondLst>
                                    <p:cond delay="3200"/>
                                  </p:stCondLst>
                                  <p:childTnLst>
                                    <p:set>
                                      <p:cBhvr>
                                        <p:cTn id="82" dur="1" fill="hold">
                                          <p:stCondLst>
                                            <p:cond delay="0"/>
                                          </p:stCondLst>
                                        </p:cTn>
                                        <p:tgtEl>
                                          <p:spTgt spid="52"/>
                                        </p:tgtEl>
                                        <p:attrNameLst>
                                          <p:attrName>style.visibility</p:attrName>
                                        </p:attrNameLst>
                                      </p:cBhvr>
                                      <p:to>
                                        <p:strVal val="visible"/>
                                      </p:to>
                                    </p:set>
                                    <p:anim calcmode="lin" valueType="num">
                                      <p:cBhvr additive="base">
                                        <p:cTn id="83" dur="500"/>
                                        <p:tgtEl>
                                          <p:spTgt spid="52"/>
                                        </p:tgtEl>
                                        <p:attrNameLst>
                                          <p:attrName>ppt_y</p:attrName>
                                        </p:attrNameLst>
                                      </p:cBhvr>
                                      <p:tavLst>
                                        <p:tav tm="0">
                                          <p:val>
                                            <p:strVal val="#ppt_y+#ppt_h*1.125000"/>
                                          </p:val>
                                        </p:tav>
                                        <p:tav tm="100000">
                                          <p:val>
                                            <p:strVal val="#ppt_y"/>
                                          </p:val>
                                        </p:tav>
                                      </p:tavLst>
                                    </p:anim>
                                    <p:animEffect transition="in" filter="wipe(up)">
                                      <p:cBhvr>
                                        <p:cTn id="84" dur="500"/>
                                        <p:tgtEl>
                                          <p:spTgt spid="52"/>
                                        </p:tgtEl>
                                      </p:cBhvr>
                                    </p:animEffect>
                                  </p:childTnLst>
                                </p:cTn>
                              </p:par>
                              <p:par>
                                <p:cTn id="85" presetID="23" presetClass="entr" presetSubtype="16" fill="hold" grpId="0" nodeType="withEffect">
                                  <p:stCondLst>
                                    <p:cond delay="4500"/>
                                  </p:stCondLst>
                                  <p:childTnLst>
                                    <p:set>
                                      <p:cBhvr>
                                        <p:cTn id="86" dur="1" fill="hold">
                                          <p:stCondLst>
                                            <p:cond delay="0"/>
                                          </p:stCondLst>
                                        </p:cTn>
                                        <p:tgtEl>
                                          <p:spTgt spid="58"/>
                                        </p:tgtEl>
                                        <p:attrNameLst>
                                          <p:attrName>style.visibility</p:attrName>
                                        </p:attrNameLst>
                                      </p:cBhvr>
                                      <p:to>
                                        <p:strVal val="visible"/>
                                      </p:to>
                                    </p:set>
                                    <p:anim calcmode="lin" valueType="num">
                                      <p:cBhvr>
                                        <p:cTn id="87" dur="500" fill="hold"/>
                                        <p:tgtEl>
                                          <p:spTgt spid="58"/>
                                        </p:tgtEl>
                                        <p:attrNameLst>
                                          <p:attrName>ppt_w</p:attrName>
                                        </p:attrNameLst>
                                      </p:cBhvr>
                                      <p:tavLst>
                                        <p:tav tm="0">
                                          <p:val>
                                            <p:fltVal val="0"/>
                                          </p:val>
                                        </p:tav>
                                        <p:tav tm="100000">
                                          <p:val>
                                            <p:strVal val="#ppt_w"/>
                                          </p:val>
                                        </p:tav>
                                      </p:tavLst>
                                    </p:anim>
                                    <p:anim calcmode="lin" valueType="num">
                                      <p:cBhvr>
                                        <p:cTn id="88" dur="500" fill="hold"/>
                                        <p:tgtEl>
                                          <p:spTgt spid="58"/>
                                        </p:tgtEl>
                                        <p:attrNameLst>
                                          <p:attrName>ppt_h</p:attrName>
                                        </p:attrNameLst>
                                      </p:cBhvr>
                                      <p:tavLst>
                                        <p:tav tm="0">
                                          <p:val>
                                            <p:fltVal val="0"/>
                                          </p:val>
                                        </p:tav>
                                        <p:tav tm="100000">
                                          <p:val>
                                            <p:strVal val="#ppt_h"/>
                                          </p:val>
                                        </p:tav>
                                      </p:tavLst>
                                    </p:anim>
                                  </p:childTnLst>
                                </p:cTn>
                              </p:par>
                              <p:par>
                                <p:cTn id="89" presetID="23" presetClass="entr" presetSubtype="16" fill="hold" grpId="0" nodeType="withEffect">
                                  <p:stCondLst>
                                    <p:cond delay="4500"/>
                                  </p:stCondLst>
                                  <p:childTnLst>
                                    <p:set>
                                      <p:cBhvr>
                                        <p:cTn id="90" dur="1" fill="hold">
                                          <p:stCondLst>
                                            <p:cond delay="0"/>
                                          </p:stCondLst>
                                        </p:cTn>
                                        <p:tgtEl>
                                          <p:spTgt spid="43"/>
                                        </p:tgtEl>
                                        <p:attrNameLst>
                                          <p:attrName>style.visibility</p:attrName>
                                        </p:attrNameLst>
                                      </p:cBhvr>
                                      <p:to>
                                        <p:strVal val="visible"/>
                                      </p:to>
                                    </p:set>
                                    <p:anim calcmode="lin" valueType="num">
                                      <p:cBhvr>
                                        <p:cTn id="91" dur="500" fill="hold"/>
                                        <p:tgtEl>
                                          <p:spTgt spid="43"/>
                                        </p:tgtEl>
                                        <p:attrNameLst>
                                          <p:attrName>ppt_w</p:attrName>
                                        </p:attrNameLst>
                                      </p:cBhvr>
                                      <p:tavLst>
                                        <p:tav tm="0">
                                          <p:val>
                                            <p:fltVal val="0"/>
                                          </p:val>
                                        </p:tav>
                                        <p:tav tm="100000">
                                          <p:val>
                                            <p:strVal val="#ppt_w"/>
                                          </p:val>
                                        </p:tav>
                                      </p:tavLst>
                                    </p:anim>
                                    <p:anim calcmode="lin" valueType="num">
                                      <p:cBhvr>
                                        <p:cTn id="92" dur="500" fill="hold"/>
                                        <p:tgtEl>
                                          <p:spTgt spid="4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7" grpId="0"/>
      <p:bldP spid="58" grpId="0"/>
      <p:bldP spid="13" grpId="0" animBg="1"/>
      <p:bldP spid="12" grpId="0" animBg="1"/>
      <p:bldP spid="4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3438C6-5C3F-48B8-B0BF-2AAD5FF1B8E7}" type="datetime1">
              <a:rPr lang="zh-CN" altLang="en-US" smtClean="0"/>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10</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5" name="Rectangle 3"/>
          <p:cNvSpPr txBox="1">
            <a:spLocks noChangeArrowheads="1"/>
          </p:cNvSpPr>
          <p:nvPr/>
        </p:nvSpPr>
        <p:spPr>
          <a:xfrm>
            <a:off x="376099" y="750944"/>
            <a:ext cx="8350457" cy="56187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spcBef>
                <a:spcPts val="600"/>
              </a:spcBef>
              <a:spcAft>
                <a:spcPts val="600"/>
              </a:spcAft>
              <a:buNone/>
            </a:pPr>
            <a:r>
              <a:rPr lang="zh-CN" altLang="en-US" b="1" dirty="0">
                <a:latin typeface="黑体" panose="02010609060101010101" pitchFamily="49" charset="-122"/>
                <a:ea typeface="黑体" panose="02010609060101010101" pitchFamily="49" charset="-122"/>
                <a:cs typeface="Times New Roman" panose="02020603050405020304" pitchFamily="18" charset="0"/>
              </a:rPr>
              <a:t>分类</a:t>
            </a:r>
            <a:r>
              <a:rPr lang="zh-CN" altLang="en-US" b="1" dirty="0" smtClean="0">
                <a:latin typeface="黑体" panose="02010609060101010101" pitchFamily="49" charset="-122"/>
                <a:ea typeface="黑体" panose="02010609060101010101" pitchFamily="49" charset="-122"/>
                <a:cs typeface="Times New Roman" panose="02020603050405020304" pitchFamily="18" charset="0"/>
              </a:rPr>
              <a:t>的评价准则</a:t>
            </a:r>
            <a:endParaRPr lang="en-US" altLang="zh-CN" b="1" dirty="0" smtClean="0">
              <a:latin typeface="黑体" panose="02010609060101010101" pitchFamily="49" charset="-122"/>
              <a:ea typeface="黑体" panose="02010609060101010101" pitchFamily="49" charset="-122"/>
              <a:cs typeface="Times New Roman" panose="02020603050405020304" pitchFamily="18" charset="0"/>
            </a:endParaRPr>
          </a:p>
          <a:p>
            <a:pPr algn="just">
              <a:lnSpc>
                <a:spcPct val="120000"/>
              </a:lnSpc>
              <a:spcBef>
                <a:spcPts val="600"/>
              </a:spcBef>
              <a:spcAft>
                <a:spcPts val="600"/>
              </a:spcAft>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给定测试集</a:t>
            </a:r>
            <a:r>
              <a:rPr lang="en-US" altLang="zh-CN" sz="2400" b="1" dirty="0" err="1"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1" baseline="-25000" dirty="0" err="1" smtClean="0">
                <a:latin typeface="Times New Roman" panose="02020603050405020304" pitchFamily="18" charset="0"/>
                <a:ea typeface="楷体" panose="02010609060101010101" pitchFamily="49" charset="-122"/>
                <a:cs typeface="Times New Roman" panose="02020603050405020304" pitchFamily="18" charset="0"/>
              </a:rPr>
              <a:t>test</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err="1"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1" baseline="-25000" dirty="0" err="1" smtClean="0">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b="1" dirty="0" err="1" smtClean="0">
                <a:latin typeface="Times New Roman" panose="02020603050405020304" pitchFamily="18" charset="0"/>
                <a:ea typeface="楷体" panose="02010609060101010101" pitchFamily="49" charset="-122"/>
                <a:cs typeface="Times New Roman" panose="02020603050405020304" pitchFamily="18" charset="0"/>
              </a:rPr>
              <a:t>,y</a:t>
            </a:r>
            <a:r>
              <a:rPr lang="en-US" altLang="zh-CN" sz="2400" b="1" baseline="-25000" dirty="0" err="1" smtClean="0">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err="1" smtClean="0">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=1, 2, … , N}</a:t>
            </a:r>
          </a:p>
          <a:p>
            <a:pPr lvl="1" algn="just">
              <a:lnSpc>
                <a:spcPct val="120000"/>
              </a:lnSpc>
              <a:spcBef>
                <a:spcPts val="600"/>
              </a:spcBef>
              <a:spcAft>
                <a:spcPts val="600"/>
              </a:spcAft>
              <a:buSzPct val="60000"/>
              <a:buFont typeface="Wingdings" panose="05000000000000000000" pitchFamily="2" charset="2"/>
              <a:buChar char="Ø"/>
            </a:pPr>
            <a:r>
              <a:rPr lang="en-US" altLang="zh-CN" b="1" dirty="0" smtClean="0">
                <a:latin typeface="Times New Roman" panose="02020603050405020304" pitchFamily="18" charset="0"/>
                <a:ea typeface="楷体" panose="02010609060101010101" pitchFamily="49" charset="-122"/>
                <a:cs typeface="Times New Roman" panose="02020603050405020304" pitchFamily="18" charset="0"/>
              </a:rPr>
              <a:t>N</a:t>
            </a: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表示测试集中的样本个数</a:t>
            </a:r>
          </a:p>
          <a:p>
            <a:pPr lvl="1" algn="just">
              <a:lnSpc>
                <a:spcPct val="120000"/>
              </a:lnSpc>
              <a:spcBef>
                <a:spcPts val="600"/>
              </a:spcBef>
              <a:spcAft>
                <a:spcPts val="600"/>
              </a:spcAft>
              <a:buSzPct val="60000"/>
              <a:buFont typeface="Wingdings" panose="05000000000000000000" pitchFamily="2" charset="2"/>
              <a:buChar char="Ø"/>
            </a:pPr>
            <a:r>
              <a:rPr lang="en-US" altLang="zh-CN" b="1" dirty="0"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b="1" baseline="-25000" dirty="0" smtClean="0">
                <a:latin typeface="Times New Roman" panose="02020603050405020304" pitchFamily="18" charset="0"/>
                <a:ea typeface="楷体" panose="02010609060101010101" pitchFamily="49" charset="-122"/>
                <a:cs typeface="Times New Roman" panose="02020603050405020304" pitchFamily="18" charset="0"/>
              </a:rPr>
              <a:t>i</a:t>
            </a: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表示测试集中的数据样本</a:t>
            </a:r>
          </a:p>
          <a:p>
            <a:pPr lvl="1" algn="just">
              <a:lnSpc>
                <a:spcPct val="120000"/>
              </a:lnSpc>
              <a:spcBef>
                <a:spcPts val="600"/>
              </a:spcBef>
              <a:spcAft>
                <a:spcPts val="600"/>
              </a:spcAft>
              <a:buSzPct val="60000"/>
              <a:buFont typeface="Wingdings" panose="05000000000000000000" pitchFamily="2" charset="2"/>
              <a:buChar char="Ø"/>
            </a:pPr>
            <a:r>
              <a:rPr lang="en-US" altLang="zh-CN" b="1" dirty="0" err="1" smtClean="0">
                <a:latin typeface="Times New Roman" panose="02020603050405020304" pitchFamily="18" charset="0"/>
                <a:ea typeface="楷体" panose="02010609060101010101" pitchFamily="49" charset="-122"/>
                <a:cs typeface="Times New Roman" panose="02020603050405020304" pitchFamily="18" charset="0"/>
              </a:rPr>
              <a:t>y</a:t>
            </a:r>
            <a:r>
              <a:rPr lang="en-US" altLang="zh-CN" b="1" baseline="-25000" dirty="0" err="1" smtClean="0">
                <a:latin typeface="Times New Roman" panose="02020603050405020304" pitchFamily="18" charset="0"/>
                <a:ea typeface="楷体" panose="02010609060101010101" pitchFamily="49" charset="-122"/>
                <a:cs typeface="Times New Roman" panose="02020603050405020304" pitchFamily="18" charset="0"/>
              </a:rPr>
              <a:t>i</a:t>
            </a: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表示数据样本</a:t>
            </a:r>
            <a:r>
              <a:rPr lang="en-US" altLang="zh-CN" b="1" dirty="0"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b="1" baseline="-25000" dirty="0" smtClean="0">
                <a:latin typeface="Times New Roman" panose="02020603050405020304" pitchFamily="18" charset="0"/>
                <a:ea typeface="楷体" panose="02010609060101010101" pitchFamily="49" charset="-122"/>
                <a:cs typeface="Times New Roman" panose="02020603050405020304" pitchFamily="18" charset="0"/>
              </a:rPr>
              <a:t>i</a:t>
            </a: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的类标号</a:t>
            </a:r>
          </a:p>
          <a:p>
            <a:pPr algn="just">
              <a:lnSpc>
                <a:spcPct val="120000"/>
              </a:lnSpc>
              <a:spcBef>
                <a:spcPts val="600"/>
              </a:spcBef>
              <a:spcAft>
                <a:spcPts val="600"/>
              </a:spcAft>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对于测试集的第</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j</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个类别，假设</a:t>
            </a:r>
          </a:p>
          <a:p>
            <a:pPr lvl="1" algn="just">
              <a:lnSpc>
                <a:spcPct val="120000"/>
              </a:lnSpc>
              <a:spcBef>
                <a:spcPts val="600"/>
              </a:spcBef>
              <a:spcAft>
                <a:spcPts val="600"/>
              </a:spcAft>
              <a:buSzPct val="60000"/>
              <a:buFont typeface="Wingdings" panose="05000000000000000000" pitchFamily="2" charset="2"/>
              <a:buChar char="Ø"/>
            </a:pP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被正确分类的样本数量为</a:t>
            </a:r>
            <a:r>
              <a:rPr lang="en-US" altLang="zh-CN" b="1" i="1" dirty="0" err="1" smtClean="0">
                <a:latin typeface="Times New Roman" panose="02020603050405020304" pitchFamily="18" charset="0"/>
                <a:ea typeface="楷体" panose="02010609060101010101" pitchFamily="49" charset="-122"/>
                <a:cs typeface="Times New Roman" panose="02020603050405020304" pitchFamily="18" charset="0"/>
              </a:rPr>
              <a:t>TP</a:t>
            </a:r>
            <a:r>
              <a:rPr lang="en-US" altLang="zh-CN" b="1" i="1" baseline="-25000" dirty="0" err="1" smtClean="0">
                <a:latin typeface="Times New Roman" panose="02020603050405020304" pitchFamily="18" charset="0"/>
                <a:ea typeface="楷体" panose="02010609060101010101" pitchFamily="49" charset="-122"/>
                <a:cs typeface="Times New Roman" panose="02020603050405020304" pitchFamily="18" charset="0"/>
              </a:rPr>
              <a:t>j</a:t>
            </a:r>
            <a:endParaRPr lang="en-US" altLang="zh-CN" b="1" baseline="-25000" dirty="0" smtClean="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ct val="120000"/>
              </a:lnSpc>
              <a:spcBef>
                <a:spcPts val="600"/>
              </a:spcBef>
              <a:spcAft>
                <a:spcPts val="600"/>
              </a:spcAft>
              <a:buSzPct val="60000"/>
              <a:buFont typeface="Wingdings" panose="05000000000000000000" pitchFamily="2" charset="2"/>
              <a:buChar char="Ø"/>
            </a:pP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被错误分类的样本数量为</a:t>
            </a:r>
            <a:r>
              <a:rPr lang="en-US" altLang="zh-CN" b="1" i="1" dirty="0" err="1" smtClean="0">
                <a:latin typeface="Times New Roman" panose="02020603050405020304" pitchFamily="18" charset="0"/>
                <a:ea typeface="楷体" panose="02010609060101010101" pitchFamily="49" charset="-122"/>
                <a:cs typeface="Times New Roman" panose="02020603050405020304" pitchFamily="18" charset="0"/>
              </a:rPr>
              <a:t>FN</a:t>
            </a:r>
            <a:r>
              <a:rPr lang="en-US" altLang="zh-CN" b="1" i="1" baseline="-25000" dirty="0" err="1" smtClean="0">
                <a:latin typeface="Times New Roman" panose="02020603050405020304" pitchFamily="18" charset="0"/>
                <a:ea typeface="楷体" panose="02010609060101010101" pitchFamily="49" charset="-122"/>
                <a:cs typeface="Times New Roman" panose="02020603050405020304" pitchFamily="18" charset="0"/>
              </a:rPr>
              <a:t>j</a:t>
            </a:r>
            <a:endParaRPr lang="en-US" altLang="zh-CN" b="1" baseline="-25000" dirty="0" smtClean="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ct val="120000"/>
              </a:lnSpc>
              <a:spcBef>
                <a:spcPts val="600"/>
              </a:spcBef>
              <a:spcAft>
                <a:spcPts val="600"/>
              </a:spcAft>
              <a:buSzPct val="60000"/>
              <a:buFont typeface="Wingdings" panose="05000000000000000000" pitchFamily="2" charset="2"/>
              <a:buChar char="Ø"/>
            </a:pP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其他类别被错误分类为该类的样本数据量为</a:t>
            </a:r>
            <a:r>
              <a:rPr lang="en-US" altLang="zh-CN" b="1" i="1" dirty="0" err="1" smtClean="0">
                <a:latin typeface="Times New Roman" panose="02020603050405020304" pitchFamily="18" charset="0"/>
                <a:ea typeface="楷体" panose="02010609060101010101" pitchFamily="49" charset="-122"/>
                <a:cs typeface="Times New Roman" panose="02020603050405020304" pitchFamily="18" charset="0"/>
              </a:rPr>
              <a:t>FP</a:t>
            </a:r>
            <a:r>
              <a:rPr lang="en-US" altLang="zh-CN" b="1" i="1" baseline="-25000" dirty="0" err="1" smtClean="0">
                <a:latin typeface="Times New Roman" panose="02020603050405020304" pitchFamily="18" charset="0"/>
                <a:ea typeface="楷体" panose="02010609060101010101" pitchFamily="49" charset="-122"/>
                <a:cs typeface="Times New Roman" panose="02020603050405020304" pitchFamily="18" charset="0"/>
              </a:rPr>
              <a:t>j</a:t>
            </a:r>
            <a:endParaRPr lang="en-US" altLang="zh-CN" b="1" baseline="-25000" dirty="0" smtClean="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文本框 7"/>
          <p:cNvSpPr txBox="1"/>
          <p:nvPr/>
        </p:nvSpPr>
        <p:spPr>
          <a:xfrm>
            <a:off x="277086" y="27712"/>
            <a:ext cx="50061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5.2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分类的评价准则</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5455777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FE07CB0-74DE-4A5D-8372-A16004565324}" type="datetime1">
              <a:rPr lang="zh-CN" altLang="en-US" smtClean="0"/>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11</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5" name="Rectangle 3"/>
          <p:cNvSpPr txBox="1">
            <a:spLocks noChangeArrowheads="1"/>
          </p:cNvSpPr>
          <p:nvPr/>
        </p:nvSpPr>
        <p:spPr>
          <a:xfrm>
            <a:off x="319088" y="871538"/>
            <a:ext cx="8477042" cy="54848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zh-CN" altLang="en-US"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精确度</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：代表测试集中被正确分类的数据样本所占的比例</a:t>
            </a: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algn="just"/>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algn="just"/>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algn="just"/>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algn="just"/>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查全率</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：表示在本类样本中被正确分类的样本所占的比例</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algn="just"/>
            <a:endParaRPr lang="en-US" altLang="zh-CN" sz="2400" dirty="0"/>
          </a:p>
          <a:p>
            <a:pPr algn="just"/>
            <a:endParaRPr lang="en-US" altLang="zh-CN" sz="2400" dirty="0" smtClean="0"/>
          </a:p>
          <a:p>
            <a:pPr algn="just"/>
            <a:endParaRPr lang="en-US" altLang="zh-CN" sz="2400" dirty="0"/>
          </a:p>
          <a:p>
            <a:pPr algn="just"/>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查准率</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：表示被分类为该类的样本中，真正属于该类的样本所占的比例 </a:t>
            </a:r>
          </a:p>
        </p:txBody>
      </p:sp>
      <p:graphicFrame>
        <p:nvGraphicFramePr>
          <p:cNvPr id="6" name="Object 4"/>
          <p:cNvGraphicFramePr>
            <a:graphicFrameLocks noChangeAspect="1"/>
          </p:cNvGraphicFramePr>
          <p:nvPr>
            <p:extLst>
              <p:ext uri="{D42A27DB-BD31-4B8C-83A1-F6EECF244321}">
                <p14:modId xmlns:p14="http://schemas.microsoft.com/office/powerpoint/2010/main" val="1989657941"/>
              </p:ext>
            </p:extLst>
          </p:nvPr>
        </p:nvGraphicFramePr>
        <p:xfrm>
          <a:off x="3226490" y="1205223"/>
          <a:ext cx="2691020" cy="1449011"/>
        </p:xfrm>
        <a:graphic>
          <a:graphicData uri="http://schemas.openxmlformats.org/presentationml/2006/ole">
            <mc:AlternateContent xmlns:mc="http://schemas.openxmlformats.org/markup-compatibility/2006">
              <mc:Choice xmlns:v="urn:schemas-microsoft-com:vml" Requires="v">
                <p:oleObj spid="_x0000_s1947" name="公式" r:id="rId3" imgW="1117600" imgH="596900" progId="Equation.3">
                  <p:embed/>
                </p:oleObj>
              </mc:Choice>
              <mc:Fallback>
                <p:oleObj name="公式" r:id="rId3" imgW="1117600" imgH="596900" progId="Equation.3">
                  <p:embed/>
                  <p:pic>
                    <p:nvPicPr>
                      <p:cNvPr id="1434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6490" y="1205223"/>
                        <a:ext cx="2691020" cy="1449011"/>
                      </a:xfrm>
                      <a:prstGeom prst="rect">
                        <a:avLst/>
                      </a:prstGeom>
                      <a:noFill/>
                      <a:ln>
                        <a:noFill/>
                      </a:ln>
                    </p:spPr>
                  </p:pic>
                </p:oleObj>
              </mc:Fallback>
            </mc:AlternateContent>
          </a:graphicData>
        </a:graphic>
      </p:graphicFrame>
      <p:graphicFrame>
        <p:nvGraphicFramePr>
          <p:cNvPr id="8" name="Object 4"/>
          <p:cNvGraphicFramePr>
            <a:graphicFrameLocks noChangeAspect="1"/>
          </p:cNvGraphicFramePr>
          <p:nvPr>
            <p:extLst>
              <p:ext uri="{D42A27DB-BD31-4B8C-83A1-F6EECF244321}">
                <p14:modId xmlns:p14="http://schemas.microsoft.com/office/powerpoint/2010/main" val="3828864824"/>
              </p:ext>
            </p:extLst>
          </p:nvPr>
        </p:nvGraphicFramePr>
        <p:xfrm>
          <a:off x="3028950" y="3169861"/>
          <a:ext cx="4211707" cy="1076138"/>
        </p:xfrm>
        <a:graphic>
          <a:graphicData uri="http://schemas.openxmlformats.org/presentationml/2006/ole">
            <mc:AlternateContent xmlns:mc="http://schemas.openxmlformats.org/markup-compatibility/2006">
              <mc:Choice xmlns:v="urn:schemas-microsoft-com:vml" Requires="v">
                <p:oleObj spid="_x0000_s1948" name="公式" r:id="rId5" imgW="1701800" imgH="431800" progId="Equation.3">
                  <p:embed/>
                </p:oleObj>
              </mc:Choice>
              <mc:Fallback>
                <p:oleObj name="公式" r:id="rId5" imgW="1701800" imgH="431800" progId="Equation.3">
                  <p:embed/>
                  <p:pic>
                    <p:nvPicPr>
                      <p:cNvPr id="15368"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8950" y="3169861"/>
                        <a:ext cx="4211707" cy="1076138"/>
                      </a:xfrm>
                      <a:prstGeom prst="rect">
                        <a:avLst/>
                      </a:prstGeom>
                      <a:noFill/>
                      <a:ln>
                        <a:noFill/>
                      </a:ln>
                    </p:spPr>
                  </p:pic>
                </p:oleObj>
              </mc:Fallback>
            </mc:AlternateContent>
          </a:graphicData>
        </a:graphic>
      </p:graphicFrame>
      <p:graphicFrame>
        <p:nvGraphicFramePr>
          <p:cNvPr id="9" name="Object 6"/>
          <p:cNvGraphicFramePr>
            <a:graphicFrameLocks noChangeAspect="1"/>
          </p:cNvGraphicFramePr>
          <p:nvPr>
            <p:extLst>
              <p:ext uri="{D42A27DB-BD31-4B8C-83A1-F6EECF244321}">
                <p14:modId xmlns:p14="http://schemas.microsoft.com/office/powerpoint/2010/main" val="2818785963"/>
              </p:ext>
            </p:extLst>
          </p:nvPr>
        </p:nvGraphicFramePr>
        <p:xfrm>
          <a:off x="2770533" y="5185029"/>
          <a:ext cx="4323868" cy="1024298"/>
        </p:xfrm>
        <a:graphic>
          <a:graphicData uri="http://schemas.openxmlformats.org/presentationml/2006/ole">
            <mc:AlternateContent xmlns:mc="http://schemas.openxmlformats.org/markup-compatibility/2006">
              <mc:Choice xmlns:v="urn:schemas-microsoft-com:vml" Requires="v">
                <p:oleObj spid="_x0000_s1949" name="公式" r:id="rId7" imgW="1828800" imgH="431800" progId="Equation.3">
                  <p:embed/>
                </p:oleObj>
              </mc:Choice>
              <mc:Fallback>
                <p:oleObj name="公式" r:id="rId7" imgW="1828800" imgH="431800" progId="Equation.3">
                  <p:embed/>
                  <p:pic>
                    <p:nvPicPr>
                      <p:cNvPr id="15369"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70533" y="5185029"/>
                        <a:ext cx="4323868" cy="1024298"/>
                      </a:xfrm>
                      <a:prstGeom prst="rect">
                        <a:avLst/>
                      </a:prstGeom>
                      <a:noFill/>
                      <a:ln>
                        <a:noFill/>
                      </a:ln>
                    </p:spPr>
                  </p:pic>
                </p:oleObj>
              </mc:Fallback>
            </mc:AlternateContent>
          </a:graphicData>
        </a:graphic>
      </p:graphicFrame>
      <p:sp>
        <p:nvSpPr>
          <p:cNvPr id="11" name="文本框 7"/>
          <p:cNvSpPr txBox="1"/>
          <p:nvPr/>
        </p:nvSpPr>
        <p:spPr>
          <a:xfrm>
            <a:off x="277086" y="27712"/>
            <a:ext cx="50061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5.2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分类的评价准则</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0373391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49DFD38-4564-4AB6-A868-33703B4DEBAA}" type="datetime1">
              <a:rPr lang="zh-CN" altLang="en-US" smtClean="0"/>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12</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graphicFrame>
        <p:nvGraphicFramePr>
          <p:cNvPr id="20" name="Object 4"/>
          <p:cNvGraphicFramePr>
            <a:graphicFrameLocks noChangeAspect="1"/>
          </p:cNvGraphicFramePr>
          <p:nvPr>
            <p:extLst>
              <p:ext uri="{D42A27DB-BD31-4B8C-83A1-F6EECF244321}">
                <p14:modId xmlns:p14="http://schemas.microsoft.com/office/powerpoint/2010/main" val="2129479419"/>
              </p:ext>
            </p:extLst>
          </p:nvPr>
        </p:nvGraphicFramePr>
        <p:xfrm>
          <a:off x="788476" y="3054946"/>
          <a:ext cx="2691020" cy="1449011"/>
        </p:xfrm>
        <a:graphic>
          <a:graphicData uri="http://schemas.openxmlformats.org/presentationml/2006/ole">
            <mc:AlternateContent xmlns:mc="http://schemas.openxmlformats.org/markup-compatibility/2006">
              <mc:Choice xmlns:v="urn:schemas-microsoft-com:vml" Requires="v">
                <p:oleObj spid="_x0000_s2962" name="公式" r:id="rId3" imgW="1117600" imgH="596900" progId="Equation.3">
                  <p:embed/>
                </p:oleObj>
              </mc:Choice>
              <mc:Fallback>
                <p:oleObj name="公式" r:id="rId3" imgW="1117600" imgH="596900" progId="Equation.3">
                  <p:embed/>
                  <p:pic>
                    <p:nvPicPr>
                      <p:cNvPr id="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476" y="3054946"/>
                        <a:ext cx="2691020" cy="1449011"/>
                      </a:xfrm>
                      <a:prstGeom prst="rect">
                        <a:avLst/>
                      </a:prstGeom>
                      <a:noFill/>
                      <a:ln>
                        <a:noFill/>
                      </a:ln>
                    </p:spPr>
                  </p:pic>
                </p:oleObj>
              </mc:Fallback>
            </mc:AlternateContent>
          </a:graphicData>
        </a:graphic>
      </p:graphicFrame>
      <p:graphicFrame>
        <p:nvGraphicFramePr>
          <p:cNvPr id="21" name="Object 4"/>
          <p:cNvGraphicFramePr>
            <a:graphicFrameLocks noChangeAspect="1"/>
          </p:cNvGraphicFramePr>
          <p:nvPr>
            <p:extLst>
              <p:ext uri="{D42A27DB-BD31-4B8C-83A1-F6EECF244321}">
                <p14:modId xmlns:p14="http://schemas.microsoft.com/office/powerpoint/2010/main" val="650468418"/>
              </p:ext>
            </p:extLst>
          </p:nvPr>
        </p:nvGraphicFramePr>
        <p:xfrm>
          <a:off x="788476" y="4436197"/>
          <a:ext cx="4211707" cy="1076138"/>
        </p:xfrm>
        <a:graphic>
          <a:graphicData uri="http://schemas.openxmlformats.org/presentationml/2006/ole">
            <mc:AlternateContent xmlns:mc="http://schemas.openxmlformats.org/markup-compatibility/2006">
              <mc:Choice xmlns:v="urn:schemas-microsoft-com:vml" Requires="v">
                <p:oleObj spid="_x0000_s2963" name="公式" r:id="rId5" imgW="1701800" imgH="431800" progId="Equation.3">
                  <p:embed/>
                </p:oleObj>
              </mc:Choice>
              <mc:Fallback>
                <p:oleObj name="公式" r:id="rId5" imgW="1701800" imgH="431800" progId="Equation.3">
                  <p:embed/>
                  <p:pic>
                    <p:nvPicPr>
                      <p:cNvPr id="8"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8476" y="4436197"/>
                        <a:ext cx="4211707" cy="1076138"/>
                      </a:xfrm>
                      <a:prstGeom prst="rect">
                        <a:avLst/>
                      </a:prstGeom>
                      <a:noFill/>
                      <a:ln>
                        <a:noFill/>
                      </a:ln>
                    </p:spPr>
                  </p:pic>
                </p:oleObj>
              </mc:Fallback>
            </mc:AlternateContent>
          </a:graphicData>
        </a:graphic>
      </p:graphicFrame>
      <p:graphicFrame>
        <p:nvGraphicFramePr>
          <p:cNvPr id="22" name="Object 6"/>
          <p:cNvGraphicFramePr>
            <a:graphicFrameLocks noChangeAspect="1"/>
          </p:cNvGraphicFramePr>
          <p:nvPr>
            <p:extLst>
              <p:ext uri="{D42A27DB-BD31-4B8C-83A1-F6EECF244321}">
                <p14:modId xmlns:p14="http://schemas.microsoft.com/office/powerpoint/2010/main" val="980459647"/>
              </p:ext>
            </p:extLst>
          </p:nvPr>
        </p:nvGraphicFramePr>
        <p:xfrm>
          <a:off x="788476" y="5393067"/>
          <a:ext cx="4323868" cy="1024298"/>
        </p:xfrm>
        <a:graphic>
          <a:graphicData uri="http://schemas.openxmlformats.org/presentationml/2006/ole">
            <mc:AlternateContent xmlns:mc="http://schemas.openxmlformats.org/markup-compatibility/2006">
              <mc:Choice xmlns:v="urn:schemas-microsoft-com:vml" Requires="v">
                <p:oleObj spid="_x0000_s2964" name="公式" r:id="rId7" imgW="1828800" imgH="431800" progId="Equation.3">
                  <p:embed/>
                </p:oleObj>
              </mc:Choice>
              <mc:Fallback>
                <p:oleObj name="公式" r:id="rId7" imgW="1828800" imgH="431800" progId="Equation.3">
                  <p:embed/>
                  <p:pic>
                    <p:nvPicPr>
                      <p:cNvPr id="9"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8476" y="5393067"/>
                        <a:ext cx="4323868" cy="1024298"/>
                      </a:xfrm>
                      <a:prstGeom prst="rect">
                        <a:avLst/>
                      </a:prstGeom>
                      <a:noFill/>
                      <a:ln>
                        <a:noFill/>
                      </a:ln>
                    </p:spPr>
                  </p:pic>
                </p:oleObj>
              </mc:Fallback>
            </mc:AlternateContent>
          </a:graphicData>
        </a:graphic>
      </p:graphicFrame>
      <mc:AlternateContent xmlns:mc="http://schemas.openxmlformats.org/markup-compatibility/2006" xmlns:a14="http://schemas.microsoft.com/office/drawing/2010/main">
        <mc:Choice Requires="a14">
          <p:sp>
            <p:nvSpPr>
              <p:cNvPr id="27" name="文本框 26"/>
              <p:cNvSpPr txBox="1"/>
              <p:nvPr/>
            </p:nvSpPr>
            <p:spPr>
              <a:xfrm>
                <a:off x="5626587" y="3684046"/>
                <a:ext cx="1130694" cy="693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40</m:t>
                          </m:r>
                          <m:r>
                            <a:rPr lang="en-US" altLang="zh-CN" sz="2400" i="1">
                              <a:latin typeface="Cambria Math" panose="02040503050406030204" pitchFamily="18" charset="0"/>
                            </a:rPr>
                            <m:t>+</m:t>
                          </m:r>
                          <m:r>
                            <a:rPr lang="en-US" altLang="zh-CN" sz="2400" b="0" i="1" smtClean="0">
                              <a:latin typeface="Cambria Math" panose="02040503050406030204" pitchFamily="18" charset="0"/>
                            </a:rPr>
                            <m:t>90</m:t>
                          </m:r>
                        </m:num>
                        <m:den>
                          <m:r>
                            <a:rPr lang="en-US" altLang="zh-CN" sz="2400" b="0" i="1" smtClean="0">
                              <a:latin typeface="Cambria Math" panose="02040503050406030204" pitchFamily="18" charset="0"/>
                            </a:rPr>
                            <m:t>200</m:t>
                          </m:r>
                        </m:den>
                      </m:f>
                    </m:oMath>
                  </m:oMathPara>
                </a14:m>
                <a:endParaRPr lang="zh-CN" altLang="en-US" dirty="0"/>
              </a:p>
            </p:txBody>
          </p:sp>
        </mc:Choice>
        <mc:Fallback xmlns="">
          <p:sp>
            <p:nvSpPr>
              <p:cNvPr id="27" name="文本框 26"/>
              <p:cNvSpPr txBox="1">
                <a:spLocks noRot="1" noChangeAspect="1" noMove="1" noResize="1" noEditPoints="1" noAdjustHandles="1" noChangeArrowheads="1" noChangeShapeType="1" noTextEdit="1"/>
              </p:cNvSpPr>
              <p:nvPr/>
            </p:nvSpPr>
            <p:spPr>
              <a:xfrm>
                <a:off x="5626587" y="3684046"/>
                <a:ext cx="1130694" cy="693844"/>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p:cNvSpPr txBox="1"/>
              <p:nvPr/>
            </p:nvSpPr>
            <p:spPr>
              <a:xfrm>
                <a:off x="5626587" y="4612927"/>
                <a:ext cx="1130694"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40</m:t>
                          </m:r>
                        </m:num>
                        <m:den>
                          <m:r>
                            <a:rPr lang="en-US" altLang="zh-CN" sz="2400" b="0" i="1" smtClean="0">
                              <a:latin typeface="Cambria Math" panose="02040503050406030204" pitchFamily="18" charset="0"/>
                            </a:rPr>
                            <m:t>40</m:t>
                          </m:r>
                          <m:r>
                            <a:rPr lang="en-US" altLang="zh-CN" sz="2400" i="1">
                              <a:latin typeface="Cambria Math" panose="02040503050406030204" pitchFamily="18" charset="0"/>
                            </a:rPr>
                            <m:t>+</m:t>
                          </m:r>
                          <m:r>
                            <a:rPr lang="en-US" altLang="zh-CN" sz="2400" b="0" i="1" smtClean="0">
                              <a:latin typeface="Cambria Math" panose="02040503050406030204" pitchFamily="18" charset="0"/>
                            </a:rPr>
                            <m:t>60</m:t>
                          </m:r>
                        </m:den>
                      </m:f>
                    </m:oMath>
                  </m:oMathPara>
                </a14:m>
                <a:endParaRPr lang="zh-CN" altLang="en-US" dirty="0"/>
              </a:p>
            </p:txBody>
          </p:sp>
        </mc:Choice>
        <mc:Fallback xmlns="">
          <p:sp>
            <p:nvSpPr>
              <p:cNvPr id="28" name="文本框 27"/>
              <p:cNvSpPr txBox="1">
                <a:spLocks noRot="1" noChangeAspect="1" noMove="1" noResize="1" noEditPoints="1" noAdjustHandles="1" noChangeArrowheads="1" noChangeShapeType="1" noTextEdit="1"/>
              </p:cNvSpPr>
              <p:nvPr/>
            </p:nvSpPr>
            <p:spPr>
              <a:xfrm>
                <a:off x="5626587" y="4612927"/>
                <a:ext cx="1130694" cy="70006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p:cNvSpPr txBox="1"/>
              <p:nvPr/>
            </p:nvSpPr>
            <p:spPr>
              <a:xfrm>
                <a:off x="7165196" y="4615850"/>
                <a:ext cx="1130694"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90</m:t>
                          </m:r>
                        </m:num>
                        <m:den>
                          <m:r>
                            <a:rPr lang="en-US" altLang="zh-CN" sz="2400" b="0" i="1" smtClean="0">
                              <a:latin typeface="Cambria Math" panose="02040503050406030204" pitchFamily="18" charset="0"/>
                            </a:rPr>
                            <m:t>90</m:t>
                          </m:r>
                          <m:r>
                            <a:rPr lang="en-US" altLang="zh-CN" sz="2400" i="1">
                              <a:latin typeface="Cambria Math" panose="02040503050406030204" pitchFamily="18" charset="0"/>
                            </a:rPr>
                            <m:t>+</m:t>
                          </m:r>
                          <m:r>
                            <a:rPr lang="en-US" altLang="zh-CN" sz="2400" b="0" i="1" smtClean="0">
                              <a:latin typeface="Cambria Math" panose="02040503050406030204" pitchFamily="18" charset="0"/>
                            </a:rPr>
                            <m:t>10</m:t>
                          </m:r>
                        </m:den>
                      </m:f>
                    </m:oMath>
                  </m:oMathPara>
                </a14:m>
                <a:endParaRPr lang="zh-CN" altLang="en-US" dirty="0"/>
              </a:p>
            </p:txBody>
          </p:sp>
        </mc:Choice>
        <mc:Fallback xmlns="">
          <p:sp>
            <p:nvSpPr>
              <p:cNvPr id="29" name="文本框 28"/>
              <p:cNvSpPr txBox="1">
                <a:spLocks noRot="1" noChangeAspect="1" noMove="1" noResize="1" noEditPoints="1" noAdjustHandles="1" noChangeArrowheads="1" noChangeShapeType="1" noTextEdit="1"/>
              </p:cNvSpPr>
              <p:nvPr/>
            </p:nvSpPr>
            <p:spPr>
              <a:xfrm>
                <a:off x="7165196" y="4615850"/>
                <a:ext cx="1130694" cy="70006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p:cNvSpPr txBox="1"/>
              <p:nvPr/>
            </p:nvSpPr>
            <p:spPr>
              <a:xfrm>
                <a:off x="5626587" y="5456818"/>
                <a:ext cx="1130694"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40</m:t>
                          </m:r>
                        </m:num>
                        <m:den>
                          <m:r>
                            <a:rPr lang="en-US" altLang="zh-CN" sz="2400" b="0" i="1" smtClean="0">
                              <a:latin typeface="Cambria Math" panose="02040503050406030204" pitchFamily="18" charset="0"/>
                            </a:rPr>
                            <m:t>40</m:t>
                          </m:r>
                          <m:r>
                            <a:rPr lang="en-US" altLang="zh-CN" sz="2400" i="1">
                              <a:latin typeface="Cambria Math" panose="02040503050406030204" pitchFamily="18" charset="0"/>
                            </a:rPr>
                            <m:t>+</m:t>
                          </m:r>
                          <m:r>
                            <a:rPr lang="en-US" altLang="zh-CN" sz="2400" b="0" i="1" smtClean="0">
                              <a:latin typeface="Cambria Math" panose="02040503050406030204" pitchFamily="18" charset="0"/>
                            </a:rPr>
                            <m:t>10</m:t>
                          </m:r>
                        </m:den>
                      </m:f>
                    </m:oMath>
                  </m:oMathPara>
                </a14:m>
                <a:endParaRPr lang="zh-CN" altLang="en-US" dirty="0"/>
              </a:p>
            </p:txBody>
          </p:sp>
        </mc:Choice>
        <mc:Fallback xmlns="">
          <p:sp>
            <p:nvSpPr>
              <p:cNvPr id="30" name="文本框 29"/>
              <p:cNvSpPr txBox="1">
                <a:spLocks noRot="1" noChangeAspect="1" noMove="1" noResize="1" noEditPoints="1" noAdjustHandles="1" noChangeArrowheads="1" noChangeShapeType="1" noTextEdit="1"/>
              </p:cNvSpPr>
              <p:nvPr/>
            </p:nvSpPr>
            <p:spPr>
              <a:xfrm>
                <a:off x="5626587" y="5456818"/>
                <a:ext cx="1130694" cy="70006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p:cNvSpPr txBox="1"/>
              <p:nvPr/>
            </p:nvSpPr>
            <p:spPr>
              <a:xfrm>
                <a:off x="7148484" y="5456818"/>
                <a:ext cx="1130694"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90</m:t>
                          </m:r>
                        </m:num>
                        <m:den>
                          <m:r>
                            <a:rPr lang="en-US" altLang="zh-CN" sz="2400" b="0" i="1" smtClean="0">
                              <a:latin typeface="Cambria Math" panose="02040503050406030204" pitchFamily="18" charset="0"/>
                            </a:rPr>
                            <m:t>90</m:t>
                          </m:r>
                          <m:r>
                            <a:rPr lang="en-US" altLang="zh-CN" sz="2400" i="1">
                              <a:latin typeface="Cambria Math" panose="02040503050406030204" pitchFamily="18" charset="0"/>
                            </a:rPr>
                            <m:t>+</m:t>
                          </m:r>
                          <m:r>
                            <a:rPr lang="en-US" altLang="zh-CN" sz="2400" b="0" i="1" smtClean="0">
                              <a:latin typeface="Cambria Math" panose="02040503050406030204" pitchFamily="18" charset="0"/>
                            </a:rPr>
                            <m:t>60</m:t>
                          </m:r>
                        </m:den>
                      </m:f>
                    </m:oMath>
                  </m:oMathPara>
                </a14:m>
                <a:endParaRPr lang="zh-CN" altLang="en-US" dirty="0"/>
              </a:p>
            </p:txBody>
          </p:sp>
        </mc:Choice>
        <mc:Fallback xmlns="">
          <p:sp>
            <p:nvSpPr>
              <p:cNvPr id="31" name="文本框 30"/>
              <p:cNvSpPr txBox="1">
                <a:spLocks noRot="1" noChangeAspect="1" noMove="1" noResize="1" noEditPoints="1" noAdjustHandles="1" noChangeArrowheads="1" noChangeShapeType="1" noTextEdit="1"/>
              </p:cNvSpPr>
              <p:nvPr/>
            </p:nvSpPr>
            <p:spPr>
              <a:xfrm>
                <a:off x="7148484" y="5456818"/>
                <a:ext cx="1130694" cy="700063"/>
              </a:xfrm>
              <a:prstGeom prst="rect">
                <a:avLst/>
              </a:prstGeom>
              <a:blipFill>
                <a:blip r:embed="rId13"/>
                <a:stretch>
                  <a:fillRect/>
                </a:stretch>
              </a:blipFill>
            </p:spPr>
            <p:txBody>
              <a:bodyPr/>
              <a:lstStyle/>
              <a:p>
                <a:r>
                  <a:rPr lang="zh-CN" altLang="en-US">
                    <a:noFill/>
                  </a:rPr>
                  <a:t> </a:t>
                </a:r>
              </a:p>
            </p:txBody>
          </p:sp>
        </mc:Fallback>
      </mc:AlternateContent>
      <p:graphicFrame>
        <p:nvGraphicFramePr>
          <p:cNvPr id="35" name="表格 34"/>
          <p:cNvGraphicFramePr>
            <a:graphicFrameLocks noGrp="1"/>
          </p:cNvGraphicFramePr>
          <p:nvPr>
            <p:extLst>
              <p:ext uri="{D42A27DB-BD31-4B8C-83A1-F6EECF244321}">
                <p14:modId xmlns:p14="http://schemas.microsoft.com/office/powerpoint/2010/main" val="199678903"/>
              </p:ext>
            </p:extLst>
          </p:nvPr>
        </p:nvGraphicFramePr>
        <p:xfrm>
          <a:off x="1233074" y="802123"/>
          <a:ext cx="7062815" cy="2346960"/>
        </p:xfrm>
        <a:graphic>
          <a:graphicData uri="http://schemas.openxmlformats.org/drawingml/2006/table">
            <a:tbl>
              <a:tblPr firstRow="1">
                <a:tableStyleId>{775DCB02-9BB8-47FD-8907-85C794F793BA}</a:tableStyleId>
              </a:tblPr>
              <a:tblGrid>
                <a:gridCol w="1500199">
                  <a:extLst>
                    <a:ext uri="{9D8B030D-6E8A-4147-A177-3AD203B41FA5}">
                      <a16:colId xmlns:a16="http://schemas.microsoft.com/office/drawing/2014/main" val="1620660532"/>
                    </a:ext>
                  </a:extLst>
                </a:gridCol>
                <a:gridCol w="1324927">
                  <a:extLst>
                    <a:ext uri="{9D8B030D-6E8A-4147-A177-3AD203B41FA5}">
                      <a16:colId xmlns:a16="http://schemas.microsoft.com/office/drawing/2014/main" val="1047088926"/>
                    </a:ext>
                  </a:extLst>
                </a:gridCol>
                <a:gridCol w="1412563">
                  <a:extLst>
                    <a:ext uri="{9D8B030D-6E8A-4147-A177-3AD203B41FA5}">
                      <a16:colId xmlns:a16="http://schemas.microsoft.com/office/drawing/2014/main" val="1212393058"/>
                    </a:ext>
                  </a:extLst>
                </a:gridCol>
                <a:gridCol w="1412563">
                  <a:extLst>
                    <a:ext uri="{9D8B030D-6E8A-4147-A177-3AD203B41FA5}">
                      <a16:colId xmlns:a16="http://schemas.microsoft.com/office/drawing/2014/main" val="4072544913"/>
                    </a:ext>
                  </a:extLst>
                </a:gridCol>
                <a:gridCol w="1412563">
                  <a:extLst>
                    <a:ext uri="{9D8B030D-6E8A-4147-A177-3AD203B41FA5}">
                      <a16:colId xmlns:a16="http://schemas.microsoft.com/office/drawing/2014/main" val="3924104688"/>
                    </a:ext>
                  </a:extLst>
                </a:gridCol>
              </a:tblGrid>
              <a:tr h="0">
                <a:tc rowSpan="2" gridSpan="2">
                  <a:txBody>
                    <a:bodyPr/>
                    <a:lstStyle/>
                    <a:p>
                      <a:pPr algn="ct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 </a:t>
                      </a:r>
                    </a:p>
                    <a:p>
                      <a:pPr algn="ct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 </a:t>
                      </a:r>
                    </a:p>
                  </a:txBody>
                  <a:tcPr anchor="ctr">
                    <a:cell3D prstMaterial="dkEdge">
                      <a:bevel/>
                      <a:lightRig rig="flood" dir="t"/>
                    </a:cell3D>
                    <a:solidFill>
                      <a:schemeClr val="accent3">
                        <a:lumMod val="95000"/>
                      </a:schemeClr>
                    </a:solidFill>
                  </a:tcPr>
                </a:tc>
                <a:tc rowSpan="2" hMerge="1">
                  <a:txBody>
                    <a:bodyPr/>
                    <a:lstStyle/>
                    <a:p>
                      <a:endParaRPr lang="zh-CN" altLang="en-US"/>
                    </a:p>
                  </a:txBody>
                  <a:tcPr/>
                </a:tc>
                <a:tc gridSpan="2">
                  <a:txBody>
                    <a:bodyPr/>
                    <a:lstStyle/>
                    <a:p>
                      <a:pPr algn="ct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真实值</a:t>
                      </a:r>
                      <a:endParaRPr lang="en-US" sz="2400" b="1" dirty="0">
                        <a:latin typeface="Times New Roman" panose="02020603050405020304" pitchFamily="18" charset="0"/>
                        <a:ea typeface="楷体" panose="02010609060101010101" pitchFamily="49" charset="-122"/>
                        <a:cs typeface="Times New Roman" panose="02020603050405020304" pitchFamily="18" charset="0"/>
                      </a:endParaRPr>
                    </a:p>
                  </a:txBody>
                  <a:tcPr anchor="ctr">
                    <a:cell3D prstMaterial="dkEdge">
                      <a:bevel/>
                      <a:lightRig rig="flood" dir="t"/>
                    </a:cell3D>
                    <a:solidFill>
                      <a:schemeClr val="accent3">
                        <a:lumMod val="95000"/>
                      </a:schemeClr>
                    </a:solidFill>
                  </a:tcPr>
                </a:tc>
                <a:tc hMerge="1">
                  <a:txBody>
                    <a:bodyPr/>
                    <a:lstStyle/>
                    <a:p>
                      <a:endParaRPr lang="zh-CN" altLang="en-US"/>
                    </a:p>
                  </a:txBody>
                  <a:tcPr/>
                </a:tc>
                <a:tc>
                  <a:txBody>
                    <a:bodyPr/>
                    <a:lstStyle/>
                    <a:p>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txBody>
                  <a:tcPr>
                    <a:cell3D prstMaterial="dkEdge">
                      <a:bevel/>
                      <a:lightRig rig="flood" dir="t"/>
                    </a:cell3D>
                    <a:solidFill>
                      <a:schemeClr val="accent3">
                        <a:lumMod val="95000"/>
                      </a:schemeClr>
                    </a:solidFill>
                  </a:tcPr>
                </a:tc>
                <a:extLst>
                  <a:ext uri="{0D108BD9-81ED-4DB2-BD59-A6C34878D82A}">
                    <a16:rowId xmlns:a16="http://schemas.microsoft.com/office/drawing/2014/main" val="3136048327"/>
                  </a:ext>
                </a:extLst>
              </a:tr>
              <a:tr h="0">
                <a:tc gridSpan="2" vMerge="1">
                  <a:txBody>
                    <a:bodyPr/>
                    <a:lstStyle/>
                    <a:p>
                      <a:pPr algn="ctr"/>
                      <a:endParaRPr lang="zh-CN" altLang="en-US" dirty="0"/>
                    </a:p>
                  </a:txBody>
                  <a:tcPr anchor="ctr">
                    <a:cell3D prstMaterial="dkEdge">
                      <a:bevel/>
                      <a:lightRig rig="flood" dir="t"/>
                    </a:cell3D>
                  </a:tcPr>
                </a:tc>
                <a:tc hMerge="1" vMerge="1">
                  <a:txBody>
                    <a:bodyPr/>
                    <a:lstStyle/>
                    <a:p>
                      <a:endParaRPr lang="zh-CN" altLang="en-US"/>
                    </a:p>
                  </a:txBody>
                  <a:tcPr/>
                </a:tc>
                <a:tc>
                  <a:txBody>
                    <a:bodyPr/>
                    <a:lstStyle/>
                    <a:p>
                      <a:pPr algn="ct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A(100)</a:t>
                      </a:r>
                      <a:endParaRPr lang="en-US" sz="2400" b="1" dirty="0">
                        <a:latin typeface="Times New Roman" panose="02020603050405020304" pitchFamily="18" charset="0"/>
                        <a:ea typeface="楷体" panose="02010609060101010101" pitchFamily="49" charset="-122"/>
                        <a:cs typeface="Times New Roman" panose="02020603050405020304" pitchFamily="18" charset="0"/>
                      </a:endParaRPr>
                    </a:p>
                  </a:txBody>
                  <a:tcPr anchor="ctr">
                    <a:cell3D prstMaterial="dkEdge">
                      <a:bevel/>
                      <a:lightRig rig="flood" dir="t"/>
                    </a:cell3D>
                    <a:solidFill>
                      <a:schemeClr val="accent3">
                        <a:lumMod val="95000"/>
                      </a:schemeClr>
                    </a:solidFill>
                  </a:tcPr>
                </a:tc>
                <a:tc>
                  <a:txBody>
                    <a:bodyPr/>
                    <a:lstStyle/>
                    <a:p>
                      <a:pPr algn="ct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B(100)</a:t>
                      </a:r>
                      <a:endParaRPr lang="en-US" sz="2400" b="1" dirty="0">
                        <a:latin typeface="Times New Roman" panose="02020603050405020304" pitchFamily="18" charset="0"/>
                        <a:ea typeface="楷体" panose="02010609060101010101" pitchFamily="49" charset="-122"/>
                        <a:cs typeface="Times New Roman" panose="02020603050405020304" pitchFamily="18" charset="0"/>
                      </a:endParaRPr>
                    </a:p>
                  </a:txBody>
                  <a:tcPr anchor="ctr">
                    <a:cell3D prstMaterial="dkEdge">
                      <a:bevel/>
                      <a:lightRig rig="flood" dir="t"/>
                    </a:cell3D>
                    <a:solidFill>
                      <a:schemeClr val="accent3">
                        <a:lumMod val="95000"/>
                      </a:schemeClr>
                    </a:solidFill>
                  </a:tcPr>
                </a:tc>
                <a:tc>
                  <a:txBody>
                    <a:bodyPr/>
                    <a:lstStyle/>
                    <a:p>
                      <a:pPr algn="ctr"/>
                      <a:r>
                        <a:rPr lang="en-US" sz="2400" b="1" dirty="0" smtClean="0">
                          <a:latin typeface="Times New Roman" panose="02020603050405020304" pitchFamily="18" charset="0"/>
                          <a:ea typeface="楷体" panose="02010609060101010101" pitchFamily="49" charset="-122"/>
                          <a:cs typeface="Times New Roman" panose="02020603050405020304" pitchFamily="18" charset="0"/>
                        </a:rPr>
                        <a:t>Total</a:t>
                      </a:r>
                      <a:endParaRPr lang="en-US" sz="2400" b="1" dirty="0">
                        <a:latin typeface="Times New Roman" panose="02020603050405020304" pitchFamily="18" charset="0"/>
                        <a:ea typeface="楷体" panose="02010609060101010101" pitchFamily="49" charset="-122"/>
                        <a:cs typeface="Times New Roman" panose="02020603050405020304" pitchFamily="18" charset="0"/>
                      </a:endParaRPr>
                    </a:p>
                  </a:txBody>
                  <a:tcPr anchor="ctr">
                    <a:cell3D prstMaterial="dkEdge">
                      <a:bevel/>
                      <a:lightRig rig="flood" dir="t"/>
                    </a:cell3D>
                    <a:solidFill>
                      <a:schemeClr val="accent3">
                        <a:lumMod val="95000"/>
                      </a:schemeClr>
                    </a:solidFill>
                  </a:tcPr>
                </a:tc>
                <a:extLst>
                  <a:ext uri="{0D108BD9-81ED-4DB2-BD59-A6C34878D82A}">
                    <a16:rowId xmlns:a16="http://schemas.microsoft.com/office/drawing/2014/main" val="2629680928"/>
                  </a:ext>
                </a:extLst>
              </a:tr>
              <a:tr h="0">
                <a:tc rowSpan="2">
                  <a:txBody>
                    <a:bodyPr/>
                    <a:lstStyle/>
                    <a:p>
                      <a:pPr algn="ct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预测值</a:t>
                      </a:r>
                      <a:endParaRPr lang="en-US" sz="2400" b="1" dirty="0">
                        <a:latin typeface="Times New Roman" panose="02020603050405020304" pitchFamily="18" charset="0"/>
                        <a:ea typeface="楷体" panose="02010609060101010101" pitchFamily="49" charset="-122"/>
                        <a:cs typeface="Times New Roman" panose="02020603050405020304" pitchFamily="18" charset="0"/>
                      </a:endParaRPr>
                    </a:p>
                  </a:txBody>
                  <a:tcPr anchor="ctr">
                    <a:cell3D prstMaterial="dkEdge">
                      <a:bevel/>
                      <a:lightRig rig="flood" dir="t"/>
                    </a:cell3D>
                    <a:solidFill>
                      <a:schemeClr val="accent3">
                        <a:lumMod val="95000"/>
                      </a:schemeClr>
                    </a:solidFill>
                  </a:tcPr>
                </a:tc>
                <a:tc>
                  <a:txBody>
                    <a:bodyPr/>
                    <a:lstStyle/>
                    <a:p>
                      <a:pPr algn="ctr"/>
                      <a:r>
                        <a:rPr lang="en-US" sz="2400" b="1" dirty="0" smtClean="0">
                          <a:latin typeface="Times New Roman" panose="02020603050405020304" pitchFamily="18" charset="0"/>
                          <a:ea typeface="楷体" panose="02010609060101010101" pitchFamily="49" charset="-122"/>
                          <a:cs typeface="Times New Roman" panose="02020603050405020304" pitchFamily="18" charset="0"/>
                        </a:rPr>
                        <a:t>A</a:t>
                      </a:r>
                      <a:endParaRPr lang="en-US" sz="2400" b="1" dirty="0">
                        <a:latin typeface="Times New Roman" panose="02020603050405020304" pitchFamily="18" charset="0"/>
                        <a:ea typeface="楷体" panose="02010609060101010101" pitchFamily="49" charset="-122"/>
                        <a:cs typeface="Times New Roman" panose="02020603050405020304" pitchFamily="18" charset="0"/>
                      </a:endParaRPr>
                    </a:p>
                  </a:txBody>
                  <a:tcPr anchor="ctr">
                    <a:cell3D prstMaterial="dkEdge">
                      <a:bevel/>
                      <a:lightRig rig="flood" dir="t"/>
                    </a:cell3D>
                    <a:solidFill>
                      <a:schemeClr val="accent3">
                        <a:lumMod val="95000"/>
                      </a:schemeClr>
                    </a:solidFill>
                  </a:tcPr>
                </a:tc>
                <a:tc>
                  <a:txBody>
                    <a:bodyPr/>
                    <a:lstStyle/>
                    <a:p>
                      <a:pPr algn="ctr"/>
                      <a:r>
                        <a:rPr lang="en-US" sz="24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40</a:t>
                      </a:r>
                      <a:endParaRPr 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cell3D prstMaterial="dkEdge">
                      <a:bevel/>
                      <a:lightRig rig="flood" dir="t"/>
                    </a:cell3D>
                    <a:solidFill>
                      <a:schemeClr val="accent3">
                        <a:lumMod val="95000"/>
                      </a:schemeClr>
                    </a:solidFill>
                  </a:tcPr>
                </a:tc>
                <a:tc>
                  <a:txBody>
                    <a:bodyPr/>
                    <a:lstStyle/>
                    <a:p>
                      <a:pPr algn="ctr"/>
                      <a:r>
                        <a:rPr lang="en-US" sz="2400" b="1" dirty="0" smtClean="0">
                          <a:solidFill>
                            <a:srgbClr val="7030A0"/>
                          </a:solidFill>
                          <a:latin typeface="Times New Roman" panose="02020603050405020304" pitchFamily="18" charset="0"/>
                          <a:ea typeface="楷体" panose="02010609060101010101" pitchFamily="49" charset="-122"/>
                          <a:cs typeface="Times New Roman" panose="02020603050405020304" pitchFamily="18" charset="0"/>
                        </a:rPr>
                        <a:t>10</a:t>
                      </a:r>
                      <a:endParaRPr lang="en-US" sz="2400" b="1" dirty="0">
                        <a:solidFill>
                          <a:srgbClr val="7030A0"/>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cell3D prstMaterial="dkEdge">
                      <a:bevel/>
                      <a:lightRig rig="flood" dir="t"/>
                    </a:cell3D>
                    <a:solidFill>
                      <a:schemeClr val="accent3">
                        <a:lumMod val="95000"/>
                      </a:schemeClr>
                    </a:solidFill>
                  </a:tcPr>
                </a:tc>
                <a:tc>
                  <a:txBody>
                    <a:bodyPr/>
                    <a:lstStyle/>
                    <a:p>
                      <a:pPr algn="ctr"/>
                      <a:r>
                        <a:rPr lang="en-US" sz="2400" b="1" dirty="0">
                          <a:latin typeface="Times New Roman" panose="02020603050405020304" pitchFamily="18" charset="0"/>
                          <a:ea typeface="楷体" panose="02010609060101010101" pitchFamily="49" charset="-122"/>
                          <a:cs typeface="Times New Roman" panose="02020603050405020304" pitchFamily="18" charset="0"/>
                        </a:rPr>
                        <a:t>P'</a:t>
                      </a:r>
                    </a:p>
                  </a:txBody>
                  <a:tcPr anchor="ctr">
                    <a:cell3D prstMaterial="dkEdge">
                      <a:bevel/>
                      <a:lightRig rig="flood" dir="t"/>
                    </a:cell3D>
                    <a:solidFill>
                      <a:schemeClr val="accent3">
                        <a:lumMod val="95000"/>
                      </a:schemeClr>
                    </a:solidFill>
                  </a:tcPr>
                </a:tc>
                <a:extLst>
                  <a:ext uri="{0D108BD9-81ED-4DB2-BD59-A6C34878D82A}">
                    <a16:rowId xmlns:a16="http://schemas.microsoft.com/office/drawing/2014/main" val="3977336435"/>
                  </a:ext>
                </a:extLst>
              </a:tr>
              <a:tr h="0">
                <a:tc vMerge="1">
                  <a:txBody>
                    <a:bodyPr/>
                    <a:lstStyle/>
                    <a:p>
                      <a:endParaRPr lang="zh-CN" altLang="en-US"/>
                    </a:p>
                  </a:txBody>
                  <a:tcPr/>
                </a:tc>
                <a:tc>
                  <a:txBody>
                    <a:bodyPr/>
                    <a:lstStyle/>
                    <a:p>
                      <a:pPr algn="ctr"/>
                      <a:r>
                        <a:rPr lang="en-US" sz="2400" b="1" dirty="0" smtClean="0">
                          <a:latin typeface="Times New Roman" panose="02020603050405020304" pitchFamily="18" charset="0"/>
                          <a:ea typeface="楷体" panose="02010609060101010101" pitchFamily="49" charset="-122"/>
                          <a:cs typeface="Times New Roman" panose="02020603050405020304" pitchFamily="18" charset="0"/>
                        </a:rPr>
                        <a:t>B</a:t>
                      </a:r>
                      <a:endParaRPr lang="en-US" sz="2400" b="1" dirty="0">
                        <a:latin typeface="Times New Roman" panose="02020603050405020304" pitchFamily="18" charset="0"/>
                        <a:ea typeface="楷体" panose="02010609060101010101" pitchFamily="49" charset="-122"/>
                        <a:cs typeface="Times New Roman" panose="02020603050405020304" pitchFamily="18" charset="0"/>
                      </a:endParaRPr>
                    </a:p>
                  </a:txBody>
                  <a:tcPr anchor="ctr">
                    <a:cell3D prstMaterial="dkEdge">
                      <a:bevel/>
                      <a:lightRig rig="flood" dir="t"/>
                    </a:cell3D>
                    <a:solidFill>
                      <a:schemeClr val="accent3">
                        <a:lumMod val="95000"/>
                      </a:schemeClr>
                    </a:solidFill>
                  </a:tcPr>
                </a:tc>
                <a:tc>
                  <a:txBody>
                    <a:bodyPr/>
                    <a:lstStyle/>
                    <a:p>
                      <a:pPr algn="ctr"/>
                      <a:r>
                        <a:rPr lang="en-US" sz="2400" b="1" dirty="0" smtClean="0">
                          <a:solidFill>
                            <a:srgbClr val="7030A0"/>
                          </a:solidFill>
                          <a:latin typeface="Times New Roman" panose="02020603050405020304" pitchFamily="18" charset="0"/>
                          <a:ea typeface="楷体" panose="02010609060101010101" pitchFamily="49" charset="-122"/>
                          <a:cs typeface="Times New Roman" panose="02020603050405020304" pitchFamily="18" charset="0"/>
                        </a:rPr>
                        <a:t>60</a:t>
                      </a:r>
                      <a:endParaRPr lang="en-US" sz="2400" b="1" dirty="0">
                        <a:solidFill>
                          <a:srgbClr val="7030A0"/>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cell3D prstMaterial="dkEdge">
                      <a:bevel/>
                      <a:lightRig rig="flood" dir="t"/>
                    </a:cell3D>
                    <a:solidFill>
                      <a:schemeClr val="accent3">
                        <a:lumMod val="95000"/>
                      </a:schemeClr>
                    </a:solidFill>
                  </a:tcPr>
                </a:tc>
                <a:tc>
                  <a:txBody>
                    <a:bodyPr/>
                    <a:lstStyle/>
                    <a:p>
                      <a:pPr algn="ctr"/>
                      <a:r>
                        <a:rPr lang="en-US" sz="24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90</a:t>
                      </a:r>
                      <a:endParaRPr 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cell3D prstMaterial="dkEdge">
                      <a:bevel/>
                      <a:lightRig rig="flood" dir="t"/>
                    </a:cell3D>
                    <a:solidFill>
                      <a:schemeClr val="accent3">
                        <a:lumMod val="95000"/>
                      </a:schemeClr>
                    </a:solidFill>
                  </a:tcPr>
                </a:tc>
                <a:tc>
                  <a:txBody>
                    <a:bodyPr/>
                    <a:lstStyle/>
                    <a:p>
                      <a:pPr algn="ctr"/>
                      <a:r>
                        <a:rPr lang="en-US" sz="2400" b="1" dirty="0">
                          <a:latin typeface="Times New Roman" panose="02020603050405020304" pitchFamily="18" charset="0"/>
                          <a:ea typeface="楷体" panose="02010609060101010101" pitchFamily="49" charset="-122"/>
                          <a:cs typeface="Times New Roman" panose="02020603050405020304" pitchFamily="18" charset="0"/>
                        </a:rPr>
                        <a:t>N'</a:t>
                      </a:r>
                    </a:p>
                  </a:txBody>
                  <a:tcPr anchor="ctr">
                    <a:cell3D prstMaterial="dkEdge">
                      <a:bevel/>
                      <a:lightRig rig="flood" dir="t"/>
                    </a:cell3D>
                    <a:solidFill>
                      <a:schemeClr val="accent3">
                        <a:lumMod val="95000"/>
                      </a:schemeClr>
                    </a:solidFill>
                  </a:tcPr>
                </a:tc>
                <a:extLst>
                  <a:ext uri="{0D108BD9-81ED-4DB2-BD59-A6C34878D82A}">
                    <a16:rowId xmlns:a16="http://schemas.microsoft.com/office/drawing/2014/main" val="861512842"/>
                  </a:ext>
                </a:extLst>
              </a:tr>
              <a:tr h="518160">
                <a:tc gridSpan="2">
                  <a:txBody>
                    <a:bodyPr/>
                    <a:lstStyle/>
                    <a:p>
                      <a:pPr algn="ctr"/>
                      <a:r>
                        <a:rPr lang="en-US" sz="2400" b="1" dirty="0" smtClean="0">
                          <a:latin typeface="Times New Roman" panose="02020603050405020304" pitchFamily="18" charset="0"/>
                          <a:ea typeface="楷体" panose="02010609060101010101" pitchFamily="49" charset="-122"/>
                          <a:cs typeface="Times New Roman" panose="02020603050405020304" pitchFamily="18" charset="0"/>
                        </a:rPr>
                        <a:t>Total</a:t>
                      </a:r>
                      <a:endParaRPr lang="en-US" sz="2400" b="1" dirty="0">
                        <a:latin typeface="Times New Roman" panose="02020603050405020304" pitchFamily="18" charset="0"/>
                        <a:ea typeface="楷体" panose="02010609060101010101" pitchFamily="49" charset="-122"/>
                        <a:cs typeface="Times New Roman" panose="02020603050405020304" pitchFamily="18" charset="0"/>
                      </a:endParaRPr>
                    </a:p>
                  </a:txBody>
                  <a:tcPr anchor="ctr">
                    <a:cell3D prstMaterial="dkEdge">
                      <a:bevel/>
                      <a:lightRig rig="flood" dir="t"/>
                    </a:cell3D>
                    <a:solidFill>
                      <a:schemeClr val="accent3">
                        <a:lumMod val="95000"/>
                      </a:schemeClr>
                    </a:solidFill>
                  </a:tcPr>
                </a:tc>
                <a:tc hMerge="1">
                  <a:txBody>
                    <a:bodyPr/>
                    <a:lstStyle/>
                    <a:p>
                      <a:endParaRPr lang="zh-CN" altLang="en-US"/>
                    </a:p>
                  </a:txBody>
                  <a:tcPr/>
                </a:tc>
                <a:tc>
                  <a:txBody>
                    <a:bodyPr/>
                    <a:lstStyle/>
                    <a:p>
                      <a:pPr algn="ctr"/>
                      <a:r>
                        <a:rPr lang="en-US" sz="2400" b="1" dirty="0">
                          <a:latin typeface="Times New Roman" panose="02020603050405020304" pitchFamily="18" charset="0"/>
                          <a:ea typeface="楷体" panose="02010609060101010101" pitchFamily="49" charset="-122"/>
                          <a:cs typeface="Times New Roman" panose="02020603050405020304" pitchFamily="18" charset="0"/>
                        </a:rPr>
                        <a:t>P</a:t>
                      </a:r>
                    </a:p>
                  </a:txBody>
                  <a:tcPr anchor="ctr">
                    <a:cell3D prstMaterial="dkEdge">
                      <a:bevel/>
                      <a:lightRig rig="flood" dir="t"/>
                    </a:cell3D>
                    <a:solidFill>
                      <a:schemeClr val="accent3">
                        <a:lumMod val="95000"/>
                      </a:schemeClr>
                    </a:solidFill>
                  </a:tcPr>
                </a:tc>
                <a:tc>
                  <a:txBody>
                    <a:bodyPr/>
                    <a:lstStyle/>
                    <a:p>
                      <a:pPr algn="ctr"/>
                      <a:r>
                        <a:rPr lang="en-US" sz="2400" b="1">
                          <a:latin typeface="Times New Roman" panose="02020603050405020304" pitchFamily="18" charset="0"/>
                          <a:ea typeface="楷体" panose="02010609060101010101" pitchFamily="49" charset="-122"/>
                          <a:cs typeface="Times New Roman" panose="02020603050405020304" pitchFamily="18" charset="0"/>
                        </a:rPr>
                        <a:t>N</a:t>
                      </a:r>
                    </a:p>
                  </a:txBody>
                  <a:tcPr anchor="ctr">
                    <a:cell3D prstMaterial="dkEdge">
                      <a:bevel/>
                      <a:lightRig rig="flood" dir="t"/>
                    </a:cell3D>
                    <a:solidFill>
                      <a:schemeClr val="accent3">
                        <a:lumMod val="95000"/>
                      </a:schemeClr>
                    </a:solidFill>
                  </a:tcPr>
                </a:tc>
                <a:tc>
                  <a:txBody>
                    <a:bodyPr/>
                    <a:lstStyle/>
                    <a:p>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txBody>
                  <a:tcPr>
                    <a:cell3D prstMaterial="dkEdge">
                      <a:bevel/>
                      <a:lightRig rig="flood" dir="t"/>
                    </a:cell3D>
                    <a:solidFill>
                      <a:schemeClr val="accent3">
                        <a:lumMod val="95000"/>
                      </a:schemeClr>
                    </a:solidFill>
                  </a:tcPr>
                </a:tc>
                <a:extLst>
                  <a:ext uri="{0D108BD9-81ED-4DB2-BD59-A6C34878D82A}">
                    <a16:rowId xmlns:a16="http://schemas.microsoft.com/office/drawing/2014/main" val="691993542"/>
                  </a:ext>
                </a:extLst>
              </a:tr>
            </a:tbl>
          </a:graphicData>
        </a:graphic>
      </p:graphicFrame>
      <p:sp>
        <p:nvSpPr>
          <p:cNvPr id="15" name="文本框 7"/>
          <p:cNvSpPr txBox="1"/>
          <p:nvPr/>
        </p:nvSpPr>
        <p:spPr>
          <a:xfrm>
            <a:off x="277086" y="27712"/>
            <a:ext cx="50061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5.2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分类的评价准则</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251425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P spid="3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7FFAF6E-0F3C-48FC-98E8-FEA9DA4D5241}" type="datetime1">
              <a:rPr lang="zh-CN" altLang="en-US" smtClean="0"/>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13</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graphicFrame>
        <p:nvGraphicFramePr>
          <p:cNvPr id="6" name="表格 5"/>
          <p:cNvGraphicFramePr>
            <a:graphicFrameLocks noGrp="1"/>
          </p:cNvGraphicFramePr>
          <p:nvPr>
            <p:extLst/>
          </p:nvPr>
        </p:nvGraphicFramePr>
        <p:xfrm>
          <a:off x="1137643" y="878687"/>
          <a:ext cx="7062815" cy="3535680"/>
        </p:xfrm>
        <a:graphic>
          <a:graphicData uri="http://schemas.openxmlformats.org/drawingml/2006/table">
            <a:tbl>
              <a:tblPr firstRow="1">
                <a:tableStyleId>{775DCB02-9BB8-47FD-8907-85C794F793BA}</a:tableStyleId>
              </a:tblPr>
              <a:tblGrid>
                <a:gridCol w="1500199">
                  <a:extLst>
                    <a:ext uri="{9D8B030D-6E8A-4147-A177-3AD203B41FA5}">
                      <a16:colId xmlns:a16="http://schemas.microsoft.com/office/drawing/2014/main" val="20000"/>
                    </a:ext>
                  </a:extLst>
                </a:gridCol>
                <a:gridCol w="1324927">
                  <a:extLst>
                    <a:ext uri="{9D8B030D-6E8A-4147-A177-3AD203B41FA5}">
                      <a16:colId xmlns:a16="http://schemas.microsoft.com/office/drawing/2014/main" val="20001"/>
                    </a:ext>
                  </a:extLst>
                </a:gridCol>
                <a:gridCol w="1412563">
                  <a:extLst>
                    <a:ext uri="{9D8B030D-6E8A-4147-A177-3AD203B41FA5}">
                      <a16:colId xmlns:a16="http://schemas.microsoft.com/office/drawing/2014/main" val="20002"/>
                    </a:ext>
                  </a:extLst>
                </a:gridCol>
                <a:gridCol w="1412563">
                  <a:extLst>
                    <a:ext uri="{9D8B030D-6E8A-4147-A177-3AD203B41FA5}">
                      <a16:colId xmlns:a16="http://schemas.microsoft.com/office/drawing/2014/main" val="20003"/>
                    </a:ext>
                  </a:extLst>
                </a:gridCol>
                <a:gridCol w="1412563">
                  <a:extLst>
                    <a:ext uri="{9D8B030D-6E8A-4147-A177-3AD203B41FA5}">
                      <a16:colId xmlns:a16="http://schemas.microsoft.com/office/drawing/2014/main" val="20004"/>
                    </a:ext>
                  </a:extLst>
                </a:gridCol>
              </a:tblGrid>
              <a:tr h="0">
                <a:tc gridSpan="5">
                  <a:txBody>
                    <a:bodyPr/>
                    <a:lstStyle/>
                    <a:p>
                      <a:pPr algn="ctr"/>
                      <a:r>
                        <a:rPr lang="zh-CN" altLang="en-US" sz="2400" b="1"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混淆矩阵</a:t>
                      </a:r>
                      <a:endParaRPr lang="zh-CN" altLang="en-US" sz="2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cell3D prstMaterial="dkEdge">
                      <a:bevel/>
                      <a:lightRig rig="flood" dir="t"/>
                    </a:cell3D>
                  </a:tcPr>
                </a:tc>
                <a:tc hMerge="1">
                  <a:txBody>
                    <a:bodyPr/>
                    <a:lstStyle/>
                    <a:p>
                      <a:endParaRPr lang="zh-CN" altLang="en-US"/>
                    </a:p>
                  </a:txBody>
                  <a:tcPr/>
                </a:tc>
                <a:tc hMerge="1">
                  <a:txBody>
                    <a:bodyPr/>
                    <a:lstStyle/>
                    <a:p>
                      <a:pPr algn="ctr"/>
                      <a:endParaRPr lang="en-US" dirty="0"/>
                    </a:p>
                  </a:txBody>
                  <a:tcPr anchor="ctr"/>
                </a:tc>
                <a:tc hMerge="1">
                  <a:txBody>
                    <a:bodyPr/>
                    <a:lstStyle/>
                    <a:p>
                      <a:endParaRPr lang="zh-CN" altLang="en-US"/>
                    </a:p>
                  </a:txBody>
                  <a:tcPr/>
                </a:tc>
                <a:tc hMerge="1">
                  <a:txBody>
                    <a:bodyPr/>
                    <a:lstStyle/>
                    <a:p>
                      <a:endParaRPr lang="zh-CN" altLang="en-US" dirty="0"/>
                    </a:p>
                  </a:txBody>
                  <a:tcPr/>
                </a:tc>
                <a:extLst>
                  <a:ext uri="{0D108BD9-81ED-4DB2-BD59-A6C34878D82A}">
                    <a16:rowId xmlns:a16="http://schemas.microsoft.com/office/drawing/2014/main" val="10000"/>
                  </a:ext>
                </a:extLst>
              </a:tr>
              <a:tr h="0">
                <a:tc rowSpan="2" gridSpan="2">
                  <a:txBody>
                    <a:bodyPr/>
                    <a:lstStyle/>
                    <a:p>
                      <a:pPr algn="ct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 </a:t>
                      </a:r>
                    </a:p>
                    <a:p>
                      <a:pPr algn="ct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 </a:t>
                      </a:r>
                    </a:p>
                  </a:txBody>
                  <a:tcPr anchor="ctr">
                    <a:cell3D prstMaterial="dkEdge">
                      <a:bevel/>
                      <a:lightRig rig="flood" dir="t"/>
                    </a:cell3D>
                    <a:solidFill>
                      <a:schemeClr val="accent3">
                        <a:lumMod val="95000"/>
                      </a:schemeClr>
                    </a:solidFill>
                  </a:tcPr>
                </a:tc>
                <a:tc rowSpan="2" hMerge="1">
                  <a:txBody>
                    <a:bodyPr/>
                    <a:lstStyle/>
                    <a:p>
                      <a:endParaRPr lang="zh-CN" altLang="en-US"/>
                    </a:p>
                  </a:txBody>
                  <a:tcPr/>
                </a:tc>
                <a:tc gridSpan="2">
                  <a:txBody>
                    <a:bodyPr/>
                    <a:lstStyle/>
                    <a:p>
                      <a:pPr algn="ct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真实值</a:t>
                      </a:r>
                      <a:endParaRPr lang="en-US" sz="2400" b="1" dirty="0">
                        <a:latin typeface="Times New Roman" panose="02020603050405020304" pitchFamily="18" charset="0"/>
                        <a:ea typeface="楷体" panose="02010609060101010101" pitchFamily="49" charset="-122"/>
                        <a:cs typeface="Times New Roman" panose="02020603050405020304" pitchFamily="18" charset="0"/>
                      </a:endParaRPr>
                    </a:p>
                  </a:txBody>
                  <a:tcPr anchor="ctr">
                    <a:cell3D prstMaterial="dkEdge">
                      <a:bevel/>
                      <a:lightRig rig="flood" dir="t"/>
                    </a:cell3D>
                    <a:solidFill>
                      <a:schemeClr val="accent3">
                        <a:lumMod val="95000"/>
                      </a:schemeClr>
                    </a:solidFill>
                  </a:tcPr>
                </a:tc>
                <a:tc hMerge="1">
                  <a:txBody>
                    <a:bodyPr/>
                    <a:lstStyle/>
                    <a:p>
                      <a:endParaRPr lang="zh-CN" altLang="en-US"/>
                    </a:p>
                  </a:txBody>
                  <a:tcPr/>
                </a:tc>
                <a:tc>
                  <a:txBody>
                    <a:bodyPr/>
                    <a:lstStyle/>
                    <a:p>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txBody>
                  <a:tcPr>
                    <a:cell3D prstMaterial="dkEdge">
                      <a:bevel/>
                      <a:lightRig rig="flood" dir="t"/>
                    </a:cell3D>
                    <a:solidFill>
                      <a:schemeClr val="accent3">
                        <a:lumMod val="95000"/>
                      </a:schemeClr>
                    </a:solidFill>
                  </a:tcPr>
                </a:tc>
                <a:extLst>
                  <a:ext uri="{0D108BD9-81ED-4DB2-BD59-A6C34878D82A}">
                    <a16:rowId xmlns:a16="http://schemas.microsoft.com/office/drawing/2014/main" val="10001"/>
                  </a:ext>
                </a:extLst>
              </a:tr>
              <a:tr h="0">
                <a:tc gridSpan="2" vMerge="1">
                  <a:txBody>
                    <a:bodyPr/>
                    <a:lstStyle/>
                    <a:p>
                      <a:pPr algn="ctr"/>
                      <a:endParaRPr lang="zh-CN" altLang="en-US" dirty="0"/>
                    </a:p>
                  </a:txBody>
                  <a:tcPr anchor="ctr">
                    <a:cell3D prstMaterial="dkEdge">
                      <a:bevel/>
                      <a:lightRig rig="flood" dir="t"/>
                    </a:cell3D>
                  </a:tcPr>
                </a:tc>
                <a:tc hMerge="1" vMerge="1">
                  <a:txBody>
                    <a:bodyPr/>
                    <a:lstStyle/>
                    <a:p>
                      <a:endParaRPr lang="zh-CN" altLang="en-US"/>
                    </a:p>
                  </a:txBody>
                  <a:tcPr/>
                </a:tc>
                <a:tc>
                  <a:txBody>
                    <a:bodyPr/>
                    <a:lstStyle/>
                    <a:p>
                      <a:pPr algn="ct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Positive</a:t>
                      </a:r>
                      <a:endParaRPr lang="en-US" sz="2400" b="1" dirty="0">
                        <a:latin typeface="Times New Roman" panose="02020603050405020304" pitchFamily="18" charset="0"/>
                        <a:ea typeface="楷体" panose="02010609060101010101" pitchFamily="49" charset="-122"/>
                        <a:cs typeface="Times New Roman" panose="02020603050405020304" pitchFamily="18" charset="0"/>
                      </a:endParaRPr>
                    </a:p>
                  </a:txBody>
                  <a:tcPr anchor="ctr">
                    <a:cell3D prstMaterial="dkEdge">
                      <a:bevel/>
                      <a:lightRig rig="flood" dir="t"/>
                    </a:cell3D>
                    <a:solidFill>
                      <a:schemeClr val="accent3">
                        <a:lumMod val="95000"/>
                      </a:schemeClr>
                    </a:solidFill>
                  </a:tcPr>
                </a:tc>
                <a:tc>
                  <a:txBody>
                    <a:bodyPr/>
                    <a:lstStyle/>
                    <a:p>
                      <a:pPr algn="ct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Negative</a:t>
                      </a:r>
                      <a:endParaRPr lang="en-US" sz="2400" b="1" dirty="0">
                        <a:latin typeface="Times New Roman" panose="02020603050405020304" pitchFamily="18" charset="0"/>
                        <a:ea typeface="楷体" panose="02010609060101010101" pitchFamily="49" charset="-122"/>
                        <a:cs typeface="Times New Roman" panose="02020603050405020304" pitchFamily="18" charset="0"/>
                      </a:endParaRPr>
                    </a:p>
                  </a:txBody>
                  <a:tcPr anchor="ctr">
                    <a:cell3D prstMaterial="dkEdge">
                      <a:bevel/>
                      <a:lightRig rig="flood" dir="t"/>
                    </a:cell3D>
                    <a:solidFill>
                      <a:schemeClr val="accent3">
                        <a:lumMod val="95000"/>
                      </a:schemeClr>
                    </a:solidFill>
                  </a:tcPr>
                </a:tc>
                <a:tc>
                  <a:txBody>
                    <a:bodyPr/>
                    <a:lstStyle/>
                    <a:p>
                      <a:pPr algn="ctr"/>
                      <a:r>
                        <a:rPr lang="en-US" sz="2400" b="1" dirty="0" smtClean="0">
                          <a:latin typeface="Times New Roman" panose="02020603050405020304" pitchFamily="18" charset="0"/>
                          <a:ea typeface="楷体" panose="02010609060101010101" pitchFamily="49" charset="-122"/>
                          <a:cs typeface="Times New Roman" panose="02020603050405020304" pitchFamily="18" charset="0"/>
                        </a:rPr>
                        <a:t>Total</a:t>
                      </a:r>
                      <a:endParaRPr lang="en-US" sz="2400" b="1" dirty="0">
                        <a:latin typeface="Times New Roman" panose="02020603050405020304" pitchFamily="18" charset="0"/>
                        <a:ea typeface="楷体" panose="02010609060101010101" pitchFamily="49" charset="-122"/>
                        <a:cs typeface="Times New Roman" panose="02020603050405020304" pitchFamily="18" charset="0"/>
                      </a:endParaRPr>
                    </a:p>
                  </a:txBody>
                  <a:tcPr anchor="ctr">
                    <a:cell3D prstMaterial="dkEdge">
                      <a:bevel/>
                      <a:lightRig rig="flood" dir="t"/>
                    </a:cell3D>
                    <a:solidFill>
                      <a:schemeClr val="accent3">
                        <a:lumMod val="95000"/>
                      </a:schemeClr>
                    </a:solidFill>
                  </a:tcPr>
                </a:tc>
                <a:extLst>
                  <a:ext uri="{0D108BD9-81ED-4DB2-BD59-A6C34878D82A}">
                    <a16:rowId xmlns:a16="http://schemas.microsoft.com/office/drawing/2014/main" val="10002"/>
                  </a:ext>
                </a:extLst>
              </a:tr>
              <a:tr h="0">
                <a:tc rowSpan="2">
                  <a:txBody>
                    <a:bodyPr/>
                    <a:lstStyle/>
                    <a:p>
                      <a:pPr algn="ct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预测值</a:t>
                      </a:r>
                      <a:endParaRPr lang="en-US" sz="2400" b="1" dirty="0">
                        <a:latin typeface="Times New Roman" panose="02020603050405020304" pitchFamily="18" charset="0"/>
                        <a:ea typeface="楷体" panose="02010609060101010101" pitchFamily="49" charset="-122"/>
                        <a:cs typeface="Times New Roman" panose="02020603050405020304" pitchFamily="18" charset="0"/>
                      </a:endParaRPr>
                    </a:p>
                  </a:txBody>
                  <a:tcPr anchor="ctr">
                    <a:cell3D prstMaterial="dkEdge">
                      <a:bevel/>
                      <a:lightRig rig="flood" dir="t"/>
                    </a:cell3D>
                    <a:solidFill>
                      <a:schemeClr val="accent3">
                        <a:lumMod val="95000"/>
                      </a:schemeClr>
                    </a:solidFill>
                  </a:tcPr>
                </a:tc>
                <a:tc>
                  <a:txBody>
                    <a:bodyPr/>
                    <a:lstStyle/>
                    <a:p>
                      <a:pPr algn="ctr"/>
                      <a:r>
                        <a:rPr lang="en-US" sz="2400" b="1" dirty="0" smtClean="0">
                          <a:latin typeface="Times New Roman" panose="02020603050405020304" pitchFamily="18" charset="0"/>
                          <a:ea typeface="楷体" panose="02010609060101010101" pitchFamily="49" charset="-122"/>
                          <a:cs typeface="Times New Roman" panose="02020603050405020304" pitchFamily="18" charset="0"/>
                        </a:rPr>
                        <a:t>Positive</a:t>
                      </a:r>
                      <a:endParaRPr lang="en-US" sz="2400" b="1" dirty="0">
                        <a:latin typeface="Times New Roman" panose="02020603050405020304" pitchFamily="18" charset="0"/>
                        <a:ea typeface="楷体" panose="02010609060101010101" pitchFamily="49" charset="-122"/>
                        <a:cs typeface="Times New Roman" panose="02020603050405020304" pitchFamily="18" charset="0"/>
                      </a:endParaRPr>
                    </a:p>
                  </a:txBody>
                  <a:tcPr anchor="ctr">
                    <a:cell3D prstMaterial="dkEdge">
                      <a:bevel/>
                      <a:lightRig rig="flood" dir="t"/>
                    </a:cell3D>
                    <a:solidFill>
                      <a:schemeClr val="accent3">
                        <a:lumMod val="95000"/>
                      </a:schemeClr>
                    </a:solidFill>
                  </a:tcPr>
                </a:tc>
                <a:tc>
                  <a:txBody>
                    <a:bodyPr/>
                    <a:lstStyle/>
                    <a:p>
                      <a:pPr algn="ctr"/>
                      <a:r>
                        <a:rPr 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True</a:t>
                      </a:r>
                      <a:br>
                        <a:rPr 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br>
                      <a:r>
                        <a:rPr 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Positive</a:t>
                      </a:r>
                    </a:p>
                  </a:txBody>
                  <a:tcPr anchor="ctr">
                    <a:cell3D prstMaterial="dkEdge">
                      <a:bevel/>
                      <a:lightRig rig="flood" dir="t"/>
                    </a:cell3D>
                    <a:solidFill>
                      <a:schemeClr val="accent3">
                        <a:lumMod val="95000"/>
                      </a:schemeClr>
                    </a:solidFill>
                  </a:tcPr>
                </a:tc>
                <a:tc>
                  <a:txBody>
                    <a:bodyPr/>
                    <a:lstStyle/>
                    <a:p>
                      <a:pPr algn="ctr"/>
                      <a:r>
                        <a:rPr lang="en-US" sz="2400" b="1" dirty="0">
                          <a:solidFill>
                            <a:srgbClr val="7030A0"/>
                          </a:solidFill>
                          <a:latin typeface="Times New Roman" panose="02020603050405020304" pitchFamily="18" charset="0"/>
                          <a:ea typeface="楷体" panose="02010609060101010101" pitchFamily="49" charset="-122"/>
                          <a:cs typeface="Times New Roman" panose="02020603050405020304" pitchFamily="18" charset="0"/>
                        </a:rPr>
                        <a:t>False</a:t>
                      </a:r>
                      <a:br>
                        <a:rPr lang="en-US" sz="2400" b="1" dirty="0">
                          <a:solidFill>
                            <a:srgbClr val="7030A0"/>
                          </a:solidFill>
                          <a:latin typeface="Times New Roman" panose="02020603050405020304" pitchFamily="18" charset="0"/>
                          <a:ea typeface="楷体" panose="02010609060101010101" pitchFamily="49" charset="-122"/>
                          <a:cs typeface="Times New Roman" panose="02020603050405020304" pitchFamily="18" charset="0"/>
                        </a:rPr>
                      </a:br>
                      <a:r>
                        <a:rPr lang="en-US" sz="2400" b="1" dirty="0">
                          <a:solidFill>
                            <a:srgbClr val="7030A0"/>
                          </a:solidFill>
                          <a:latin typeface="Times New Roman" panose="02020603050405020304" pitchFamily="18" charset="0"/>
                          <a:ea typeface="楷体" panose="02010609060101010101" pitchFamily="49" charset="-122"/>
                          <a:cs typeface="Times New Roman" panose="02020603050405020304" pitchFamily="18" charset="0"/>
                        </a:rPr>
                        <a:t>Positive</a:t>
                      </a:r>
                    </a:p>
                  </a:txBody>
                  <a:tcPr anchor="ctr">
                    <a:cell3D prstMaterial="dkEdge">
                      <a:bevel/>
                      <a:lightRig rig="flood" dir="t"/>
                    </a:cell3D>
                    <a:solidFill>
                      <a:schemeClr val="accent3">
                        <a:lumMod val="95000"/>
                      </a:schemeClr>
                    </a:solidFill>
                  </a:tcPr>
                </a:tc>
                <a:tc>
                  <a:txBody>
                    <a:bodyPr/>
                    <a:lstStyle/>
                    <a:p>
                      <a:pPr algn="ctr"/>
                      <a:r>
                        <a:rPr lang="en-US" sz="2400" b="1" dirty="0">
                          <a:latin typeface="Times New Roman" panose="02020603050405020304" pitchFamily="18" charset="0"/>
                          <a:ea typeface="楷体" panose="02010609060101010101" pitchFamily="49" charset="-122"/>
                          <a:cs typeface="Times New Roman" panose="02020603050405020304" pitchFamily="18" charset="0"/>
                        </a:rPr>
                        <a:t>P'</a:t>
                      </a:r>
                    </a:p>
                  </a:txBody>
                  <a:tcPr anchor="ctr">
                    <a:cell3D prstMaterial="dkEdge">
                      <a:bevel/>
                      <a:lightRig rig="flood" dir="t"/>
                    </a:cell3D>
                    <a:solidFill>
                      <a:schemeClr val="accent3">
                        <a:lumMod val="95000"/>
                      </a:schemeClr>
                    </a:solidFill>
                  </a:tcPr>
                </a:tc>
                <a:extLst>
                  <a:ext uri="{0D108BD9-81ED-4DB2-BD59-A6C34878D82A}">
                    <a16:rowId xmlns:a16="http://schemas.microsoft.com/office/drawing/2014/main" val="10003"/>
                  </a:ext>
                </a:extLst>
              </a:tr>
              <a:tr h="0">
                <a:tc vMerge="1">
                  <a:txBody>
                    <a:bodyPr/>
                    <a:lstStyle/>
                    <a:p>
                      <a:endParaRPr lang="zh-CN" altLang="en-US"/>
                    </a:p>
                  </a:txBody>
                  <a:tcPr/>
                </a:tc>
                <a:tc>
                  <a:txBody>
                    <a:bodyPr/>
                    <a:lstStyle/>
                    <a:p>
                      <a:pPr algn="ctr"/>
                      <a:r>
                        <a:rPr lang="en-US" sz="2400" b="1" dirty="0" smtClean="0">
                          <a:latin typeface="Times New Roman" panose="02020603050405020304" pitchFamily="18" charset="0"/>
                          <a:ea typeface="楷体" panose="02010609060101010101" pitchFamily="49" charset="-122"/>
                          <a:cs typeface="Times New Roman" panose="02020603050405020304" pitchFamily="18" charset="0"/>
                        </a:rPr>
                        <a:t>Negative</a:t>
                      </a:r>
                      <a:endParaRPr lang="en-US" sz="2400" b="1" dirty="0">
                        <a:latin typeface="Times New Roman" panose="02020603050405020304" pitchFamily="18" charset="0"/>
                        <a:ea typeface="楷体" panose="02010609060101010101" pitchFamily="49" charset="-122"/>
                        <a:cs typeface="Times New Roman" panose="02020603050405020304" pitchFamily="18" charset="0"/>
                      </a:endParaRPr>
                    </a:p>
                  </a:txBody>
                  <a:tcPr anchor="ctr">
                    <a:cell3D prstMaterial="dkEdge">
                      <a:bevel/>
                      <a:lightRig rig="flood" dir="t"/>
                    </a:cell3D>
                    <a:solidFill>
                      <a:schemeClr val="accent3">
                        <a:lumMod val="95000"/>
                      </a:schemeClr>
                    </a:solidFill>
                  </a:tcPr>
                </a:tc>
                <a:tc>
                  <a:txBody>
                    <a:bodyPr/>
                    <a:lstStyle/>
                    <a:p>
                      <a:pPr algn="ctr"/>
                      <a:r>
                        <a:rPr lang="en-US" sz="2400" b="1" dirty="0">
                          <a:solidFill>
                            <a:srgbClr val="7030A0"/>
                          </a:solidFill>
                          <a:latin typeface="Times New Roman" panose="02020603050405020304" pitchFamily="18" charset="0"/>
                          <a:ea typeface="楷体" panose="02010609060101010101" pitchFamily="49" charset="-122"/>
                          <a:cs typeface="Times New Roman" panose="02020603050405020304" pitchFamily="18" charset="0"/>
                        </a:rPr>
                        <a:t>False</a:t>
                      </a:r>
                      <a:br>
                        <a:rPr lang="en-US" sz="2400" b="1" dirty="0">
                          <a:solidFill>
                            <a:srgbClr val="7030A0"/>
                          </a:solidFill>
                          <a:latin typeface="Times New Roman" panose="02020603050405020304" pitchFamily="18" charset="0"/>
                          <a:ea typeface="楷体" panose="02010609060101010101" pitchFamily="49" charset="-122"/>
                          <a:cs typeface="Times New Roman" panose="02020603050405020304" pitchFamily="18" charset="0"/>
                        </a:rPr>
                      </a:br>
                      <a:r>
                        <a:rPr lang="en-US" sz="2400" b="1" dirty="0">
                          <a:solidFill>
                            <a:srgbClr val="7030A0"/>
                          </a:solidFill>
                          <a:latin typeface="Times New Roman" panose="02020603050405020304" pitchFamily="18" charset="0"/>
                          <a:ea typeface="楷体" panose="02010609060101010101" pitchFamily="49" charset="-122"/>
                          <a:cs typeface="Times New Roman" panose="02020603050405020304" pitchFamily="18" charset="0"/>
                        </a:rPr>
                        <a:t>Negative</a:t>
                      </a:r>
                    </a:p>
                  </a:txBody>
                  <a:tcPr anchor="ctr">
                    <a:cell3D prstMaterial="dkEdge">
                      <a:bevel/>
                      <a:lightRig rig="flood" dir="t"/>
                    </a:cell3D>
                    <a:solidFill>
                      <a:schemeClr val="accent3">
                        <a:lumMod val="95000"/>
                      </a:schemeClr>
                    </a:solidFill>
                  </a:tcPr>
                </a:tc>
                <a:tc>
                  <a:txBody>
                    <a:bodyPr/>
                    <a:lstStyle/>
                    <a:p>
                      <a:pPr algn="ctr"/>
                      <a:r>
                        <a:rPr 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True</a:t>
                      </a:r>
                      <a:br>
                        <a:rPr 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br>
                      <a:r>
                        <a:rPr 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Negative</a:t>
                      </a:r>
                    </a:p>
                  </a:txBody>
                  <a:tcPr anchor="ctr">
                    <a:cell3D prstMaterial="dkEdge">
                      <a:bevel/>
                      <a:lightRig rig="flood" dir="t"/>
                    </a:cell3D>
                    <a:solidFill>
                      <a:schemeClr val="accent3">
                        <a:lumMod val="95000"/>
                      </a:schemeClr>
                    </a:solidFill>
                  </a:tcPr>
                </a:tc>
                <a:tc>
                  <a:txBody>
                    <a:bodyPr/>
                    <a:lstStyle/>
                    <a:p>
                      <a:pPr algn="ctr"/>
                      <a:r>
                        <a:rPr lang="en-US" sz="2400" b="1" dirty="0">
                          <a:latin typeface="Times New Roman" panose="02020603050405020304" pitchFamily="18" charset="0"/>
                          <a:ea typeface="楷体" panose="02010609060101010101" pitchFamily="49" charset="-122"/>
                          <a:cs typeface="Times New Roman" panose="02020603050405020304" pitchFamily="18" charset="0"/>
                        </a:rPr>
                        <a:t>N'</a:t>
                      </a:r>
                    </a:p>
                  </a:txBody>
                  <a:tcPr anchor="ctr">
                    <a:cell3D prstMaterial="dkEdge">
                      <a:bevel/>
                      <a:lightRig rig="flood" dir="t"/>
                    </a:cell3D>
                    <a:solidFill>
                      <a:schemeClr val="accent3">
                        <a:lumMod val="95000"/>
                      </a:schemeClr>
                    </a:solidFill>
                  </a:tcPr>
                </a:tc>
                <a:extLst>
                  <a:ext uri="{0D108BD9-81ED-4DB2-BD59-A6C34878D82A}">
                    <a16:rowId xmlns:a16="http://schemas.microsoft.com/office/drawing/2014/main" val="10004"/>
                  </a:ext>
                </a:extLst>
              </a:tr>
              <a:tr h="518160">
                <a:tc gridSpan="2">
                  <a:txBody>
                    <a:bodyPr/>
                    <a:lstStyle/>
                    <a:p>
                      <a:pPr algn="ctr"/>
                      <a:r>
                        <a:rPr lang="en-US" sz="2400" b="1" dirty="0" smtClean="0">
                          <a:latin typeface="Times New Roman" panose="02020603050405020304" pitchFamily="18" charset="0"/>
                          <a:ea typeface="楷体" panose="02010609060101010101" pitchFamily="49" charset="-122"/>
                          <a:cs typeface="Times New Roman" panose="02020603050405020304" pitchFamily="18" charset="0"/>
                        </a:rPr>
                        <a:t>Total</a:t>
                      </a:r>
                      <a:endParaRPr lang="en-US" sz="2400" b="1" dirty="0">
                        <a:latin typeface="Times New Roman" panose="02020603050405020304" pitchFamily="18" charset="0"/>
                        <a:ea typeface="楷体" panose="02010609060101010101" pitchFamily="49" charset="-122"/>
                        <a:cs typeface="Times New Roman" panose="02020603050405020304" pitchFamily="18" charset="0"/>
                      </a:endParaRPr>
                    </a:p>
                  </a:txBody>
                  <a:tcPr anchor="ctr">
                    <a:cell3D prstMaterial="dkEdge">
                      <a:bevel/>
                      <a:lightRig rig="flood" dir="t"/>
                    </a:cell3D>
                    <a:solidFill>
                      <a:schemeClr val="accent3">
                        <a:lumMod val="95000"/>
                      </a:schemeClr>
                    </a:solidFill>
                  </a:tcPr>
                </a:tc>
                <a:tc hMerge="1">
                  <a:txBody>
                    <a:bodyPr/>
                    <a:lstStyle/>
                    <a:p>
                      <a:endParaRPr lang="zh-CN" altLang="en-US"/>
                    </a:p>
                  </a:txBody>
                  <a:tcPr/>
                </a:tc>
                <a:tc>
                  <a:txBody>
                    <a:bodyPr/>
                    <a:lstStyle/>
                    <a:p>
                      <a:pPr algn="ctr"/>
                      <a:r>
                        <a:rPr lang="en-US" sz="2400" b="1">
                          <a:latin typeface="Times New Roman" panose="02020603050405020304" pitchFamily="18" charset="0"/>
                          <a:ea typeface="楷体" panose="02010609060101010101" pitchFamily="49" charset="-122"/>
                          <a:cs typeface="Times New Roman" panose="02020603050405020304" pitchFamily="18" charset="0"/>
                        </a:rPr>
                        <a:t>P</a:t>
                      </a:r>
                    </a:p>
                  </a:txBody>
                  <a:tcPr anchor="ctr">
                    <a:cell3D prstMaterial="dkEdge">
                      <a:bevel/>
                      <a:lightRig rig="flood" dir="t"/>
                    </a:cell3D>
                    <a:solidFill>
                      <a:schemeClr val="accent3">
                        <a:lumMod val="95000"/>
                      </a:schemeClr>
                    </a:solidFill>
                  </a:tcPr>
                </a:tc>
                <a:tc>
                  <a:txBody>
                    <a:bodyPr/>
                    <a:lstStyle/>
                    <a:p>
                      <a:pPr algn="ctr"/>
                      <a:r>
                        <a:rPr lang="en-US" sz="2400" b="1">
                          <a:latin typeface="Times New Roman" panose="02020603050405020304" pitchFamily="18" charset="0"/>
                          <a:ea typeface="楷体" panose="02010609060101010101" pitchFamily="49" charset="-122"/>
                          <a:cs typeface="Times New Roman" panose="02020603050405020304" pitchFamily="18" charset="0"/>
                        </a:rPr>
                        <a:t>N</a:t>
                      </a:r>
                    </a:p>
                  </a:txBody>
                  <a:tcPr anchor="ctr">
                    <a:cell3D prstMaterial="dkEdge">
                      <a:bevel/>
                      <a:lightRig rig="flood" dir="t"/>
                    </a:cell3D>
                    <a:solidFill>
                      <a:schemeClr val="accent3">
                        <a:lumMod val="95000"/>
                      </a:schemeClr>
                    </a:solidFill>
                  </a:tcPr>
                </a:tc>
                <a:tc>
                  <a:txBody>
                    <a:bodyPr/>
                    <a:lstStyle/>
                    <a:p>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txBody>
                  <a:tcPr>
                    <a:cell3D prstMaterial="dkEdge">
                      <a:bevel/>
                      <a:lightRig rig="flood" dir="t"/>
                    </a:cell3D>
                    <a:solidFill>
                      <a:schemeClr val="accent3">
                        <a:lumMod val="95000"/>
                      </a:schemeClr>
                    </a:solidFill>
                  </a:tcPr>
                </a:tc>
                <a:extLst>
                  <a:ext uri="{0D108BD9-81ED-4DB2-BD59-A6C34878D82A}">
                    <a16:rowId xmlns:a16="http://schemas.microsoft.com/office/drawing/2014/main" val="10005"/>
                  </a:ext>
                </a:extLst>
              </a:tr>
            </a:tbl>
          </a:graphicData>
        </a:graphic>
      </p:graphicFrame>
      <p:sp>
        <p:nvSpPr>
          <p:cNvPr id="7" name="TextBox 5"/>
          <p:cNvSpPr txBox="1"/>
          <p:nvPr/>
        </p:nvSpPr>
        <p:spPr>
          <a:xfrm>
            <a:off x="3709802" y="4645185"/>
            <a:ext cx="3682418" cy="1383264"/>
          </a:xfrm>
          <a:prstGeom prst="rect">
            <a:avLst/>
          </a:prstGeom>
          <a:noFill/>
        </p:spPr>
        <p:txBody>
          <a:bodyPr wrap="none" rtlCol="0">
            <a:spAutoFit/>
          </a:bodyPr>
          <a:lstStyle/>
          <a:p>
            <a:pPr>
              <a:lnSpc>
                <a:spcPct val="120000"/>
              </a:lnSpc>
            </a:pPr>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TPR=</a:t>
            </a:r>
            <a:r>
              <a:rPr lang="en-AU" altLang="zh-CN" sz="24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TP</a:t>
            </a:r>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AU" altLang="zh-CN" sz="24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TP</a:t>
            </a:r>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AU" altLang="zh-CN" sz="2400" b="1" dirty="0" smtClean="0">
                <a:solidFill>
                  <a:srgbClr val="7030A0"/>
                </a:solidFill>
                <a:latin typeface="Times New Roman" panose="02020603050405020304" pitchFamily="18" charset="0"/>
                <a:ea typeface="楷体" panose="02010609060101010101" pitchFamily="49" charset="-122"/>
                <a:cs typeface="Times New Roman" panose="02020603050405020304" pitchFamily="18" charset="0"/>
              </a:rPr>
              <a:t>FN</a:t>
            </a:r>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p>
          <a:p>
            <a:pPr>
              <a:lnSpc>
                <a:spcPct val="120000"/>
              </a:lnSpc>
            </a:pPr>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TNR=</a:t>
            </a:r>
            <a:r>
              <a:rPr lang="en-AU" altLang="zh-CN" sz="24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TN</a:t>
            </a:r>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AU" altLang="zh-CN" sz="24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TN</a:t>
            </a:r>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AU" altLang="zh-CN" sz="2400" b="1" dirty="0" smtClean="0">
                <a:solidFill>
                  <a:srgbClr val="7030A0"/>
                </a:solidFill>
                <a:latin typeface="Times New Roman" panose="02020603050405020304" pitchFamily="18" charset="0"/>
                <a:ea typeface="楷体" panose="02010609060101010101" pitchFamily="49" charset="-122"/>
                <a:cs typeface="Times New Roman" panose="02020603050405020304" pitchFamily="18" charset="0"/>
              </a:rPr>
              <a:t>FP</a:t>
            </a:r>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p>
          <a:p>
            <a:pPr>
              <a:lnSpc>
                <a:spcPct val="120000"/>
              </a:lnSpc>
            </a:pPr>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Accuracy=(</a:t>
            </a:r>
            <a:r>
              <a:rPr lang="en-AU" altLang="zh-CN" sz="24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TP</a:t>
            </a:r>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AU" altLang="zh-CN" sz="24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TN</a:t>
            </a:r>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)/(P+N)</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8" name="Picture 4" descr="Person confused about energy bill">
            <a:hlinkClick r:id="rId2"/>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16226" y="4779492"/>
            <a:ext cx="1865306" cy="1343021"/>
          </a:xfrm>
          <a:prstGeom prst="rect">
            <a:avLst/>
          </a:prstGeom>
          <a:noFill/>
        </p:spPr>
      </p:pic>
      <p:sp>
        <p:nvSpPr>
          <p:cNvPr id="9" name="文本框 7"/>
          <p:cNvSpPr txBox="1"/>
          <p:nvPr/>
        </p:nvSpPr>
        <p:spPr>
          <a:xfrm>
            <a:off x="277086" y="27712"/>
            <a:ext cx="50061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5.2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分类的评价准则</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3825413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04ED27B-5E0A-44AC-80D0-601EDE10C998}" type="datetime1">
              <a:rPr lang="zh-CN" altLang="en-US" smtClean="0"/>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14</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5" name="Rectangle 3"/>
          <p:cNvSpPr txBox="1">
            <a:spLocks noChangeArrowheads="1"/>
          </p:cNvSpPr>
          <p:nvPr/>
        </p:nvSpPr>
        <p:spPr>
          <a:xfrm>
            <a:off x="411162" y="912813"/>
            <a:ext cx="8365090" cy="47101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F-measure</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：是查全率和查准率的组合表达式  </a:t>
            </a:r>
          </a:p>
          <a:p>
            <a:endParaRPr lang="zh-CN" altLang="en-US" dirty="0" smtClean="0"/>
          </a:p>
          <a:p>
            <a:endParaRPr lang="zh-CN" altLang="en-US" dirty="0" smtClean="0"/>
          </a:p>
          <a:p>
            <a:endParaRPr lang="zh-CN" altLang="en-US" dirty="0" smtClean="0"/>
          </a:p>
          <a:p>
            <a:pPr marL="0" indent="0">
              <a:buNone/>
            </a:pP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    β</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是可以调节的，通常取值为</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1 </a:t>
            </a:r>
          </a:p>
          <a:p>
            <a:pPr marL="0" indent="0">
              <a:buNone/>
            </a:pP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a:spcBef>
                <a:spcPts val="3000"/>
              </a:spcBef>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几何均值 ：是各个类别的查全率的平方根 </a:t>
            </a:r>
          </a:p>
          <a:p>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6" name="Object 4"/>
          <p:cNvGraphicFramePr>
            <a:graphicFrameLocks noChangeAspect="1"/>
          </p:cNvGraphicFramePr>
          <p:nvPr>
            <p:extLst>
              <p:ext uri="{D42A27DB-BD31-4B8C-83A1-F6EECF244321}">
                <p14:modId xmlns:p14="http://schemas.microsoft.com/office/powerpoint/2010/main" val="3593823052"/>
              </p:ext>
            </p:extLst>
          </p:nvPr>
        </p:nvGraphicFramePr>
        <p:xfrm>
          <a:off x="1090163" y="1578664"/>
          <a:ext cx="6963673" cy="1068765"/>
        </p:xfrm>
        <a:graphic>
          <a:graphicData uri="http://schemas.openxmlformats.org/presentationml/2006/ole">
            <mc:AlternateContent xmlns:mc="http://schemas.openxmlformats.org/markup-compatibility/2006">
              <mc:Choice xmlns:v="urn:schemas-microsoft-com:vml" Requires="v">
                <p:oleObj spid="_x0000_s3666" name="公式" r:id="rId3" imgW="3073400" imgH="469900" progId="Equation.3">
                  <p:embed/>
                </p:oleObj>
              </mc:Choice>
              <mc:Fallback>
                <p:oleObj name="公式" r:id="rId3" imgW="3073400" imgH="469900" progId="Equation.3">
                  <p:embed/>
                  <p:pic>
                    <p:nvPicPr>
                      <p:cNvPr id="1639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0163" y="1578664"/>
                        <a:ext cx="6963673" cy="1068765"/>
                      </a:xfrm>
                      <a:prstGeom prst="rect">
                        <a:avLst/>
                      </a:prstGeom>
                      <a:noFill/>
                      <a:ln>
                        <a:noFill/>
                      </a:ln>
                    </p:spPr>
                  </p:pic>
                </p:oleObj>
              </mc:Fallback>
            </mc:AlternateContent>
          </a:graphicData>
        </a:graphic>
      </p:graphicFrame>
      <p:graphicFrame>
        <p:nvGraphicFramePr>
          <p:cNvPr id="9" name="Object 4"/>
          <p:cNvGraphicFramePr>
            <a:graphicFrameLocks noChangeAspect="1"/>
          </p:cNvGraphicFramePr>
          <p:nvPr>
            <p:extLst>
              <p:ext uri="{D42A27DB-BD31-4B8C-83A1-F6EECF244321}">
                <p14:modId xmlns:p14="http://schemas.microsoft.com/office/powerpoint/2010/main" val="2532616085"/>
              </p:ext>
            </p:extLst>
          </p:nvPr>
        </p:nvGraphicFramePr>
        <p:xfrm>
          <a:off x="2573095" y="4790868"/>
          <a:ext cx="3212482" cy="1070827"/>
        </p:xfrm>
        <a:graphic>
          <a:graphicData uri="http://schemas.openxmlformats.org/presentationml/2006/ole">
            <mc:AlternateContent xmlns:mc="http://schemas.openxmlformats.org/markup-compatibility/2006">
              <mc:Choice xmlns:v="urn:schemas-microsoft-com:vml" Requires="v">
                <p:oleObj spid="_x0000_s3667" name="公式" r:id="rId5" imgW="1459866" imgH="482391" progId="Equation.3">
                  <p:embed/>
                </p:oleObj>
              </mc:Choice>
              <mc:Fallback>
                <p:oleObj name="公式" r:id="rId5" imgW="1459866" imgH="482391" progId="Equation.3">
                  <p:embed/>
                  <p:pic>
                    <p:nvPicPr>
                      <p:cNvPr id="17416"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3095" y="4790868"/>
                        <a:ext cx="3212482" cy="1070827"/>
                      </a:xfrm>
                      <a:prstGeom prst="rect">
                        <a:avLst/>
                      </a:prstGeom>
                      <a:noFill/>
                      <a:ln>
                        <a:noFill/>
                      </a:ln>
                    </p:spPr>
                  </p:pic>
                </p:oleObj>
              </mc:Fallback>
            </mc:AlternateContent>
          </a:graphicData>
        </a:graphic>
      </p:graphicFrame>
      <p:sp>
        <p:nvSpPr>
          <p:cNvPr id="10" name="文本框 7"/>
          <p:cNvSpPr txBox="1"/>
          <p:nvPr/>
        </p:nvSpPr>
        <p:spPr>
          <a:xfrm>
            <a:off x="277086" y="27712"/>
            <a:ext cx="50061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5.2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分类的评价准则</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030740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EF0E550-83AB-4630-A4ED-98F0E935D02A}" type="datetime1">
              <a:rPr lang="zh-CN" altLang="en-US" smtClean="0"/>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15</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grpSp>
        <p:nvGrpSpPr>
          <p:cNvPr id="5" name="组合 4"/>
          <p:cNvGrpSpPr>
            <a:grpSpLocks noChangeAspect="1"/>
          </p:cNvGrpSpPr>
          <p:nvPr/>
        </p:nvGrpSpPr>
        <p:grpSpPr>
          <a:xfrm>
            <a:off x="4631563" y="1560816"/>
            <a:ext cx="3883787" cy="3388249"/>
            <a:chOff x="4860032" y="2646364"/>
            <a:chExt cx="3315815" cy="2823541"/>
          </a:xfrm>
        </p:grpSpPr>
        <p:grpSp>
          <p:nvGrpSpPr>
            <p:cNvPr id="6" name="组合 5"/>
            <p:cNvGrpSpPr/>
            <p:nvPr/>
          </p:nvGrpSpPr>
          <p:grpSpPr>
            <a:xfrm>
              <a:off x="5280247" y="2646364"/>
              <a:ext cx="2895600" cy="2362994"/>
              <a:chOff x="5280247" y="2646364"/>
              <a:chExt cx="2895600" cy="2362994"/>
            </a:xfrm>
          </p:grpSpPr>
          <p:cxnSp>
            <p:nvCxnSpPr>
              <p:cNvPr id="9" name="直接箭头连接符 8"/>
              <p:cNvCxnSpPr/>
              <p:nvPr/>
            </p:nvCxnSpPr>
            <p:spPr>
              <a:xfrm>
                <a:off x="5281041" y="5007770"/>
                <a:ext cx="2894806"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rot="5400000" flipH="1" flipV="1">
                <a:off x="4099941" y="3826670"/>
                <a:ext cx="23622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5813647" y="2950370"/>
                <a:ext cx="304800" cy="304800"/>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cs typeface="Times New Roman" panose="02020603050405020304" pitchFamily="18" charset="0"/>
                </a:endParaRPr>
              </a:p>
            </p:txBody>
          </p:sp>
          <p:sp>
            <p:nvSpPr>
              <p:cNvPr id="12" name="椭圆 11"/>
              <p:cNvSpPr/>
              <p:nvPr/>
            </p:nvSpPr>
            <p:spPr>
              <a:xfrm>
                <a:off x="7185247" y="4169570"/>
                <a:ext cx="304800" cy="304800"/>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cs typeface="Times New Roman" panose="02020603050405020304" pitchFamily="18" charset="0"/>
                </a:endParaRPr>
              </a:p>
            </p:txBody>
          </p:sp>
          <p:sp>
            <p:nvSpPr>
              <p:cNvPr id="13" name="等腰三角形 12"/>
              <p:cNvSpPr/>
              <p:nvPr/>
            </p:nvSpPr>
            <p:spPr>
              <a:xfrm>
                <a:off x="5889847" y="4169570"/>
                <a:ext cx="304800" cy="228600"/>
              </a:xfrm>
              <a:prstGeom prst="triangle">
                <a:avLst/>
              </a:prstGeom>
              <a:solidFill>
                <a:srgbClr val="92D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cs typeface="Times New Roman" panose="02020603050405020304" pitchFamily="18" charset="0"/>
                </a:endParaRPr>
              </a:p>
            </p:txBody>
          </p:sp>
          <p:sp>
            <p:nvSpPr>
              <p:cNvPr id="14" name="等腰三角形 13"/>
              <p:cNvSpPr/>
              <p:nvPr/>
            </p:nvSpPr>
            <p:spPr>
              <a:xfrm>
                <a:off x="7185247" y="2950370"/>
                <a:ext cx="304800" cy="228600"/>
              </a:xfrm>
              <a:prstGeom prst="triangle">
                <a:avLst/>
              </a:prstGeom>
              <a:solidFill>
                <a:srgbClr val="92D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cs typeface="Times New Roman" panose="02020603050405020304" pitchFamily="18" charset="0"/>
                </a:endParaRPr>
              </a:p>
            </p:txBody>
          </p:sp>
          <p:sp>
            <p:nvSpPr>
              <p:cNvPr id="15" name="TextBox 21"/>
              <p:cNvSpPr txBox="1"/>
              <p:nvPr/>
            </p:nvSpPr>
            <p:spPr>
              <a:xfrm>
                <a:off x="5585047" y="4550570"/>
                <a:ext cx="381000" cy="384721"/>
              </a:xfrm>
              <a:prstGeom prst="rect">
                <a:avLst/>
              </a:prstGeom>
              <a:noFill/>
            </p:spPr>
            <p:txBody>
              <a:bodyPr wrap="square" rtlCol="0">
                <a:spAutoFit/>
              </a:bodyPr>
              <a:lstStyle/>
              <a:p>
                <a:r>
                  <a:rPr lang="en-AU" altLang="zh-CN" sz="2400" b="1" dirty="0" smtClean="0">
                    <a:latin typeface="Times New Roman" panose="02020603050405020304" pitchFamily="18" charset="0"/>
                    <a:cs typeface="Times New Roman" panose="02020603050405020304" pitchFamily="18" charset="0"/>
                  </a:rPr>
                  <a:t>?</a:t>
                </a:r>
                <a:endParaRPr lang="zh-CN" altLang="en-US" sz="2400" b="1" dirty="0">
                  <a:latin typeface="Times New Roman" panose="02020603050405020304" pitchFamily="18" charset="0"/>
                  <a:cs typeface="Times New Roman" panose="02020603050405020304" pitchFamily="18" charset="0"/>
                </a:endParaRPr>
              </a:p>
            </p:txBody>
          </p:sp>
          <p:sp>
            <p:nvSpPr>
              <p:cNvPr id="16" name="TextBox 22"/>
              <p:cNvSpPr txBox="1"/>
              <p:nvPr/>
            </p:nvSpPr>
            <p:spPr>
              <a:xfrm>
                <a:off x="6194647" y="2874170"/>
                <a:ext cx="381000" cy="384721"/>
              </a:xfrm>
              <a:prstGeom prst="rect">
                <a:avLst/>
              </a:prstGeom>
              <a:noFill/>
            </p:spPr>
            <p:txBody>
              <a:bodyPr wrap="square" rtlCol="0">
                <a:spAutoFit/>
              </a:bodyPr>
              <a:lstStyle/>
              <a:p>
                <a:r>
                  <a:rPr lang="en-AU" altLang="zh-CN" sz="2400" b="1" dirty="0" smtClean="0">
                    <a:latin typeface="Times New Roman" panose="02020603050405020304" pitchFamily="18" charset="0"/>
                    <a:cs typeface="Times New Roman" panose="02020603050405020304" pitchFamily="18" charset="0"/>
                  </a:rPr>
                  <a:t>?</a:t>
                </a:r>
                <a:endParaRPr lang="zh-CN" altLang="en-US" sz="2400" b="1" dirty="0">
                  <a:latin typeface="Times New Roman" panose="02020603050405020304" pitchFamily="18" charset="0"/>
                  <a:cs typeface="Times New Roman" panose="02020603050405020304" pitchFamily="18" charset="0"/>
                </a:endParaRPr>
              </a:p>
            </p:txBody>
          </p:sp>
          <p:cxnSp>
            <p:nvCxnSpPr>
              <p:cNvPr id="17" name="直接连接符 16"/>
              <p:cNvCxnSpPr/>
              <p:nvPr/>
            </p:nvCxnSpPr>
            <p:spPr>
              <a:xfrm flipH="1">
                <a:off x="5436096" y="2780928"/>
                <a:ext cx="1512168" cy="1541042"/>
              </a:xfrm>
              <a:prstGeom prst="line">
                <a:avLst/>
              </a:prstGeom>
              <a:ln w="19050">
                <a:solidFill>
                  <a:srgbClr val="7030A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6084168" y="3328118"/>
                <a:ext cx="1512168" cy="1541042"/>
              </a:xfrm>
              <a:prstGeom prst="line">
                <a:avLst/>
              </a:prstGeom>
              <a:ln w="19050">
                <a:solidFill>
                  <a:srgbClr val="7030A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 name="TextBox 42"/>
            <p:cNvSpPr txBox="1"/>
            <p:nvPr/>
          </p:nvSpPr>
          <p:spPr>
            <a:xfrm>
              <a:off x="6681718" y="5085184"/>
              <a:ext cx="347893" cy="384721"/>
            </a:xfrm>
            <a:prstGeom prst="rect">
              <a:avLst/>
            </a:prstGeom>
            <a:noFill/>
          </p:spPr>
          <p:txBody>
            <a:bodyPr wrap="none" rtlCol="0">
              <a:spAutoFit/>
            </a:bodyPr>
            <a:lstStyle/>
            <a:p>
              <a:r>
                <a:rPr lang="en-US" altLang="zh-CN" sz="2400" b="1" dirty="0" smtClean="0">
                  <a:latin typeface="Times New Roman" panose="02020603050405020304" pitchFamily="18" charset="0"/>
                  <a:cs typeface="Times New Roman" panose="02020603050405020304" pitchFamily="18" charset="0"/>
                </a:rPr>
                <a:t>X</a:t>
              </a:r>
              <a:endParaRPr lang="zh-CN" altLang="en-US" sz="2400" b="1" dirty="0">
                <a:latin typeface="Times New Roman" panose="02020603050405020304" pitchFamily="18" charset="0"/>
                <a:cs typeface="Times New Roman" panose="02020603050405020304" pitchFamily="18" charset="0"/>
              </a:endParaRPr>
            </a:p>
          </p:txBody>
        </p:sp>
        <p:sp>
          <p:nvSpPr>
            <p:cNvPr id="8" name="TextBox 43"/>
            <p:cNvSpPr txBox="1"/>
            <p:nvPr/>
          </p:nvSpPr>
          <p:spPr>
            <a:xfrm>
              <a:off x="4860032" y="3566862"/>
              <a:ext cx="347893" cy="384721"/>
            </a:xfrm>
            <a:prstGeom prst="rect">
              <a:avLst/>
            </a:prstGeom>
            <a:noFill/>
          </p:spPr>
          <p:txBody>
            <a:bodyPr wrap="none" rtlCol="0">
              <a:spAutoFit/>
            </a:bodyPr>
            <a:lstStyle/>
            <a:p>
              <a:r>
                <a:rPr lang="en-US" altLang="zh-CN" sz="2400" b="1" dirty="0" smtClean="0">
                  <a:latin typeface="Times New Roman" panose="02020603050405020304" pitchFamily="18" charset="0"/>
                  <a:cs typeface="Times New Roman" panose="02020603050405020304" pitchFamily="18" charset="0"/>
                </a:rPr>
                <a:t>Y</a:t>
              </a:r>
              <a:endParaRPr lang="zh-CN" altLang="en-US" sz="2400" b="1" dirty="0">
                <a:latin typeface="Times New Roman" panose="02020603050405020304" pitchFamily="18" charset="0"/>
                <a:cs typeface="Times New Roman" panose="02020603050405020304" pitchFamily="18" charset="0"/>
              </a:endParaRPr>
            </a:p>
          </p:txBody>
        </p:sp>
      </p:grpSp>
      <p:grpSp>
        <p:nvGrpSpPr>
          <p:cNvPr id="19" name="组合 18"/>
          <p:cNvGrpSpPr>
            <a:grpSpLocks noChangeAspect="1"/>
          </p:cNvGrpSpPr>
          <p:nvPr/>
        </p:nvGrpSpPr>
        <p:grpSpPr>
          <a:xfrm>
            <a:off x="445130" y="1462066"/>
            <a:ext cx="4197847" cy="3495599"/>
            <a:chOff x="1183266" y="2547614"/>
            <a:chExt cx="3437531" cy="2912999"/>
          </a:xfrm>
        </p:grpSpPr>
        <p:cxnSp>
          <p:nvCxnSpPr>
            <p:cNvPr id="20" name="直接箭头连接符 19"/>
            <p:cNvCxnSpPr/>
            <p:nvPr/>
          </p:nvCxnSpPr>
          <p:spPr>
            <a:xfrm>
              <a:off x="1692474" y="4998318"/>
              <a:ext cx="2894806"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rot="5400000" flipH="1" flipV="1">
              <a:off x="511374" y="3817218"/>
              <a:ext cx="23622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22" name="TextBox 9"/>
            <p:cNvSpPr txBox="1"/>
            <p:nvPr/>
          </p:nvSpPr>
          <p:spPr>
            <a:xfrm>
              <a:off x="2669235" y="5075892"/>
              <a:ext cx="949320" cy="384721"/>
            </a:xfrm>
            <a:prstGeom prst="rect">
              <a:avLst/>
            </a:prstGeom>
            <a:noFill/>
          </p:spPr>
          <p:txBody>
            <a:bodyPr wrap="none" rtlCol="0">
              <a:spAutoFit/>
            </a:bodyPr>
            <a:lstStyle/>
            <a:p>
              <a:r>
                <a:rPr lang="en-US" altLang="zh-CN" sz="2400" b="1" dirty="0" smtClean="0">
                  <a:latin typeface="Times New Roman" panose="02020603050405020304" pitchFamily="18" charset="0"/>
                  <a:cs typeface="Times New Roman" panose="02020603050405020304" pitchFamily="18" charset="0"/>
                </a:rPr>
                <a:t>Income</a:t>
              </a:r>
              <a:endParaRPr lang="zh-CN" altLang="en-US" sz="2400" b="1" dirty="0">
                <a:latin typeface="Times New Roman" panose="02020603050405020304" pitchFamily="18" charset="0"/>
                <a:cs typeface="Times New Roman" panose="02020603050405020304" pitchFamily="18" charset="0"/>
              </a:endParaRPr>
            </a:p>
          </p:txBody>
        </p:sp>
        <p:sp>
          <p:nvSpPr>
            <p:cNvPr id="23" name="TextBox 24"/>
            <p:cNvSpPr txBox="1"/>
            <p:nvPr/>
          </p:nvSpPr>
          <p:spPr>
            <a:xfrm rot="16200000">
              <a:off x="874557" y="3535652"/>
              <a:ext cx="995465" cy="378048"/>
            </a:xfrm>
            <a:prstGeom prst="rect">
              <a:avLst/>
            </a:prstGeom>
            <a:noFill/>
          </p:spPr>
          <p:txBody>
            <a:bodyPr wrap="none" rtlCol="0">
              <a:spAutoFit/>
            </a:bodyPr>
            <a:lstStyle/>
            <a:p>
              <a:r>
                <a:rPr lang="en-US" altLang="zh-CN" sz="2400" b="1" dirty="0" smtClean="0">
                  <a:latin typeface="Times New Roman" panose="02020603050405020304" pitchFamily="18" charset="0"/>
                  <a:cs typeface="Times New Roman" panose="02020603050405020304" pitchFamily="18" charset="0"/>
                </a:rPr>
                <a:t>Savings</a:t>
              </a:r>
              <a:endParaRPr lang="zh-CN" altLang="en-US" sz="2400" b="1" dirty="0">
                <a:latin typeface="Times New Roman" panose="02020603050405020304" pitchFamily="18" charset="0"/>
                <a:cs typeface="Times New Roman" panose="02020603050405020304" pitchFamily="18" charset="0"/>
              </a:endParaRPr>
            </a:p>
          </p:txBody>
        </p:sp>
        <p:sp>
          <p:nvSpPr>
            <p:cNvPr id="24" name="流程图: 或者 23"/>
            <p:cNvSpPr/>
            <p:nvPr/>
          </p:nvSpPr>
          <p:spPr>
            <a:xfrm>
              <a:off x="3207866" y="2852936"/>
              <a:ext cx="135980" cy="136800"/>
            </a:xfrm>
            <a:prstGeom prst="flowChar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cs typeface="Times New Roman" panose="02020603050405020304" pitchFamily="18" charset="0"/>
              </a:endParaRPr>
            </a:p>
          </p:txBody>
        </p:sp>
        <p:sp>
          <p:nvSpPr>
            <p:cNvPr id="25" name="流程图: 汇总连接 24"/>
            <p:cNvSpPr/>
            <p:nvPr/>
          </p:nvSpPr>
          <p:spPr>
            <a:xfrm>
              <a:off x="2051720" y="3218478"/>
              <a:ext cx="136800" cy="136800"/>
            </a:xfrm>
            <a:prstGeom prst="flowChartSummingJunction">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cs typeface="Times New Roman" panose="02020603050405020304" pitchFamily="18" charset="0"/>
              </a:endParaRPr>
            </a:p>
          </p:txBody>
        </p:sp>
        <p:sp>
          <p:nvSpPr>
            <p:cNvPr id="26" name="流程图: 或者 25"/>
            <p:cNvSpPr/>
            <p:nvPr/>
          </p:nvSpPr>
          <p:spPr>
            <a:xfrm>
              <a:off x="3779912" y="3414649"/>
              <a:ext cx="135980" cy="136800"/>
            </a:xfrm>
            <a:prstGeom prst="flowChar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cs typeface="Times New Roman" panose="02020603050405020304" pitchFamily="18" charset="0"/>
              </a:endParaRPr>
            </a:p>
          </p:txBody>
        </p:sp>
        <p:sp>
          <p:nvSpPr>
            <p:cNvPr id="27" name="流程图: 或者 26"/>
            <p:cNvSpPr/>
            <p:nvPr/>
          </p:nvSpPr>
          <p:spPr>
            <a:xfrm>
              <a:off x="3499916" y="3724248"/>
              <a:ext cx="135980" cy="136800"/>
            </a:xfrm>
            <a:prstGeom prst="flowChar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cs typeface="Times New Roman" panose="02020603050405020304" pitchFamily="18" charset="0"/>
              </a:endParaRPr>
            </a:p>
          </p:txBody>
        </p:sp>
        <p:sp>
          <p:nvSpPr>
            <p:cNvPr id="28" name="流程图: 汇总连接 27"/>
            <p:cNvSpPr/>
            <p:nvPr/>
          </p:nvSpPr>
          <p:spPr>
            <a:xfrm>
              <a:off x="1907704" y="3652240"/>
              <a:ext cx="136800" cy="136800"/>
            </a:xfrm>
            <a:prstGeom prst="flowChartSummingJunction">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cs typeface="Times New Roman" panose="02020603050405020304" pitchFamily="18" charset="0"/>
              </a:endParaRPr>
            </a:p>
          </p:txBody>
        </p:sp>
        <p:sp>
          <p:nvSpPr>
            <p:cNvPr id="29" name="流程图: 汇总连接 28"/>
            <p:cNvSpPr/>
            <p:nvPr/>
          </p:nvSpPr>
          <p:spPr>
            <a:xfrm>
              <a:off x="2202952" y="4084288"/>
              <a:ext cx="136800" cy="136800"/>
            </a:xfrm>
            <a:prstGeom prst="flowChartSummingJunction">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cs typeface="Times New Roman" panose="02020603050405020304" pitchFamily="18" charset="0"/>
              </a:endParaRPr>
            </a:p>
          </p:txBody>
        </p:sp>
        <p:sp>
          <p:nvSpPr>
            <p:cNvPr id="30" name="流程图: 汇总连接 29"/>
            <p:cNvSpPr/>
            <p:nvPr/>
          </p:nvSpPr>
          <p:spPr>
            <a:xfrm>
              <a:off x="1979712" y="4660352"/>
              <a:ext cx="136800" cy="136800"/>
            </a:xfrm>
            <a:prstGeom prst="flowChartSummingJunction">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cs typeface="Times New Roman" panose="02020603050405020304" pitchFamily="18" charset="0"/>
              </a:endParaRPr>
            </a:p>
          </p:txBody>
        </p:sp>
        <p:sp>
          <p:nvSpPr>
            <p:cNvPr id="31" name="流程图: 汇总连接 30"/>
            <p:cNvSpPr/>
            <p:nvPr/>
          </p:nvSpPr>
          <p:spPr>
            <a:xfrm>
              <a:off x="3211064" y="4509120"/>
              <a:ext cx="136800" cy="136800"/>
            </a:xfrm>
            <a:prstGeom prst="flowChartSummingJunction">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cs typeface="Times New Roman" panose="02020603050405020304" pitchFamily="18" charset="0"/>
              </a:endParaRPr>
            </a:p>
          </p:txBody>
        </p:sp>
        <p:sp>
          <p:nvSpPr>
            <p:cNvPr id="32" name="流程图: 汇总连接 31"/>
            <p:cNvSpPr/>
            <p:nvPr/>
          </p:nvSpPr>
          <p:spPr>
            <a:xfrm>
              <a:off x="3931144" y="4293096"/>
              <a:ext cx="136800" cy="136800"/>
            </a:xfrm>
            <a:prstGeom prst="flowChartSummingJunction">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cs typeface="Times New Roman" panose="02020603050405020304" pitchFamily="18" charset="0"/>
              </a:endParaRPr>
            </a:p>
          </p:txBody>
        </p:sp>
        <p:sp>
          <p:nvSpPr>
            <p:cNvPr id="33" name="流程图: 汇总连接 32"/>
            <p:cNvSpPr/>
            <p:nvPr/>
          </p:nvSpPr>
          <p:spPr>
            <a:xfrm>
              <a:off x="2555776" y="3933056"/>
              <a:ext cx="136800" cy="136800"/>
            </a:xfrm>
            <a:prstGeom prst="flowChartSummingJunction">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cs typeface="Times New Roman" panose="02020603050405020304" pitchFamily="18" charset="0"/>
              </a:endParaRPr>
            </a:p>
          </p:txBody>
        </p:sp>
        <p:sp>
          <p:nvSpPr>
            <p:cNvPr id="34" name="流程图: 或者 33"/>
            <p:cNvSpPr/>
            <p:nvPr/>
          </p:nvSpPr>
          <p:spPr>
            <a:xfrm>
              <a:off x="3643932" y="3068960"/>
              <a:ext cx="135980" cy="136800"/>
            </a:xfrm>
            <a:prstGeom prst="flowChar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cs typeface="Times New Roman" panose="02020603050405020304" pitchFamily="18" charset="0"/>
              </a:endParaRPr>
            </a:p>
          </p:txBody>
        </p:sp>
        <p:sp>
          <p:nvSpPr>
            <p:cNvPr id="35" name="流程图: 或者 34"/>
            <p:cNvSpPr/>
            <p:nvPr/>
          </p:nvSpPr>
          <p:spPr>
            <a:xfrm>
              <a:off x="3059832" y="3580232"/>
              <a:ext cx="135980" cy="136800"/>
            </a:xfrm>
            <a:prstGeom prst="flowChar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cs typeface="Times New Roman" panose="02020603050405020304" pitchFamily="18" charset="0"/>
              </a:endParaRPr>
            </a:p>
          </p:txBody>
        </p:sp>
        <p:cxnSp>
          <p:nvCxnSpPr>
            <p:cNvPr id="36" name="直接连接符 35"/>
            <p:cNvCxnSpPr/>
            <p:nvPr/>
          </p:nvCxnSpPr>
          <p:spPr>
            <a:xfrm>
              <a:off x="2915816" y="2752054"/>
              <a:ext cx="0" cy="1417516"/>
            </a:xfrm>
            <a:prstGeom prst="line">
              <a:avLst/>
            </a:prstGeom>
            <a:ln w="19050">
              <a:solidFill>
                <a:srgbClr val="7030A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2924200" y="4140696"/>
              <a:ext cx="1215752" cy="8384"/>
            </a:xfrm>
            <a:prstGeom prst="line">
              <a:avLst/>
            </a:prstGeom>
            <a:ln w="19050">
              <a:solidFill>
                <a:srgbClr val="7030A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TextBox 44"/>
            <p:cNvSpPr txBox="1"/>
            <p:nvPr/>
          </p:nvSpPr>
          <p:spPr>
            <a:xfrm>
              <a:off x="3439134" y="2547614"/>
              <a:ext cx="1181663" cy="384721"/>
            </a:xfrm>
            <a:prstGeom prst="rect">
              <a:avLst/>
            </a:prstGeom>
            <a:noFill/>
          </p:spPr>
          <p:txBody>
            <a:bodyPr wrap="none" rtlCol="0">
              <a:spAutoFit/>
            </a:bodyPr>
            <a:lstStyle/>
            <a:p>
              <a:r>
                <a:rPr lang="en-US" altLang="zh-CN" sz="2400" b="1" dirty="0" smtClean="0">
                  <a:solidFill>
                    <a:srgbClr val="0070C0"/>
                  </a:solidFill>
                  <a:latin typeface="Times New Roman" panose="02020603050405020304" pitchFamily="18" charset="0"/>
                  <a:cs typeface="Times New Roman" panose="02020603050405020304" pitchFamily="18" charset="0"/>
                </a:rPr>
                <a:t>Low Risk</a:t>
              </a:r>
              <a:endParaRPr lang="zh-CN" altLang="en-US" sz="2400" b="1" dirty="0">
                <a:solidFill>
                  <a:srgbClr val="0070C0"/>
                </a:solidFill>
                <a:latin typeface="Times New Roman" panose="02020603050405020304" pitchFamily="18" charset="0"/>
                <a:cs typeface="Times New Roman" panose="02020603050405020304" pitchFamily="18" charset="0"/>
              </a:endParaRPr>
            </a:p>
          </p:txBody>
        </p:sp>
        <p:sp>
          <p:nvSpPr>
            <p:cNvPr id="39" name="TextBox 45"/>
            <p:cNvSpPr txBox="1"/>
            <p:nvPr/>
          </p:nvSpPr>
          <p:spPr>
            <a:xfrm>
              <a:off x="2215950" y="4602614"/>
              <a:ext cx="1235481" cy="384721"/>
            </a:xfrm>
            <a:prstGeom prst="rect">
              <a:avLst/>
            </a:prstGeom>
            <a:noFill/>
          </p:spPr>
          <p:txBody>
            <a:bodyPr wrap="none" rtlCol="0">
              <a:spAutoFit/>
            </a:bodyPr>
            <a:lstStyle/>
            <a:p>
              <a:r>
                <a:rPr lang="en-US" altLang="zh-CN" sz="2400" b="1" dirty="0" smtClean="0">
                  <a:solidFill>
                    <a:srgbClr val="FF0000"/>
                  </a:solidFill>
                  <a:latin typeface="Times New Roman" panose="02020603050405020304" pitchFamily="18" charset="0"/>
                  <a:cs typeface="Times New Roman" panose="02020603050405020304" pitchFamily="18" charset="0"/>
                </a:rPr>
                <a:t>High Risk</a:t>
              </a:r>
              <a:endParaRPr lang="zh-CN" altLang="en-US" sz="2400" b="1" dirty="0">
                <a:solidFill>
                  <a:srgbClr val="FF0000"/>
                </a:solidFill>
                <a:latin typeface="Times New Roman" panose="02020603050405020304" pitchFamily="18" charset="0"/>
                <a:cs typeface="Times New Roman" panose="02020603050405020304" pitchFamily="18" charset="0"/>
              </a:endParaRPr>
            </a:p>
          </p:txBody>
        </p:sp>
      </p:grpSp>
      <p:sp>
        <p:nvSpPr>
          <p:cNvPr id="40" name="文本框 39"/>
          <p:cNvSpPr txBox="1"/>
          <p:nvPr/>
        </p:nvSpPr>
        <p:spPr>
          <a:xfrm>
            <a:off x="3884315" y="5326733"/>
            <a:ext cx="3805383" cy="461665"/>
          </a:xfrm>
          <a:prstGeom prst="rect">
            <a:avLst/>
          </a:prstGeom>
          <a:noFill/>
        </p:spPr>
        <p:txBody>
          <a:bodyPr wrap="square" rtlCol="0">
            <a:spAutoFit/>
          </a:bodyPr>
          <a:lstStyle/>
          <a:p>
            <a:r>
              <a:rPr lang="zh-CN" altLang="en-US" sz="2400" b="1" dirty="0" smtClean="0">
                <a:latin typeface="Times New Roman" panose="02020603050405020304" pitchFamily="18" charset="0"/>
                <a:ea typeface="黑体" panose="02010609060101010101" pitchFamily="49" charset="-122"/>
                <a:cs typeface="Times New Roman" panose="02020603050405020304" pitchFamily="18" charset="0"/>
              </a:rPr>
              <a:t>分类边界</a:t>
            </a:r>
            <a:endParaRPr lang="zh-CN" altLang="en-US" sz="2400" b="1" dirty="0">
              <a:latin typeface="黑体" panose="02010609060101010101" pitchFamily="49" charset="-122"/>
              <a:ea typeface="黑体" panose="02010609060101010101" pitchFamily="49" charset="-122"/>
            </a:endParaRPr>
          </a:p>
        </p:txBody>
      </p:sp>
      <p:sp>
        <p:nvSpPr>
          <p:cNvPr id="43" name="文本框 7"/>
          <p:cNvSpPr txBox="1"/>
          <p:nvPr/>
        </p:nvSpPr>
        <p:spPr>
          <a:xfrm>
            <a:off x="277086" y="27712"/>
            <a:ext cx="50061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5.2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分类的评价准则</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034013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35A0EEA-2547-49A4-97D6-C28D5A213A9D}" type="datetime1">
              <a:rPr lang="zh-CN" altLang="en-US" smtClean="0"/>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16</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pic>
        <p:nvPicPr>
          <p:cNvPr id="5" name="Picture 5"/>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547565" y="1273425"/>
            <a:ext cx="3910385" cy="3910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直接箭头连接符 5"/>
          <p:cNvCxnSpPr/>
          <p:nvPr/>
        </p:nvCxnSpPr>
        <p:spPr>
          <a:xfrm flipV="1">
            <a:off x="2069008" y="5233865"/>
            <a:ext cx="5328592" cy="1"/>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V="1">
            <a:off x="2069008" y="1057401"/>
            <a:ext cx="0" cy="4176466"/>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pic>
        <p:nvPicPr>
          <p:cNvPr id="8"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147161" y="1196753"/>
            <a:ext cx="1483454" cy="1224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文本框 8"/>
          <p:cNvSpPr txBox="1"/>
          <p:nvPr/>
        </p:nvSpPr>
        <p:spPr>
          <a:xfrm>
            <a:off x="2686050" y="5514219"/>
            <a:ext cx="3805383" cy="461665"/>
          </a:xfrm>
          <a:prstGeom prst="rect">
            <a:avLst/>
          </a:prstGeom>
          <a:noFill/>
        </p:spPr>
        <p:txBody>
          <a:bodyPr wrap="square" rtlCol="0">
            <a:spAutoFit/>
          </a:bodyPr>
          <a:lstStyle/>
          <a:p>
            <a:pPr algn="ctr"/>
            <a:r>
              <a:rPr lang="zh-CN" altLang="en-US" sz="2400" b="1" dirty="0" smtClean="0">
                <a:latin typeface="黑体" panose="02010609060101010101" pitchFamily="49" charset="-122"/>
                <a:ea typeface="黑体" panose="02010609060101010101" pitchFamily="49" charset="-122"/>
              </a:rPr>
              <a:t>过拟合</a:t>
            </a:r>
            <a:endParaRPr lang="zh-CN" altLang="en-US" sz="2400" b="1" dirty="0">
              <a:latin typeface="黑体" panose="02010609060101010101" pitchFamily="49" charset="-122"/>
              <a:ea typeface="黑体" panose="02010609060101010101" pitchFamily="49" charset="-122"/>
            </a:endParaRPr>
          </a:p>
        </p:txBody>
      </p:sp>
      <p:sp>
        <p:nvSpPr>
          <p:cNvPr id="12" name="文本框 7"/>
          <p:cNvSpPr txBox="1"/>
          <p:nvPr/>
        </p:nvSpPr>
        <p:spPr>
          <a:xfrm>
            <a:off x="277086" y="27712"/>
            <a:ext cx="50061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5.2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分类的评价准则</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9013277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5666480-F591-45AF-8124-4A9AC56007C7}" type="datetime1">
              <a:rPr lang="zh-CN" altLang="en-US" smtClean="0"/>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17</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pic>
        <p:nvPicPr>
          <p:cNvPr id="5" name="Picture 2" descr="https://upload.wikimedia.org/wikipedia/commons/8/8c/Receiver_Operating_Characteristic.png"/>
          <p:cNvPicPr>
            <a:picLocks noChangeAspect="1" noChangeArrowheads="1"/>
          </p:cNvPicPr>
          <p:nvPr/>
        </p:nvPicPr>
        <p:blipFill rotWithShape="1">
          <a:blip r:embed="rId3" cstate="print"/>
          <a:srcRect t="9794"/>
          <a:stretch/>
        </p:blipFill>
        <p:spPr bwMode="auto">
          <a:xfrm>
            <a:off x="761965" y="855254"/>
            <a:ext cx="7620069" cy="5155330"/>
          </a:xfrm>
          <a:prstGeom prst="rect">
            <a:avLst/>
          </a:prstGeom>
          <a:noFill/>
        </p:spPr>
      </p:pic>
      <p:sp>
        <p:nvSpPr>
          <p:cNvPr id="6" name="TextBox 4"/>
          <p:cNvSpPr txBox="1"/>
          <p:nvPr/>
        </p:nvSpPr>
        <p:spPr>
          <a:xfrm>
            <a:off x="5593874" y="3232864"/>
            <a:ext cx="2447208" cy="400110"/>
          </a:xfrm>
          <a:prstGeom prst="rect">
            <a:avLst/>
          </a:prstGeom>
          <a:noFill/>
        </p:spPr>
        <p:txBody>
          <a:bodyPr wrap="none" rtlCol="0">
            <a:spAutoFit/>
          </a:bodyPr>
          <a:lstStyle/>
          <a:p>
            <a:r>
              <a:rPr lang="en-US" altLang="zh-CN" sz="2000" b="1" dirty="0" smtClean="0">
                <a:solidFill>
                  <a:srgbClr val="FF0000"/>
                </a:solidFill>
                <a:latin typeface="Times New Roman" panose="02020603050405020304" pitchFamily="18" charset="0"/>
                <a:cs typeface="Times New Roman" panose="02020603050405020304" pitchFamily="18" charset="0"/>
              </a:rPr>
              <a:t>Very small threshold</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sp>
        <p:nvSpPr>
          <p:cNvPr id="7" name="TextBox 5"/>
          <p:cNvSpPr txBox="1"/>
          <p:nvPr/>
        </p:nvSpPr>
        <p:spPr>
          <a:xfrm>
            <a:off x="722791" y="4941578"/>
            <a:ext cx="2419958" cy="400110"/>
          </a:xfrm>
          <a:prstGeom prst="rect">
            <a:avLst/>
          </a:prstGeom>
          <a:noFill/>
        </p:spPr>
        <p:txBody>
          <a:bodyPr wrap="none" rtlCol="0">
            <a:spAutoFit/>
          </a:bodyPr>
          <a:lstStyle/>
          <a:p>
            <a:r>
              <a:rPr lang="en-US" altLang="zh-CN" sz="2000" b="1" dirty="0" smtClean="0">
                <a:solidFill>
                  <a:srgbClr val="FF0000"/>
                </a:solidFill>
                <a:latin typeface="Times New Roman" panose="02020603050405020304" pitchFamily="18" charset="0"/>
                <a:cs typeface="Times New Roman" panose="02020603050405020304" pitchFamily="18" charset="0"/>
              </a:rPr>
              <a:t>Very large threshold</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3820632" y="4737092"/>
            <a:ext cx="1773242" cy="400110"/>
          </a:xfrm>
          <a:prstGeom prst="rect">
            <a:avLst/>
          </a:prstGeom>
          <a:noFill/>
        </p:spPr>
        <p:txBody>
          <a:bodyPr wrap="none" rtlCol="0">
            <a:spAutoFit/>
          </a:bodyPr>
          <a:lstStyle/>
          <a:p>
            <a:r>
              <a:rPr lang="en-US" altLang="zh-CN" sz="2000" b="1" dirty="0" smtClean="0">
                <a:solidFill>
                  <a:srgbClr val="FF0000"/>
                </a:solidFill>
                <a:latin typeface="Times New Roman" panose="02020603050405020304" pitchFamily="18" charset="0"/>
                <a:cs typeface="Times New Roman" panose="02020603050405020304" pitchFamily="18" charset="0"/>
              </a:rPr>
              <a:t>Random guess</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cxnSp>
        <p:nvCxnSpPr>
          <p:cNvPr id="9" name="直接箭头连接符 8"/>
          <p:cNvCxnSpPr/>
          <p:nvPr/>
        </p:nvCxnSpPr>
        <p:spPr>
          <a:xfrm rot="5400000" flipH="1" flipV="1">
            <a:off x="4260952" y="4664523"/>
            <a:ext cx="428628" cy="1588"/>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397029" y="5530096"/>
            <a:ext cx="8431267" cy="830997"/>
          </a:xfrm>
          <a:prstGeom prst="rect">
            <a:avLst/>
          </a:prstGeom>
          <a:noFill/>
        </p:spPr>
        <p:txBody>
          <a:bodyPr wrap="square" rtlCol="0">
            <a:spAutoFit/>
          </a:bodyPr>
          <a:lstStyle/>
          <a:p>
            <a:pPr algn="ctr"/>
            <a:r>
              <a:rPr lang="zh-CN" altLang="en-US" sz="2400" b="1" dirty="0" smtClean="0">
                <a:latin typeface="楷体" panose="02010609060101010101" pitchFamily="49" charset="-122"/>
                <a:ea typeface="楷体" panose="02010609060101010101" pitchFamily="49" charset="-122"/>
              </a:rPr>
              <a:t>受试者</a:t>
            </a:r>
            <a:r>
              <a:rPr lang="zh-CN" altLang="en-US" sz="2400" b="1" dirty="0">
                <a:latin typeface="楷体" panose="02010609060101010101" pitchFamily="49" charset="-122"/>
                <a:ea typeface="楷体" panose="02010609060101010101" pitchFamily="49" charset="-122"/>
              </a:rPr>
              <a:t>工作</a:t>
            </a:r>
            <a:r>
              <a:rPr lang="zh-CN" altLang="en-US" sz="2400" b="1" dirty="0" smtClean="0">
                <a:latin typeface="楷体" panose="02010609060101010101" pitchFamily="49" charset="-122"/>
                <a:ea typeface="楷体" panose="02010609060101010101" pitchFamily="49" charset="-122"/>
              </a:rPr>
              <a:t>特征曲线</a:t>
            </a:r>
            <a:endParaRPr lang="en-US" altLang="zh-CN" sz="2400" b="1" dirty="0" smtClean="0">
              <a:latin typeface="楷体" panose="02010609060101010101" pitchFamily="49" charset="-122"/>
              <a:ea typeface="楷体" panose="02010609060101010101" pitchFamily="49" charset="-122"/>
            </a:endParaRPr>
          </a:p>
          <a:p>
            <a:pPr algn="ctr"/>
            <a:r>
              <a:rPr lang="en-US" altLang="zh-CN" sz="2400" b="1" dirty="0" smtClean="0">
                <a:latin typeface="楷体" panose="02010609060101010101" pitchFamily="49" charset="-122"/>
                <a:ea typeface="楷体" panose="02010609060101010101" pitchFamily="49" charset="-122"/>
              </a:rPr>
              <a:t>(</a:t>
            </a:r>
            <a:r>
              <a:rPr lang="en-US" altLang="zh-CN" sz="2400" b="1" dirty="0">
                <a:latin typeface="楷体" panose="02010609060101010101" pitchFamily="49" charset="-122"/>
                <a:ea typeface="楷体" panose="02010609060101010101" pitchFamily="49" charset="-122"/>
              </a:rPr>
              <a:t>receiver operating characteristic </a:t>
            </a:r>
            <a:r>
              <a:rPr lang="en-US" altLang="zh-CN" sz="2400" b="1" dirty="0" smtClean="0">
                <a:latin typeface="楷体" panose="02010609060101010101" pitchFamily="49" charset="-122"/>
                <a:ea typeface="楷体" panose="02010609060101010101" pitchFamily="49" charset="-122"/>
              </a:rPr>
              <a:t>curve</a:t>
            </a:r>
            <a:r>
              <a:rPr lang="zh-CN" altLang="en-US" sz="2400" b="1" dirty="0" smtClean="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简称</a:t>
            </a:r>
            <a:r>
              <a:rPr lang="en-US" altLang="zh-CN" sz="2400" b="1" dirty="0">
                <a:latin typeface="楷体" panose="02010609060101010101" pitchFamily="49" charset="-122"/>
                <a:ea typeface="楷体" panose="02010609060101010101" pitchFamily="49" charset="-122"/>
              </a:rPr>
              <a:t>ROC</a:t>
            </a:r>
            <a:r>
              <a:rPr lang="zh-CN" altLang="en-US" sz="2400" b="1" dirty="0">
                <a:latin typeface="楷体" panose="02010609060101010101" pitchFamily="49" charset="-122"/>
                <a:ea typeface="楷体" panose="02010609060101010101" pitchFamily="49" charset="-122"/>
              </a:rPr>
              <a:t>曲线</a:t>
            </a:r>
            <a:r>
              <a:rPr lang="en-US" altLang="zh-CN" sz="2400" b="1" dirty="0">
                <a:latin typeface="楷体" panose="02010609060101010101" pitchFamily="49" charset="-122"/>
                <a:ea typeface="楷体" panose="02010609060101010101" pitchFamily="49" charset="-122"/>
              </a:rPr>
              <a:t>)</a:t>
            </a:r>
            <a:endParaRPr lang="zh-CN" altLang="en-US" sz="3200" b="1" dirty="0">
              <a:latin typeface="楷体" panose="02010609060101010101" pitchFamily="49" charset="-122"/>
              <a:ea typeface="楷体" panose="02010609060101010101" pitchFamily="49" charset="-122"/>
            </a:endParaRPr>
          </a:p>
        </p:txBody>
      </p:sp>
      <p:sp>
        <p:nvSpPr>
          <p:cNvPr id="12" name="文本框 7"/>
          <p:cNvSpPr txBox="1"/>
          <p:nvPr/>
        </p:nvSpPr>
        <p:spPr>
          <a:xfrm>
            <a:off x="277086" y="27712"/>
            <a:ext cx="50061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5.2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分类的评价准则</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30530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0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20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2000"/>
                                        <p:tgtEl>
                                          <p:spTgt spid="8">
                                            <p:txEl>
                                              <p:pRg st="0" end="0"/>
                                            </p:txEl>
                                          </p:spTgt>
                                        </p:tgtEl>
                                      </p:cBhvr>
                                    </p:animEffect>
                                  </p:childTnLst>
                                </p:cTn>
                              </p:par>
                            </p:childTnLst>
                          </p:cTn>
                        </p:par>
                        <p:par>
                          <p:cTn id="18" fill="hold">
                            <p:stCondLst>
                              <p:cond delay="2000"/>
                            </p:stCondLst>
                            <p:childTnLst>
                              <p:par>
                                <p:cTn id="19" presetID="22" presetClass="entr" presetSubtype="4"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P spid="7" grpId="0" build="allAtOnce"/>
      <p:bldP spid="8" grpId="0" build="allAtOnce"/>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B158AFF-E256-4CC5-A7C8-6BD85432CD2B}" type="datetime1">
              <a:rPr lang="zh-CN" altLang="en-US" smtClean="0"/>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18</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pic>
        <p:nvPicPr>
          <p:cNvPr id="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28650" y="1021074"/>
            <a:ext cx="4259382"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28651" y="3613362"/>
            <a:ext cx="4310725" cy="217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083392" y="1021075"/>
            <a:ext cx="3491295" cy="2304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5"/>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083391" y="3638402"/>
            <a:ext cx="3491295" cy="2148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文本框 9"/>
          <p:cNvSpPr txBox="1"/>
          <p:nvPr/>
        </p:nvSpPr>
        <p:spPr>
          <a:xfrm>
            <a:off x="1492470" y="5894684"/>
            <a:ext cx="6964456" cy="461665"/>
          </a:xfrm>
          <a:prstGeom prst="rect">
            <a:avLst/>
          </a:prstGeom>
          <a:noFill/>
        </p:spPr>
        <p:txBody>
          <a:bodyPr wrap="square" rtlCol="0">
            <a:spAutoFit/>
          </a:bodyPr>
          <a:lstStyle/>
          <a:p>
            <a:pPr algn="ctr"/>
            <a:r>
              <a:rPr lang="zh-CN" altLang="en-US" sz="2400" b="1" dirty="0" smtClean="0">
                <a:latin typeface="Times New Roman" panose="02020603050405020304" pitchFamily="18" charset="0"/>
                <a:cs typeface="Times New Roman" panose="02020603050405020304" pitchFamily="18" charset="0"/>
              </a:rPr>
              <a:t>错误的代价成本</a:t>
            </a:r>
            <a:endParaRPr lang="zh-CN" altLang="en-US" sz="2400" b="1" dirty="0">
              <a:latin typeface="Times New Roman" panose="02020603050405020304" pitchFamily="18" charset="0"/>
              <a:cs typeface="Times New Roman" panose="02020603050405020304" pitchFamily="18" charset="0"/>
            </a:endParaRPr>
          </a:p>
        </p:txBody>
      </p:sp>
      <p:sp>
        <p:nvSpPr>
          <p:cNvPr id="12" name="文本框 7"/>
          <p:cNvSpPr txBox="1"/>
          <p:nvPr/>
        </p:nvSpPr>
        <p:spPr>
          <a:xfrm>
            <a:off x="277086" y="27712"/>
            <a:ext cx="50061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5.2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分类的评价准则</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1892564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A01A061-21BD-4064-8AB6-9BF1DD22F726}" type="datetime1">
              <a:rPr lang="zh-CN" altLang="en-US" smtClean="0"/>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19</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pic>
        <p:nvPicPr>
          <p:cNvPr id="6" name="Picture 3"/>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076824" y="1128180"/>
            <a:ext cx="2100265" cy="1164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115050" y="4090701"/>
            <a:ext cx="1860798" cy="1587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descr="http://www.omarkattan.com/wp-content/uploads/2013/02/single_file_line_pc_800_clr_1827-585x585.png">
            <a:hlinkClick r:id="rId4"/>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115050" y="2348737"/>
            <a:ext cx="1761724" cy="1761724"/>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6308863" y="5852425"/>
            <a:ext cx="2010189" cy="461665"/>
          </a:xfrm>
          <a:prstGeom prst="rect">
            <a:avLst/>
          </a:prstGeom>
          <a:noFill/>
        </p:spPr>
        <p:txBody>
          <a:bodyPr wrap="square" rtlCol="0">
            <a:spAutoFit/>
          </a:bodyPr>
          <a:lstStyle/>
          <a:p>
            <a:r>
              <a:rPr lang="zh-CN" altLang="en-US" sz="2400" b="1" dirty="0" smtClean="0">
                <a:latin typeface="Times New Roman" panose="02020603050405020304" pitchFamily="18" charset="0"/>
                <a:cs typeface="Times New Roman" panose="02020603050405020304" pitchFamily="18" charset="0"/>
              </a:rPr>
              <a:t>提升度分析</a:t>
            </a:r>
            <a:endParaRPr lang="zh-CN" altLang="en-US" sz="2400" b="1" dirty="0">
              <a:latin typeface="Times New Roman" panose="02020603050405020304" pitchFamily="18" charset="0"/>
              <a:cs typeface="Times New Roman" panose="02020603050405020304" pitchFamily="18" charset="0"/>
            </a:endParaRPr>
          </a:p>
        </p:txBody>
      </p:sp>
      <p:pic>
        <p:nvPicPr>
          <p:cNvPr id="10" name="Picture 2"/>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55576" y="807016"/>
            <a:ext cx="4968552" cy="5416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文本框 7"/>
          <p:cNvSpPr txBox="1"/>
          <p:nvPr/>
        </p:nvSpPr>
        <p:spPr>
          <a:xfrm>
            <a:off x="277086" y="27712"/>
            <a:ext cx="50061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5.2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分类的评价准则</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9972001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3"/>
          <p:cNvSpPr txBox="1"/>
          <p:nvPr/>
        </p:nvSpPr>
        <p:spPr>
          <a:xfrm>
            <a:off x="1" y="675768"/>
            <a:ext cx="9143999" cy="3847207"/>
          </a:xfrm>
          <a:prstGeom prst="rect">
            <a:avLst/>
          </a:prstGeom>
          <a:noFill/>
        </p:spPr>
        <p:txBody>
          <a:bodyPr wrap="square" rtlCol="0">
            <a:spAutoFit/>
          </a:bodyPr>
          <a:lstStyle/>
          <a:p>
            <a:pPr algn="ctr"/>
            <a:endParaRPr lang="en-US" altLang="zh-CN" sz="2800" b="1" dirty="0" smtClean="0">
              <a:latin typeface="楷体" pitchFamily="49" charset="-122"/>
              <a:ea typeface="楷体" pitchFamily="49" charset="-122"/>
            </a:endParaRPr>
          </a:p>
          <a:p>
            <a:pPr algn="ctr"/>
            <a:endParaRPr lang="en-US" altLang="zh-CN" sz="2800" b="1" dirty="0" smtClean="0">
              <a:latin typeface="楷体" pitchFamily="49" charset="-122"/>
              <a:ea typeface="楷体" pitchFamily="49" charset="-122"/>
            </a:endParaRPr>
          </a:p>
          <a:p>
            <a:pPr algn="ctr"/>
            <a:r>
              <a:rPr lang="zh-CN" altLang="en-US" sz="4400" b="1" dirty="0" smtClean="0">
                <a:latin typeface="黑体" pitchFamily="49" charset="-122"/>
                <a:ea typeface="黑体" pitchFamily="49" charset="-122"/>
              </a:rPr>
              <a:t>第五章</a:t>
            </a:r>
            <a:r>
              <a:rPr lang="zh-CN" altLang="en-US" sz="4400" b="1" dirty="0">
                <a:latin typeface="黑体" pitchFamily="49" charset="-122"/>
                <a:ea typeface="黑体" pitchFamily="49" charset="-122"/>
              </a:rPr>
              <a:t>：数据分类</a:t>
            </a:r>
            <a:endParaRPr lang="en-US" altLang="zh-CN" sz="4400" b="1" dirty="0">
              <a:latin typeface="黑体" pitchFamily="49" charset="-122"/>
              <a:ea typeface="黑体" pitchFamily="49" charset="-122"/>
            </a:endParaRPr>
          </a:p>
          <a:p>
            <a:pPr algn="ctr"/>
            <a:r>
              <a:rPr lang="en-US" altLang="zh-CN" sz="2400" b="1" dirty="0" smtClean="0">
                <a:latin typeface="黑体" pitchFamily="49" charset="-122"/>
                <a:ea typeface="黑体" pitchFamily="49" charset="-122"/>
              </a:rPr>
              <a:t>——</a:t>
            </a:r>
            <a:r>
              <a:rPr lang="zh-CN" altLang="en-US" sz="2400" b="1" dirty="0">
                <a:latin typeface="黑体" pitchFamily="49" charset="-122"/>
                <a:ea typeface="黑体" pitchFamily="49" charset="-122"/>
              </a:rPr>
              <a:t>数学之美，巅峰之作</a:t>
            </a:r>
            <a:endParaRPr lang="en-US" altLang="zh-CN" sz="2400" b="1" dirty="0">
              <a:latin typeface="黑体" pitchFamily="49" charset="-122"/>
              <a:ea typeface="黑体" pitchFamily="49" charset="-122"/>
            </a:endParaRPr>
          </a:p>
          <a:p>
            <a:pPr algn="ctr"/>
            <a:endParaRPr lang="en-US" altLang="zh-CN" sz="4000" b="1" dirty="0">
              <a:latin typeface="黑体" pitchFamily="49" charset="-122"/>
              <a:ea typeface="黑体" pitchFamily="49" charset="-122"/>
            </a:endParaRPr>
          </a:p>
          <a:p>
            <a:pPr algn="ctr"/>
            <a:endParaRPr lang="en-US" altLang="zh-CN" sz="4000" b="1" dirty="0" smtClean="0">
              <a:latin typeface="黑体" pitchFamily="49" charset="-122"/>
              <a:ea typeface="黑体" pitchFamily="49" charset="-122"/>
            </a:endParaRPr>
          </a:p>
          <a:p>
            <a:pPr algn="ctr"/>
            <a:endParaRPr lang="en-US" altLang="zh-CN" sz="4000" b="1" dirty="0" smtClean="0">
              <a:latin typeface="黑体" pitchFamily="49" charset="-122"/>
              <a:ea typeface="黑体" pitchFamily="49" charset="-122"/>
            </a:endParaRPr>
          </a:p>
        </p:txBody>
      </p:sp>
      <p:sp>
        <p:nvSpPr>
          <p:cNvPr id="44" name="PA_圆角矩形 57"/>
          <p:cNvSpPr/>
          <p:nvPr>
            <p:custDataLst>
              <p:tags r:id="rId1"/>
            </p:custDataLst>
          </p:nvPr>
        </p:nvSpPr>
        <p:spPr>
          <a:xfrm>
            <a:off x="1735336" y="4584530"/>
            <a:ext cx="5673328" cy="7901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黑体" pitchFamily="49" charset="-122"/>
                <a:ea typeface="黑体" pitchFamily="49" charset="-122"/>
                <a:sym typeface="Bebas" pitchFamily="2" charset="0"/>
              </a:rPr>
              <a:t>主讲教师：李志勇</a:t>
            </a:r>
          </a:p>
        </p:txBody>
      </p:sp>
    </p:spTree>
    <p:extLst>
      <p:ext uri="{BB962C8B-B14F-4D97-AF65-F5344CB8AC3E}">
        <p14:creationId xmlns:p14="http://schemas.microsoft.com/office/powerpoint/2010/main" val="12886487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4B4DB23-82D6-48F2-98F8-BA4923066966}" type="datetime1">
              <a:rPr lang="zh-CN" altLang="en-US" smtClean="0"/>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20</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graphicFrame>
        <p:nvGraphicFramePr>
          <p:cNvPr id="5" name="Group 107"/>
          <p:cNvGraphicFramePr>
            <a:graphicFrameLocks noGrp="1"/>
          </p:cNvGraphicFramePr>
          <p:nvPr/>
        </p:nvGraphicFramePr>
        <p:xfrm>
          <a:off x="2005013" y="1160463"/>
          <a:ext cx="5329237" cy="5038724"/>
        </p:xfrm>
        <a:graphic>
          <a:graphicData uri="http://schemas.openxmlformats.org/drawingml/2006/table">
            <a:tbl>
              <a:tblPr/>
              <a:tblGrid>
                <a:gridCol w="1065212">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1063625">
                  <a:extLst>
                    <a:ext uri="{9D8B030D-6E8A-4147-A177-3AD203B41FA5}">
                      <a16:colId xmlns:a16="http://schemas.microsoft.com/office/drawing/2014/main" val="20002"/>
                    </a:ext>
                  </a:extLst>
                </a:gridCol>
                <a:gridCol w="1066800">
                  <a:extLst>
                    <a:ext uri="{9D8B030D-6E8A-4147-A177-3AD203B41FA5}">
                      <a16:colId xmlns:a16="http://schemas.microsoft.com/office/drawing/2014/main" val="20003"/>
                    </a:ext>
                  </a:extLst>
                </a:gridCol>
                <a:gridCol w="1066800">
                  <a:extLst>
                    <a:ext uri="{9D8B030D-6E8A-4147-A177-3AD203B41FA5}">
                      <a16:colId xmlns:a16="http://schemas.microsoft.com/office/drawing/2014/main" val="20004"/>
                    </a:ext>
                  </a:extLst>
                </a:gridCol>
              </a:tblGrid>
              <a:tr h="34451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公司职员</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年龄</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收入</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信誉度</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买保险</a:t>
                      </a: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0"/>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否</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≤40</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高</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良</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smtClean="0">
                          <a:ln>
                            <a:noFill/>
                          </a:ln>
                          <a:solidFill>
                            <a:schemeClr val="tx1"/>
                          </a:solidFill>
                          <a:effectLst/>
                          <a:latin typeface="Arial" charset="0"/>
                          <a:ea typeface="黑体" pitchFamily="2" charset="-122"/>
                          <a:cs typeface="Times New Roman" pitchFamily="18" charset="0"/>
                        </a:rPr>
                        <a:t>2</a:t>
                      </a:r>
                      <a:endPar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1"/>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否</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≤40</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高</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优</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smtClean="0">
                          <a:ln>
                            <a:noFill/>
                          </a:ln>
                          <a:solidFill>
                            <a:schemeClr val="tx1"/>
                          </a:solidFill>
                          <a:effectLst/>
                          <a:latin typeface="Arial" charset="0"/>
                          <a:ea typeface="黑体" pitchFamily="2" charset="-122"/>
                          <a:cs typeface="Times New Roman" pitchFamily="18" charset="0"/>
                        </a:rPr>
                        <a:t>2</a:t>
                      </a:r>
                      <a:endPar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2"/>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否</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41~50</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高</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良</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3"/>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否</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&gt;50</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中</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良</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4"/>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是</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&gt;50</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低</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良</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5"/>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是</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&gt;50</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低</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优</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smtClean="0">
                          <a:ln>
                            <a:noFill/>
                          </a:ln>
                          <a:solidFill>
                            <a:schemeClr val="tx1"/>
                          </a:solidFill>
                          <a:effectLst/>
                          <a:latin typeface="Arial" charset="0"/>
                          <a:ea typeface="黑体" pitchFamily="2" charset="-122"/>
                          <a:cs typeface="Times New Roman" pitchFamily="18" charset="0"/>
                        </a:rPr>
                        <a:t>2</a:t>
                      </a:r>
                      <a:endPar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6"/>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是</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41~50</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低</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优</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7"/>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否</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≤40</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中</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良</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smtClean="0">
                          <a:ln>
                            <a:noFill/>
                          </a:ln>
                          <a:solidFill>
                            <a:schemeClr val="tx1"/>
                          </a:solidFill>
                          <a:effectLst/>
                          <a:latin typeface="Arial" charset="0"/>
                          <a:ea typeface="黑体" pitchFamily="2" charset="-122"/>
                          <a:cs typeface="Times New Roman" pitchFamily="18" charset="0"/>
                        </a:rPr>
                        <a:t>2</a:t>
                      </a:r>
                      <a:endPar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8"/>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是</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≤40</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低</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良</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9"/>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是</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&gt;50</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中</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良</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10"/>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是</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≤40</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中</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优</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11"/>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否</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41~50</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中</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优</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12"/>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是</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41~50</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高</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良</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13"/>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否</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&gt;50</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中</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优</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chemeClr val="tx1"/>
                          </a:solidFill>
                          <a:effectLst/>
                          <a:latin typeface="Arial" charset="0"/>
                          <a:ea typeface="黑体" pitchFamily="2" charset="-122"/>
                          <a:cs typeface="Times New Roman" pitchFamily="18" charset="0"/>
                        </a:rPr>
                        <a:t>2</a:t>
                      </a:r>
                      <a:endPar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14"/>
                  </a:ext>
                </a:extLst>
              </a:tr>
            </a:tbl>
          </a:graphicData>
        </a:graphic>
      </p:graphicFrame>
      <p:sp>
        <p:nvSpPr>
          <p:cNvPr id="6" name="Oval 103"/>
          <p:cNvSpPr>
            <a:spLocks noChangeArrowheads="1"/>
          </p:cNvSpPr>
          <p:nvPr/>
        </p:nvSpPr>
        <p:spPr bwMode="auto">
          <a:xfrm>
            <a:off x="2005013" y="1154113"/>
            <a:ext cx="4176712" cy="360362"/>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sp>
        <p:nvSpPr>
          <p:cNvPr id="7" name="Oval 104"/>
          <p:cNvSpPr>
            <a:spLocks noChangeArrowheads="1"/>
          </p:cNvSpPr>
          <p:nvPr/>
        </p:nvSpPr>
        <p:spPr bwMode="auto">
          <a:xfrm>
            <a:off x="6326188" y="1154113"/>
            <a:ext cx="935037" cy="360362"/>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sp>
        <p:nvSpPr>
          <p:cNvPr id="8" name="AutoShape 105"/>
          <p:cNvSpPr>
            <a:spLocks noChangeArrowheads="1"/>
          </p:cNvSpPr>
          <p:nvPr/>
        </p:nvSpPr>
        <p:spPr bwMode="auto">
          <a:xfrm>
            <a:off x="277086" y="1009650"/>
            <a:ext cx="1551714" cy="504825"/>
          </a:xfrm>
          <a:prstGeom prst="wedgeRectCallout">
            <a:avLst>
              <a:gd name="adj1" fmla="val 80962"/>
              <a:gd name="adj2" fmla="val -1886"/>
            </a:avLst>
          </a:prstGeom>
          <a:solidFill>
            <a:srgbClr val="00FF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2400" b="1" dirty="0">
                <a:ea typeface="黑体" pitchFamily="2" charset="-122"/>
              </a:rPr>
              <a:t>描述属性</a:t>
            </a:r>
          </a:p>
        </p:txBody>
      </p:sp>
      <p:sp>
        <p:nvSpPr>
          <p:cNvPr id="9" name="AutoShape 106"/>
          <p:cNvSpPr>
            <a:spLocks noChangeArrowheads="1"/>
          </p:cNvSpPr>
          <p:nvPr/>
        </p:nvSpPr>
        <p:spPr bwMode="auto">
          <a:xfrm>
            <a:off x="7467600" y="1082675"/>
            <a:ext cx="1460500" cy="450850"/>
          </a:xfrm>
          <a:prstGeom prst="wedgeRectCallout">
            <a:avLst>
              <a:gd name="adj1" fmla="val -83759"/>
              <a:gd name="adj2" fmla="val -29224"/>
            </a:avLst>
          </a:prstGeom>
          <a:solidFill>
            <a:srgbClr val="00FF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2400" b="1" dirty="0">
                <a:ea typeface="黑体" pitchFamily="2" charset="-122"/>
              </a:rPr>
              <a:t>类别属性</a:t>
            </a:r>
          </a:p>
        </p:txBody>
      </p:sp>
      <p:sp>
        <p:nvSpPr>
          <p:cNvPr id="10"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5.3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决策树算法</a:t>
            </a: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ID3</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0290381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A5F43FB-8574-4892-A6D1-0FF46E74F4BF}" type="datetime1">
              <a:rPr lang="zh-CN" altLang="en-US" smtClean="0"/>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21</a:t>
            </a:fld>
            <a:endParaRPr lang="zh-CN" altLang="en-US" dirty="0"/>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6" name="矩形 5"/>
          <p:cNvSpPr/>
          <p:nvPr/>
        </p:nvSpPr>
        <p:spPr>
          <a:xfrm>
            <a:off x="341364" y="794896"/>
            <a:ext cx="8408504" cy="1200329"/>
          </a:xfrm>
          <a:prstGeom prst="rect">
            <a:avLst/>
          </a:prstGeom>
        </p:spPr>
        <p:txBody>
          <a:bodyPr wrap="square">
            <a:spAutoFit/>
          </a:bodyPr>
          <a:lstStyle/>
          <a:p>
            <a:pPr algn="just"/>
            <a:r>
              <a:rPr lang="zh-CN" altLang="en-US" sz="2400" b="1" dirty="0" smtClean="0">
                <a:latin typeface="楷体" panose="02010609060101010101" pitchFamily="49" charset="-122"/>
                <a:ea typeface="楷体" panose="02010609060101010101" pitchFamily="49" charset="-122"/>
              </a:rPr>
              <a:t>    当推销保险产品的时候，推销员就要</a:t>
            </a:r>
            <a:r>
              <a:rPr lang="zh-CN" altLang="en-US" sz="2400" b="1" dirty="0">
                <a:latin typeface="楷体" panose="02010609060101010101" pitchFamily="49" charset="-122"/>
                <a:ea typeface="楷体" panose="02010609060101010101" pitchFamily="49" charset="-122"/>
              </a:rPr>
              <a:t>一个个特点去判断，于是这种判断的过程就可以画成一棵树，例如根据特点依次判断：</a:t>
            </a:r>
          </a:p>
        </p:txBody>
      </p:sp>
      <p:sp>
        <p:nvSpPr>
          <p:cNvPr id="8"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5.3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决策树算法</a:t>
            </a: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ID3</a:t>
            </a:r>
            <a:endParaRPr lang="zh-CN" altLang="en-US" sz="3600" b="1" dirty="0">
              <a:latin typeface="黑体" panose="02010609060101010101" pitchFamily="49" charset="-122"/>
              <a:ea typeface="黑体" panose="02010609060101010101" pitchFamily="49" charset="-122"/>
            </a:endParaRPr>
          </a:p>
        </p:txBody>
      </p:sp>
      <p:grpSp>
        <p:nvGrpSpPr>
          <p:cNvPr id="98" name="组合 97"/>
          <p:cNvGrpSpPr/>
          <p:nvPr/>
        </p:nvGrpSpPr>
        <p:grpSpPr>
          <a:xfrm>
            <a:off x="2955967" y="2211870"/>
            <a:ext cx="4856336" cy="1918466"/>
            <a:chOff x="2961248" y="2211870"/>
            <a:chExt cx="4856336" cy="1918466"/>
          </a:xfrm>
        </p:grpSpPr>
        <p:sp>
          <p:nvSpPr>
            <p:cNvPr id="25" name="TextBox 24"/>
            <p:cNvSpPr txBox="1"/>
            <p:nvPr/>
          </p:nvSpPr>
          <p:spPr>
            <a:xfrm>
              <a:off x="6308600" y="2254087"/>
              <a:ext cx="1508984" cy="461665"/>
            </a:xfrm>
            <a:prstGeom prst="rect">
              <a:avLst/>
            </a:prstGeom>
            <a:noFill/>
          </p:spPr>
          <p:txBody>
            <a:bodyPr wrap="square" rtlCol="0">
              <a:spAutoFit/>
            </a:bodyPr>
            <a:lstStyle/>
            <a:p>
              <a:pPr algn="ctr"/>
              <a:r>
                <a:rPr lang="zh-CN" altLang="en-US" sz="2400" b="1" dirty="0" smtClean="0">
                  <a:solidFill>
                    <a:srgbClr val="C00000"/>
                  </a:solidFill>
                  <a:latin typeface="楷体" panose="02010609060101010101" pitchFamily="49" charset="-122"/>
                  <a:ea typeface="楷体" panose="02010609060101010101" pitchFamily="49" charset="-122"/>
                </a:rPr>
                <a:t>描述属性</a:t>
              </a:r>
              <a:endParaRPr lang="zh-CN" altLang="en-US" sz="2400" b="1" dirty="0">
                <a:solidFill>
                  <a:srgbClr val="C00000"/>
                </a:solidFill>
                <a:latin typeface="楷体" panose="02010609060101010101" pitchFamily="49" charset="-122"/>
                <a:ea typeface="楷体" panose="02010609060101010101" pitchFamily="49" charset="-122"/>
              </a:endParaRPr>
            </a:p>
          </p:txBody>
        </p:sp>
        <p:cxnSp>
          <p:nvCxnSpPr>
            <p:cNvPr id="28" name="直接箭头连接符 27"/>
            <p:cNvCxnSpPr>
              <a:endCxn id="34" idx="1"/>
            </p:cNvCxnSpPr>
            <p:nvPr/>
          </p:nvCxnSpPr>
          <p:spPr>
            <a:xfrm flipV="1">
              <a:off x="4961049" y="2497620"/>
              <a:ext cx="1372951" cy="16585"/>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2961248" y="2783370"/>
              <a:ext cx="3347352" cy="1346964"/>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V="1">
              <a:off x="6964888" y="2783370"/>
              <a:ext cx="0" cy="1346966"/>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4" name="圆角矩形 33"/>
            <p:cNvSpPr/>
            <p:nvPr/>
          </p:nvSpPr>
          <p:spPr>
            <a:xfrm>
              <a:off x="6334000" y="2211870"/>
              <a:ext cx="1362200" cy="57150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9" name="组合 98"/>
          <p:cNvGrpSpPr/>
          <p:nvPr/>
        </p:nvGrpSpPr>
        <p:grpSpPr>
          <a:xfrm>
            <a:off x="3562443" y="4708477"/>
            <a:ext cx="1856244" cy="1418540"/>
            <a:chOff x="3562443" y="4708477"/>
            <a:chExt cx="1856244" cy="1418540"/>
          </a:xfrm>
        </p:grpSpPr>
        <p:sp>
          <p:nvSpPr>
            <p:cNvPr id="45" name="TextBox 44"/>
            <p:cNvSpPr txBox="1"/>
            <p:nvPr/>
          </p:nvSpPr>
          <p:spPr>
            <a:xfrm>
              <a:off x="3909703" y="5646992"/>
              <a:ext cx="1508984" cy="461665"/>
            </a:xfrm>
            <a:prstGeom prst="rect">
              <a:avLst/>
            </a:prstGeom>
            <a:noFill/>
          </p:spPr>
          <p:txBody>
            <a:bodyPr wrap="square" rtlCol="0">
              <a:spAutoFit/>
            </a:bodyPr>
            <a:lstStyle/>
            <a:p>
              <a:pPr algn="ctr"/>
              <a:r>
                <a:rPr lang="zh-CN" altLang="en-US" sz="2400" b="1" dirty="0" smtClean="0">
                  <a:solidFill>
                    <a:srgbClr val="0000FF"/>
                  </a:solidFill>
                  <a:latin typeface="楷体" panose="02010609060101010101" pitchFamily="49" charset="-122"/>
                  <a:ea typeface="楷体" panose="02010609060101010101" pitchFamily="49" charset="-122"/>
                </a:rPr>
                <a:t>类标号</a:t>
              </a:r>
              <a:endParaRPr lang="zh-CN" altLang="en-US" sz="2400" b="1" dirty="0">
                <a:solidFill>
                  <a:srgbClr val="0000FF"/>
                </a:solidFill>
                <a:latin typeface="楷体" panose="02010609060101010101" pitchFamily="49" charset="-122"/>
                <a:ea typeface="楷体" panose="02010609060101010101" pitchFamily="49" charset="-122"/>
              </a:endParaRPr>
            </a:p>
          </p:txBody>
        </p:sp>
        <p:cxnSp>
          <p:nvCxnSpPr>
            <p:cNvPr id="38" name="直接箭头连接符 37"/>
            <p:cNvCxnSpPr/>
            <p:nvPr/>
          </p:nvCxnSpPr>
          <p:spPr>
            <a:xfrm>
              <a:off x="4564255" y="4708477"/>
              <a:ext cx="0" cy="982275"/>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endCxn id="44" idx="1"/>
            </p:cNvCxnSpPr>
            <p:nvPr/>
          </p:nvCxnSpPr>
          <p:spPr>
            <a:xfrm>
              <a:off x="3562443" y="5900811"/>
              <a:ext cx="494796" cy="8074"/>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44" name="圆角矩形 43"/>
            <p:cNvSpPr/>
            <p:nvPr/>
          </p:nvSpPr>
          <p:spPr>
            <a:xfrm>
              <a:off x="4057239" y="5690752"/>
              <a:ext cx="1137694" cy="436265"/>
            </a:xfrm>
            <a:prstGeom prst="round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Group 4"/>
          <p:cNvGrpSpPr>
            <a:grpSpLocks/>
          </p:cNvGrpSpPr>
          <p:nvPr/>
        </p:nvGrpSpPr>
        <p:grpSpPr bwMode="auto">
          <a:xfrm>
            <a:off x="1001296" y="2242575"/>
            <a:ext cx="7125382" cy="3976276"/>
            <a:chOff x="2227" y="6039"/>
            <a:chExt cx="6802" cy="3783"/>
          </a:xfrm>
        </p:grpSpPr>
        <p:sp>
          <p:nvSpPr>
            <p:cNvPr id="52" name="Rectangle 5"/>
            <p:cNvSpPr>
              <a:spLocks noChangeArrowheads="1"/>
            </p:cNvSpPr>
            <p:nvPr/>
          </p:nvSpPr>
          <p:spPr bwMode="auto">
            <a:xfrm>
              <a:off x="5141" y="6039"/>
              <a:ext cx="861" cy="461"/>
            </a:xfrm>
            <a:prstGeom prst="rect">
              <a:avLst/>
            </a:prstGeom>
            <a:solidFill>
              <a:srgbClr val="00FFFF"/>
            </a:solidFill>
            <a:ln w="28575">
              <a:solidFill>
                <a:srgbClr val="000000"/>
              </a:solidFill>
              <a:miter lim="800000"/>
              <a:headEnd/>
              <a:tailEnd/>
            </a:ln>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2600" b="1" dirty="0">
                  <a:latin typeface="Times New Roman" pitchFamily="18" charset="0"/>
                  <a:ea typeface="黑体" pitchFamily="2" charset="-122"/>
                </a:rPr>
                <a:t>年龄</a:t>
              </a:r>
              <a:endParaRPr lang="zh-CN" altLang="en-US" sz="2600" b="1" dirty="0">
                <a:ea typeface="黑体" pitchFamily="2" charset="-122"/>
              </a:endParaRPr>
            </a:p>
          </p:txBody>
        </p:sp>
        <p:sp>
          <p:nvSpPr>
            <p:cNvPr id="53" name="Rectangle 6"/>
            <p:cNvSpPr>
              <a:spLocks noChangeArrowheads="1"/>
            </p:cNvSpPr>
            <p:nvPr/>
          </p:nvSpPr>
          <p:spPr bwMode="auto">
            <a:xfrm>
              <a:off x="2726" y="7835"/>
              <a:ext cx="1372" cy="398"/>
            </a:xfrm>
            <a:prstGeom prst="rect">
              <a:avLst/>
            </a:prstGeom>
            <a:solidFill>
              <a:srgbClr val="00FFFF"/>
            </a:solidFill>
            <a:ln w="28575">
              <a:solidFill>
                <a:srgbClr val="000000"/>
              </a:solidFill>
              <a:miter lim="800000"/>
              <a:headEnd/>
              <a:tailEnd/>
            </a:ln>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2200" b="1">
                  <a:latin typeface="Times New Roman" pitchFamily="18" charset="0"/>
                  <a:ea typeface="黑体" pitchFamily="2" charset="-122"/>
                </a:rPr>
                <a:t>公司职员</a:t>
              </a:r>
              <a:endParaRPr lang="zh-CN" altLang="en-US" sz="2200" b="1">
                <a:ea typeface="黑体" pitchFamily="2" charset="-122"/>
              </a:endParaRPr>
            </a:p>
          </p:txBody>
        </p:sp>
        <p:sp>
          <p:nvSpPr>
            <p:cNvPr id="54" name="Rectangle 7"/>
            <p:cNvSpPr>
              <a:spLocks noChangeArrowheads="1"/>
            </p:cNvSpPr>
            <p:nvPr/>
          </p:nvSpPr>
          <p:spPr bwMode="auto">
            <a:xfrm>
              <a:off x="7364" y="7835"/>
              <a:ext cx="1063" cy="398"/>
            </a:xfrm>
            <a:prstGeom prst="rect">
              <a:avLst/>
            </a:prstGeom>
            <a:solidFill>
              <a:srgbClr val="00FFFF"/>
            </a:solidFill>
            <a:ln w="28575">
              <a:solidFill>
                <a:srgbClr val="000000"/>
              </a:solidFill>
              <a:miter lim="800000"/>
              <a:headEnd/>
              <a:tailEnd/>
            </a:ln>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2200" b="1" dirty="0">
                  <a:latin typeface="Times New Roman" pitchFamily="18" charset="0"/>
                  <a:ea typeface="黑体" pitchFamily="2" charset="-122"/>
                </a:rPr>
                <a:t>信誉度</a:t>
              </a:r>
              <a:endParaRPr lang="zh-CN" altLang="en-US" sz="2200" b="1" dirty="0">
                <a:ea typeface="黑体" pitchFamily="2" charset="-122"/>
              </a:endParaRPr>
            </a:p>
          </p:txBody>
        </p:sp>
        <p:sp>
          <p:nvSpPr>
            <p:cNvPr id="55" name="Oval 8"/>
            <p:cNvSpPr>
              <a:spLocks noChangeArrowheads="1"/>
            </p:cNvSpPr>
            <p:nvPr/>
          </p:nvSpPr>
          <p:spPr bwMode="auto">
            <a:xfrm>
              <a:off x="2227" y="9213"/>
              <a:ext cx="882" cy="582"/>
            </a:xfrm>
            <a:prstGeom prst="ellipse">
              <a:avLst/>
            </a:prstGeom>
            <a:solidFill>
              <a:srgbClr val="00FFFF"/>
            </a:solidFill>
            <a:ln w="28575">
              <a:solidFill>
                <a:srgbClr val="000000"/>
              </a:solidFill>
              <a:round/>
              <a:headEnd/>
              <a:tailEnd/>
            </a:ln>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en-US" altLang="zh-CN" sz="2600" b="1" dirty="0">
                  <a:ea typeface="黑体" pitchFamily="2" charset="-122"/>
                </a:rPr>
                <a:t>c</a:t>
              </a:r>
              <a:r>
                <a:rPr lang="en-US" altLang="zh-CN" sz="2600" b="1" baseline="-25000" dirty="0">
                  <a:ea typeface="黑体" pitchFamily="2" charset="-122"/>
                </a:rPr>
                <a:t>1</a:t>
              </a:r>
              <a:endParaRPr lang="en-US" altLang="zh-CN" sz="2600" b="1" dirty="0">
                <a:ea typeface="黑体" pitchFamily="2" charset="-122"/>
              </a:endParaRPr>
            </a:p>
          </p:txBody>
        </p:sp>
        <p:sp>
          <p:nvSpPr>
            <p:cNvPr id="56" name="Oval 9"/>
            <p:cNvSpPr>
              <a:spLocks noChangeArrowheads="1"/>
            </p:cNvSpPr>
            <p:nvPr/>
          </p:nvSpPr>
          <p:spPr bwMode="auto">
            <a:xfrm>
              <a:off x="3812" y="9200"/>
              <a:ext cx="846" cy="582"/>
            </a:xfrm>
            <a:prstGeom prst="ellipse">
              <a:avLst/>
            </a:prstGeom>
            <a:solidFill>
              <a:srgbClr val="00FFFF"/>
            </a:solidFill>
            <a:ln w="28575">
              <a:solidFill>
                <a:srgbClr val="000000"/>
              </a:solidFill>
              <a:round/>
              <a:headEnd/>
              <a:tailEnd/>
            </a:ln>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en-US" altLang="zh-CN" sz="2600" b="1"/>
                <a:t>c</a:t>
              </a:r>
              <a:r>
                <a:rPr lang="en-US" altLang="zh-CN" sz="2600" b="1" baseline="-25000"/>
                <a:t>2</a:t>
              </a:r>
              <a:endParaRPr lang="en-US" altLang="zh-CN" sz="2600" b="1"/>
            </a:p>
          </p:txBody>
        </p:sp>
        <p:sp>
          <p:nvSpPr>
            <p:cNvPr id="57" name="Oval 10"/>
            <p:cNvSpPr>
              <a:spLocks noChangeArrowheads="1"/>
            </p:cNvSpPr>
            <p:nvPr/>
          </p:nvSpPr>
          <p:spPr bwMode="auto">
            <a:xfrm>
              <a:off x="6747" y="9208"/>
              <a:ext cx="853" cy="582"/>
            </a:xfrm>
            <a:prstGeom prst="ellipse">
              <a:avLst/>
            </a:prstGeom>
            <a:solidFill>
              <a:srgbClr val="00FFFF"/>
            </a:solidFill>
            <a:ln w="28575">
              <a:solidFill>
                <a:srgbClr val="000000"/>
              </a:solidFill>
              <a:round/>
              <a:headEnd/>
              <a:tailEnd/>
            </a:ln>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en-US" altLang="zh-CN" sz="2600" b="1" dirty="0"/>
                <a:t>c</a:t>
              </a:r>
              <a:r>
                <a:rPr lang="en-US" altLang="zh-CN" sz="2600" b="1" baseline="-25000" dirty="0"/>
                <a:t>1</a:t>
              </a:r>
              <a:endParaRPr lang="en-US" altLang="zh-CN" sz="2600" b="1" dirty="0"/>
            </a:p>
          </p:txBody>
        </p:sp>
        <p:sp>
          <p:nvSpPr>
            <p:cNvPr id="58" name="Oval 11"/>
            <p:cNvSpPr>
              <a:spLocks noChangeArrowheads="1"/>
            </p:cNvSpPr>
            <p:nvPr/>
          </p:nvSpPr>
          <p:spPr bwMode="auto">
            <a:xfrm>
              <a:off x="8160" y="9240"/>
              <a:ext cx="869" cy="582"/>
            </a:xfrm>
            <a:prstGeom prst="ellipse">
              <a:avLst/>
            </a:prstGeom>
            <a:solidFill>
              <a:srgbClr val="00FFFF"/>
            </a:solidFill>
            <a:ln w="28575">
              <a:solidFill>
                <a:srgbClr val="000000"/>
              </a:solidFill>
              <a:round/>
              <a:headEnd/>
              <a:tailEnd/>
            </a:ln>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en-US" altLang="zh-CN" sz="2600" b="1" dirty="0"/>
                <a:t>c</a:t>
              </a:r>
              <a:r>
                <a:rPr lang="en-US" altLang="zh-CN" sz="2600" b="1" baseline="-25000" dirty="0"/>
                <a:t>2</a:t>
              </a:r>
              <a:endParaRPr lang="en-US" altLang="zh-CN" sz="2600" b="1" dirty="0"/>
            </a:p>
          </p:txBody>
        </p:sp>
        <p:sp>
          <p:nvSpPr>
            <p:cNvPr id="59" name="Oval 12"/>
            <p:cNvSpPr>
              <a:spLocks noChangeArrowheads="1"/>
            </p:cNvSpPr>
            <p:nvPr/>
          </p:nvSpPr>
          <p:spPr bwMode="auto">
            <a:xfrm>
              <a:off x="5086" y="7835"/>
              <a:ext cx="988" cy="582"/>
            </a:xfrm>
            <a:prstGeom prst="ellipse">
              <a:avLst/>
            </a:prstGeom>
            <a:solidFill>
              <a:srgbClr val="00FFFF"/>
            </a:solidFill>
            <a:ln w="28575">
              <a:solidFill>
                <a:srgbClr val="000000"/>
              </a:solidFill>
              <a:round/>
              <a:headEnd/>
              <a:tailEnd/>
            </a:ln>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en-US" altLang="zh-CN" sz="2600" b="1"/>
                <a:t>c</a:t>
              </a:r>
              <a:r>
                <a:rPr lang="en-US" altLang="zh-CN" sz="2600" b="1" baseline="-25000"/>
                <a:t>1</a:t>
              </a:r>
              <a:endParaRPr lang="en-US" altLang="zh-CN" sz="2600" b="1"/>
            </a:p>
          </p:txBody>
        </p:sp>
        <p:sp>
          <p:nvSpPr>
            <p:cNvPr id="60" name="Line 13"/>
            <p:cNvSpPr>
              <a:spLocks noChangeShapeType="1"/>
            </p:cNvSpPr>
            <p:nvPr/>
          </p:nvSpPr>
          <p:spPr bwMode="auto">
            <a:xfrm>
              <a:off x="5580" y="6477"/>
              <a:ext cx="0" cy="135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Line 14"/>
            <p:cNvSpPr>
              <a:spLocks noChangeShapeType="1"/>
            </p:cNvSpPr>
            <p:nvPr/>
          </p:nvSpPr>
          <p:spPr bwMode="auto">
            <a:xfrm flipH="1">
              <a:off x="3357" y="6477"/>
              <a:ext cx="1729" cy="135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Line 15"/>
            <p:cNvSpPr>
              <a:spLocks noChangeShapeType="1"/>
            </p:cNvSpPr>
            <p:nvPr/>
          </p:nvSpPr>
          <p:spPr bwMode="auto">
            <a:xfrm>
              <a:off x="6074" y="6477"/>
              <a:ext cx="1729" cy="135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 name="Line 16"/>
            <p:cNvSpPr>
              <a:spLocks noChangeShapeType="1"/>
            </p:cNvSpPr>
            <p:nvPr/>
          </p:nvSpPr>
          <p:spPr bwMode="auto">
            <a:xfrm flipH="1">
              <a:off x="2724" y="8252"/>
              <a:ext cx="494" cy="97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 name="Line 17"/>
            <p:cNvSpPr>
              <a:spLocks noChangeShapeType="1"/>
            </p:cNvSpPr>
            <p:nvPr/>
          </p:nvSpPr>
          <p:spPr bwMode="auto">
            <a:xfrm>
              <a:off x="3712" y="8252"/>
              <a:ext cx="494" cy="97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 name="Line 18"/>
            <p:cNvSpPr>
              <a:spLocks noChangeShapeType="1"/>
            </p:cNvSpPr>
            <p:nvPr/>
          </p:nvSpPr>
          <p:spPr bwMode="auto">
            <a:xfrm flipH="1">
              <a:off x="7230" y="8252"/>
              <a:ext cx="494" cy="97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Line 19"/>
            <p:cNvSpPr>
              <a:spLocks noChangeShapeType="1"/>
            </p:cNvSpPr>
            <p:nvPr/>
          </p:nvSpPr>
          <p:spPr bwMode="auto">
            <a:xfrm>
              <a:off x="8022" y="8256"/>
              <a:ext cx="494" cy="97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Text Box 20"/>
            <p:cNvSpPr txBox="1">
              <a:spLocks noChangeArrowheads="1"/>
            </p:cNvSpPr>
            <p:nvPr/>
          </p:nvSpPr>
          <p:spPr bwMode="auto">
            <a:xfrm>
              <a:off x="3357" y="6671"/>
              <a:ext cx="1482"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en-US" altLang="zh-CN" sz="2200" b="1"/>
                <a:t>≤40</a:t>
              </a:r>
            </a:p>
          </p:txBody>
        </p:sp>
        <p:sp>
          <p:nvSpPr>
            <p:cNvPr id="68" name="Text Box 21"/>
            <p:cNvSpPr txBox="1">
              <a:spLocks noChangeArrowheads="1"/>
            </p:cNvSpPr>
            <p:nvPr/>
          </p:nvSpPr>
          <p:spPr bwMode="auto">
            <a:xfrm>
              <a:off x="4472" y="6671"/>
              <a:ext cx="1482"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en-US" altLang="zh-CN" sz="2200" b="1"/>
                <a:t>41~50</a:t>
              </a:r>
            </a:p>
          </p:txBody>
        </p:sp>
        <p:sp>
          <p:nvSpPr>
            <p:cNvPr id="69" name="Text Box 22"/>
            <p:cNvSpPr txBox="1">
              <a:spLocks noChangeArrowheads="1"/>
            </p:cNvSpPr>
            <p:nvPr/>
          </p:nvSpPr>
          <p:spPr bwMode="auto">
            <a:xfrm>
              <a:off x="6291" y="6701"/>
              <a:ext cx="1482"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en-US" altLang="zh-CN" sz="2200" b="1"/>
                <a:t>&gt;50</a:t>
              </a:r>
            </a:p>
          </p:txBody>
        </p:sp>
        <p:sp>
          <p:nvSpPr>
            <p:cNvPr id="70" name="Text Box 23"/>
            <p:cNvSpPr txBox="1">
              <a:spLocks noChangeArrowheads="1"/>
            </p:cNvSpPr>
            <p:nvPr/>
          </p:nvSpPr>
          <p:spPr bwMode="auto">
            <a:xfrm>
              <a:off x="2335" y="8476"/>
              <a:ext cx="741"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2200" b="1">
                  <a:latin typeface="Times New Roman" pitchFamily="18" charset="0"/>
                  <a:ea typeface="黑体" pitchFamily="2" charset="-122"/>
                </a:rPr>
                <a:t>是</a:t>
              </a:r>
              <a:endParaRPr lang="zh-CN" altLang="en-US" sz="2200" b="1">
                <a:ea typeface="黑体" pitchFamily="2" charset="-122"/>
              </a:endParaRPr>
            </a:p>
          </p:txBody>
        </p:sp>
        <p:sp>
          <p:nvSpPr>
            <p:cNvPr id="71" name="Text Box 24"/>
            <p:cNvSpPr txBox="1">
              <a:spLocks noChangeArrowheads="1"/>
            </p:cNvSpPr>
            <p:nvPr/>
          </p:nvSpPr>
          <p:spPr bwMode="auto">
            <a:xfrm>
              <a:off x="3817" y="8491"/>
              <a:ext cx="741"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2200" b="1">
                  <a:latin typeface="Times New Roman" pitchFamily="18" charset="0"/>
                  <a:ea typeface="黑体" pitchFamily="2" charset="-122"/>
                </a:rPr>
                <a:t>否</a:t>
              </a:r>
              <a:endParaRPr lang="zh-CN" altLang="en-US" sz="2200" b="1">
                <a:ea typeface="黑体" pitchFamily="2" charset="-122"/>
              </a:endParaRPr>
            </a:p>
          </p:txBody>
        </p:sp>
        <p:sp>
          <p:nvSpPr>
            <p:cNvPr id="72" name="Text Box 25"/>
            <p:cNvSpPr txBox="1">
              <a:spLocks noChangeArrowheads="1"/>
            </p:cNvSpPr>
            <p:nvPr/>
          </p:nvSpPr>
          <p:spPr bwMode="auto">
            <a:xfrm>
              <a:off x="6823" y="8476"/>
              <a:ext cx="741"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2200" b="1">
                  <a:latin typeface="Times New Roman" pitchFamily="18" charset="0"/>
                  <a:ea typeface="黑体" pitchFamily="2" charset="-122"/>
                </a:rPr>
                <a:t>良</a:t>
              </a:r>
              <a:endParaRPr lang="zh-CN" altLang="en-US" sz="2200" b="1">
                <a:ea typeface="黑体" pitchFamily="2" charset="-122"/>
              </a:endParaRPr>
            </a:p>
          </p:txBody>
        </p:sp>
        <p:sp>
          <p:nvSpPr>
            <p:cNvPr id="73" name="Text Box 26"/>
            <p:cNvSpPr txBox="1">
              <a:spLocks noChangeArrowheads="1"/>
            </p:cNvSpPr>
            <p:nvPr/>
          </p:nvSpPr>
          <p:spPr bwMode="auto">
            <a:xfrm>
              <a:off x="8128" y="8491"/>
              <a:ext cx="741"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2200" b="1">
                  <a:latin typeface="Times New Roman" pitchFamily="18" charset="0"/>
                  <a:ea typeface="黑体" pitchFamily="2" charset="-122"/>
                </a:rPr>
                <a:t>优</a:t>
              </a:r>
              <a:endParaRPr lang="zh-CN" altLang="en-US" sz="2200" b="1">
                <a:ea typeface="黑体" pitchFamily="2" charset="-122"/>
              </a:endParaRPr>
            </a:p>
          </p:txBody>
        </p:sp>
      </p:grpSp>
    </p:spTree>
    <p:extLst>
      <p:ext uri="{BB962C8B-B14F-4D97-AF65-F5344CB8AC3E}">
        <p14:creationId xmlns:p14="http://schemas.microsoft.com/office/powerpoint/2010/main" val="4250945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C3F33DD-D7E9-4C45-AED8-B7FA3EBE8552}" type="datetime1">
              <a:rPr lang="zh-CN" altLang="en-US" smtClean="0"/>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22</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5"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5.3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决策树算法</a:t>
            </a: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ID3</a:t>
            </a:r>
            <a:endParaRPr lang="zh-CN" altLang="en-US" sz="3600" b="1"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6" name="Rectangle 3"/>
              <p:cNvSpPr txBox="1">
                <a:spLocks noChangeArrowheads="1"/>
              </p:cNvSpPr>
              <p:nvPr/>
            </p:nvSpPr>
            <p:spPr>
              <a:xfrm>
                <a:off x="442910" y="2933700"/>
                <a:ext cx="8281988" cy="3454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spcBef>
                    <a:spcPts val="600"/>
                  </a:spcBef>
                  <a:buNone/>
                </a:pPr>
                <a:r>
                  <a:rPr lang="zh-CN" altLang="en-US" b="1" dirty="0" smtClean="0">
                    <a:latin typeface="黑体" panose="02010609060101010101" pitchFamily="49" charset="-122"/>
                    <a:ea typeface="黑体" panose="02010609060101010101" pitchFamily="49" charset="-122"/>
                    <a:cs typeface="Times New Roman" panose="02020603050405020304" pitchFamily="18" charset="0"/>
                  </a:rPr>
                  <a:t>输入：</a:t>
                </a:r>
                <a:endParaRPr lang="en-US" altLang="zh-CN" b="1" dirty="0" smtClean="0">
                  <a:latin typeface="黑体" panose="02010609060101010101" pitchFamily="49" charset="-122"/>
                  <a:ea typeface="黑体" panose="02010609060101010101" pitchFamily="49" charset="-122"/>
                  <a:cs typeface="Times New Roman" panose="02020603050405020304" pitchFamily="18" charset="0"/>
                </a:endParaRPr>
              </a:p>
              <a:p>
                <a:pPr algn="just">
                  <a:lnSpc>
                    <a:spcPct val="120000"/>
                  </a:lnSpc>
                  <a:spcBef>
                    <a:spcPts val="600"/>
                  </a:spcBef>
                  <a:buSzPct val="60000"/>
                  <a:buFont typeface="Wingdings" panose="05000000000000000000" pitchFamily="2" charset="2"/>
                  <a:buChar char="l"/>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假设给定的数据集为</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1" dirty="0" err="1"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1" baseline="-25000" dirty="0" err="1" smtClean="0">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b="1" dirty="0" err="1" smtClean="0">
                    <a:latin typeface="Times New Roman" panose="02020603050405020304" pitchFamily="18" charset="0"/>
                    <a:ea typeface="楷体" panose="02010609060101010101" pitchFamily="49" charset="-122"/>
                    <a:cs typeface="Times New Roman" panose="02020603050405020304" pitchFamily="18" charset="0"/>
                  </a:rPr>
                  <a:t>,y</a:t>
                </a:r>
                <a:r>
                  <a:rPr lang="en-US" altLang="zh-CN" sz="2400" b="1" baseline="-25000" dirty="0" err="1" smtClean="0">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err="1" smtClean="0">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=1,2,…,total};</a:t>
                </a:r>
              </a:p>
              <a:p>
                <a:pPr algn="just">
                  <a:lnSpc>
                    <a:spcPct val="120000"/>
                  </a:lnSpc>
                  <a:spcBef>
                    <a:spcPts val="600"/>
                  </a:spcBef>
                  <a:buSzPct val="60000"/>
                  <a:buFont typeface="Wingdings" panose="05000000000000000000" pitchFamily="2" charset="2"/>
                  <a:buChar char="l"/>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样本</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err="1" smtClean="0">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=1,2</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total)</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用</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d</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维特征向量</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i1</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i2</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err="1"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1" baseline="-25000" dirty="0" err="1" smtClean="0">
                    <a:latin typeface="Times New Roman" panose="02020603050405020304" pitchFamily="18" charset="0"/>
                    <a:ea typeface="楷体" panose="02010609060101010101" pitchFamily="49" charset="-122"/>
                    <a:cs typeface="Times New Roman" panose="02020603050405020304" pitchFamily="18" charset="0"/>
                  </a:rPr>
                  <a:t>id</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来表示</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 x</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i1</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i2</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err="1"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1" baseline="-25000" dirty="0" err="1" smtClean="0">
                    <a:latin typeface="Times New Roman" panose="02020603050405020304" pitchFamily="18" charset="0"/>
                    <a:ea typeface="楷体" panose="02010609060101010101" pitchFamily="49" charset="-122"/>
                    <a:cs typeface="Times New Roman" panose="02020603050405020304" pitchFamily="18" charset="0"/>
                  </a:rPr>
                  <a:t>id</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分别对应</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d</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个</a:t>
                </a:r>
                <a:r>
                  <a:rPr lang="zh-CN" altLang="en-US"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描述属性</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1</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2</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d</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的具体取值</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p>
              <a:p>
                <a:pPr algn="just">
                  <a:lnSpc>
                    <a:spcPct val="120000"/>
                  </a:lnSpc>
                  <a:spcBef>
                    <a:spcPts val="600"/>
                  </a:spcBef>
                  <a:buSzPct val="60000"/>
                  <a:buFont typeface="Wingdings" panose="05000000000000000000" pitchFamily="2" charset="2"/>
                  <a:buChar char="l"/>
                </a:pPr>
                <a:r>
                  <a:rPr lang="en-US" altLang="zh-CN" sz="2400" b="1" dirty="0" err="1" smtClean="0">
                    <a:latin typeface="Times New Roman" panose="02020603050405020304" pitchFamily="18" charset="0"/>
                    <a:ea typeface="楷体" panose="02010609060101010101" pitchFamily="49" charset="-122"/>
                    <a:cs typeface="Times New Roman" panose="02020603050405020304" pitchFamily="18" charset="0"/>
                  </a:rPr>
                  <a:t>y</a:t>
                </a:r>
                <a:r>
                  <a:rPr lang="en-US" altLang="zh-CN" sz="2400" b="1" baseline="-25000" dirty="0" err="1" smtClean="0">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err="1" smtClean="0">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=1,2</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,…,total</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表示样本的</a:t>
                </a:r>
                <a:r>
                  <a:rPr lang="zh-CN" altLang="en-US"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类标号</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，假设要研究的分类问题含有</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m</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个类别，则</a:t>
                </a:r>
                <a:r>
                  <a:rPr lang="en-US" altLang="zh-CN" sz="2400" b="1" dirty="0" err="1" smtClean="0">
                    <a:latin typeface="Times New Roman" panose="02020603050405020304" pitchFamily="18" charset="0"/>
                    <a:ea typeface="楷体" panose="02010609060101010101" pitchFamily="49" charset="-122"/>
                    <a:cs typeface="Times New Roman" panose="02020603050405020304" pitchFamily="18" charset="0"/>
                  </a:rPr>
                  <a:t>y</a:t>
                </a:r>
                <a:r>
                  <a:rPr lang="en-US" altLang="zh-CN" sz="2400" b="1" baseline="-25000" dirty="0" err="1" smtClean="0">
                    <a:latin typeface="Times New Roman" panose="02020603050405020304" pitchFamily="18" charset="0"/>
                    <a:ea typeface="楷体" panose="02010609060101010101" pitchFamily="49" charset="-122"/>
                    <a:cs typeface="Times New Roman" panose="02020603050405020304" pitchFamily="18" charset="0"/>
                  </a:rPr>
                  <a:t>i</a:t>
                </a:r>
                <a14:m>
                  <m:oMath xmlns:m="http://schemas.openxmlformats.org/officeDocument/2006/math">
                    <m:r>
                      <a:rPr lang="en-US" altLang="zh-CN" sz="2400" b="1" i="1" smtClean="0">
                        <a:latin typeface="Cambria Math"/>
                        <a:ea typeface="Cambria Math"/>
                        <a:cs typeface="Times New Roman" panose="02020603050405020304" pitchFamily="18" charset="0"/>
                      </a:rPr>
                      <m:t>∈</m:t>
                    </m:r>
                  </m:oMath>
                </a14:m>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1</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2</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1" baseline="-25000" dirty="0">
                    <a:latin typeface="Times New Roman" panose="02020603050405020304" pitchFamily="18" charset="0"/>
                    <a:ea typeface="楷体" panose="02010609060101010101" pitchFamily="49" charset="-122"/>
                    <a:cs typeface="Times New Roman" panose="02020603050405020304" pitchFamily="18" charset="0"/>
                  </a:rPr>
                  <a:t>m</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6" name="Rectangle 3"/>
              <p:cNvSpPr txBox="1">
                <a:spLocks noRot="1" noChangeAspect="1" noMove="1" noResize="1" noEditPoints="1" noAdjustHandles="1" noChangeArrowheads="1" noChangeShapeType="1" noTextEdit="1"/>
              </p:cNvSpPr>
              <p:nvPr/>
            </p:nvSpPr>
            <p:spPr>
              <a:xfrm>
                <a:off x="442910" y="2933700"/>
                <a:ext cx="8281988" cy="3454400"/>
              </a:xfrm>
              <a:prstGeom prst="rect">
                <a:avLst/>
              </a:prstGeom>
              <a:blipFill rotWithShape="1">
                <a:blip r:embed="rId2"/>
                <a:stretch>
                  <a:fillRect l="-1546" t="-1235" r="-1105"/>
                </a:stretch>
              </a:blipFill>
            </p:spPr>
            <p:txBody>
              <a:bodyPr/>
              <a:lstStyle/>
              <a:p>
                <a:r>
                  <a:rPr lang="zh-CN" altLang="en-US">
                    <a:noFill/>
                  </a:rPr>
                  <a:t> </a:t>
                </a:r>
              </a:p>
            </p:txBody>
          </p:sp>
        </mc:Fallback>
      </mc:AlternateContent>
      <p:sp>
        <p:nvSpPr>
          <p:cNvPr id="8" name="矩形 7"/>
          <p:cNvSpPr/>
          <p:nvPr/>
        </p:nvSpPr>
        <p:spPr>
          <a:xfrm>
            <a:off x="442911" y="782495"/>
            <a:ext cx="8281987" cy="1806264"/>
          </a:xfrm>
          <a:prstGeom prst="rect">
            <a:avLst/>
          </a:prstGeom>
        </p:spPr>
        <p:txBody>
          <a:bodyPr wrap="square">
            <a:spAutoFit/>
          </a:bodyPr>
          <a:lstStyle/>
          <a:p>
            <a:pPr indent="457200" algn="just">
              <a:lnSpc>
                <a:spcPct val="120000"/>
              </a:lnSpc>
              <a:spcBef>
                <a:spcPts val="600"/>
              </a:spcBef>
            </a:pPr>
            <a:r>
              <a:rPr lang="zh-CN" altLang="en-US" sz="2400" b="1" dirty="0">
                <a:latin typeface="楷体" panose="02010609060101010101" pitchFamily="49" charset="-122"/>
                <a:ea typeface="楷体" panose="02010609060101010101" pitchFamily="49" charset="-122"/>
              </a:rPr>
              <a:t>决策树算法作为一种分类算法，目标就是将具有</a:t>
            </a:r>
            <a:r>
              <a:rPr lang="en-US" altLang="zh-CN" sz="2400" b="1" dirty="0">
                <a:latin typeface="楷体" panose="02010609060101010101" pitchFamily="49" charset="-122"/>
                <a:ea typeface="楷体" panose="02010609060101010101" pitchFamily="49" charset="-122"/>
              </a:rPr>
              <a:t>p</a:t>
            </a:r>
            <a:r>
              <a:rPr lang="zh-CN" altLang="en-US" sz="2400" b="1" dirty="0">
                <a:latin typeface="楷体" panose="02010609060101010101" pitchFamily="49" charset="-122"/>
                <a:ea typeface="楷体" panose="02010609060101010101" pitchFamily="49" charset="-122"/>
              </a:rPr>
              <a:t>维特征的</a:t>
            </a:r>
            <a:r>
              <a:rPr lang="en-US" altLang="zh-CN" sz="2400" b="1" dirty="0">
                <a:latin typeface="楷体" panose="02010609060101010101" pitchFamily="49" charset="-122"/>
                <a:ea typeface="楷体" panose="02010609060101010101" pitchFamily="49" charset="-122"/>
              </a:rPr>
              <a:t>n</a:t>
            </a:r>
            <a:r>
              <a:rPr lang="zh-CN" altLang="en-US" sz="2400" b="1" dirty="0">
                <a:latin typeface="楷体" panose="02010609060101010101" pitchFamily="49" charset="-122"/>
                <a:ea typeface="楷体" panose="02010609060101010101" pitchFamily="49" charset="-122"/>
              </a:rPr>
              <a:t>个样本分到</a:t>
            </a:r>
            <a:r>
              <a:rPr lang="en-US" altLang="zh-CN" sz="2400" b="1" dirty="0">
                <a:latin typeface="楷体" panose="02010609060101010101" pitchFamily="49" charset="-122"/>
                <a:ea typeface="楷体" panose="02010609060101010101" pitchFamily="49" charset="-122"/>
              </a:rPr>
              <a:t>c</a:t>
            </a:r>
            <a:r>
              <a:rPr lang="zh-CN" altLang="en-US" sz="2400" b="1" dirty="0">
                <a:latin typeface="楷体" panose="02010609060101010101" pitchFamily="49" charset="-122"/>
                <a:ea typeface="楷体" panose="02010609060101010101" pitchFamily="49" charset="-122"/>
              </a:rPr>
              <a:t>个类别中</a:t>
            </a:r>
            <a:r>
              <a:rPr lang="zh-CN" altLang="en-US" sz="2400" b="1" dirty="0" smtClean="0">
                <a:latin typeface="楷体" panose="02010609060101010101" pitchFamily="49" charset="-122"/>
                <a:ea typeface="楷体" panose="02010609060101010101" pitchFamily="49" charset="-122"/>
              </a:rPr>
              <a:t>去</a:t>
            </a:r>
            <a:r>
              <a:rPr lang="zh-CN" altLang="en-US" sz="2400" b="1" dirty="0">
                <a:latin typeface="楷体" panose="02010609060101010101" pitchFamily="49" charset="-122"/>
                <a:ea typeface="楷体" panose="02010609060101010101" pitchFamily="49" charset="-122"/>
              </a:rPr>
              <a:t>。</a:t>
            </a:r>
            <a:r>
              <a:rPr lang="zh-CN" altLang="en-US" sz="2400" b="1" dirty="0" smtClean="0">
                <a:latin typeface="楷体" panose="02010609060101010101" pitchFamily="49" charset="-122"/>
                <a:ea typeface="楷体" panose="02010609060101010101" pitchFamily="49" charset="-122"/>
              </a:rPr>
              <a:t>最早</a:t>
            </a:r>
            <a:r>
              <a:rPr lang="zh-CN" altLang="en-US" sz="2400" b="1" dirty="0">
                <a:latin typeface="楷体" panose="02010609060101010101" pitchFamily="49" charset="-122"/>
                <a:ea typeface="楷体" panose="02010609060101010101" pitchFamily="49" charset="-122"/>
              </a:rPr>
              <a:t>的决策树算法是由</a:t>
            </a:r>
            <a:r>
              <a:rPr lang="en-US" altLang="zh-CN" sz="2400" b="1" dirty="0">
                <a:latin typeface="楷体" panose="02010609060101010101" pitchFamily="49" charset="-122"/>
                <a:ea typeface="楷体" panose="02010609060101010101" pitchFamily="49" charset="-122"/>
              </a:rPr>
              <a:t>Hunt</a:t>
            </a:r>
            <a:r>
              <a:rPr lang="zh-CN" altLang="en-US" sz="2400" b="1" dirty="0">
                <a:latin typeface="楷体" panose="02010609060101010101" pitchFamily="49" charset="-122"/>
                <a:ea typeface="楷体" panose="02010609060101010101" pitchFamily="49" charset="-122"/>
              </a:rPr>
              <a:t>等人于</a:t>
            </a:r>
            <a:r>
              <a:rPr lang="en-US" altLang="zh-CN" sz="2400" b="1" dirty="0">
                <a:latin typeface="楷体" panose="02010609060101010101" pitchFamily="49" charset="-122"/>
                <a:ea typeface="楷体" panose="02010609060101010101" pitchFamily="49" charset="-122"/>
              </a:rPr>
              <a:t>1966</a:t>
            </a:r>
            <a:r>
              <a:rPr lang="zh-CN" altLang="en-US" sz="2400" b="1" dirty="0">
                <a:latin typeface="楷体" panose="02010609060101010101" pitchFamily="49" charset="-122"/>
                <a:ea typeface="楷体" panose="02010609060101010101" pitchFamily="49" charset="-122"/>
              </a:rPr>
              <a:t>年提出的</a:t>
            </a:r>
            <a:r>
              <a:rPr lang="en-US" altLang="zh-CN" sz="2400" b="1" dirty="0">
                <a:latin typeface="楷体" panose="02010609060101010101" pitchFamily="49" charset="-122"/>
                <a:ea typeface="楷体" panose="02010609060101010101" pitchFamily="49" charset="-122"/>
              </a:rPr>
              <a:t>CLS</a:t>
            </a:r>
            <a:r>
              <a:rPr lang="zh-CN" altLang="en-US" sz="2400" b="1" dirty="0">
                <a:latin typeface="楷体" panose="02010609060101010101" pitchFamily="49" charset="-122"/>
                <a:ea typeface="楷体" panose="02010609060101010101" pitchFamily="49" charset="-122"/>
              </a:rPr>
              <a:t>。当前</a:t>
            </a:r>
            <a:r>
              <a:rPr lang="zh-CN" altLang="en-US" sz="2400" b="1" dirty="0">
                <a:solidFill>
                  <a:srgbClr val="0000FF"/>
                </a:solidFill>
                <a:latin typeface="楷体" panose="02010609060101010101" pitchFamily="49" charset="-122"/>
                <a:ea typeface="楷体" panose="02010609060101010101" pitchFamily="49" charset="-122"/>
              </a:rPr>
              <a:t>最有影响的决策树算法</a:t>
            </a:r>
            <a:r>
              <a:rPr lang="zh-CN" altLang="en-US" sz="2400" b="1" dirty="0">
                <a:latin typeface="楷体" panose="02010609060101010101" pitchFamily="49" charset="-122"/>
                <a:ea typeface="楷体" panose="02010609060101010101" pitchFamily="49" charset="-122"/>
              </a:rPr>
              <a:t>是</a:t>
            </a:r>
            <a:r>
              <a:rPr lang="en-US" altLang="zh-CN" sz="2400" b="1" dirty="0">
                <a:latin typeface="楷体" panose="02010609060101010101" pitchFamily="49" charset="-122"/>
                <a:ea typeface="楷体" panose="02010609060101010101" pitchFamily="49" charset="-122"/>
              </a:rPr>
              <a:t>Quinlan</a:t>
            </a:r>
            <a:r>
              <a:rPr lang="zh-CN" altLang="en-US" sz="2400" b="1" dirty="0">
                <a:latin typeface="楷体" panose="02010609060101010101" pitchFamily="49" charset="-122"/>
                <a:ea typeface="楷体" panose="02010609060101010101" pitchFamily="49" charset="-122"/>
              </a:rPr>
              <a:t>于</a:t>
            </a:r>
            <a:r>
              <a:rPr lang="en-US" altLang="zh-CN" sz="2400" b="1" dirty="0">
                <a:latin typeface="楷体" panose="02010609060101010101" pitchFamily="49" charset="-122"/>
                <a:ea typeface="楷体" panose="02010609060101010101" pitchFamily="49" charset="-122"/>
              </a:rPr>
              <a:t>1986</a:t>
            </a:r>
            <a:r>
              <a:rPr lang="zh-CN" altLang="en-US" sz="2400" b="1" dirty="0">
                <a:latin typeface="楷体" panose="02010609060101010101" pitchFamily="49" charset="-122"/>
                <a:ea typeface="楷体" panose="02010609060101010101" pitchFamily="49" charset="-122"/>
              </a:rPr>
              <a:t>年提出的</a:t>
            </a:r>
            <a:r>
              <a:rPr lang="en-US" altLang="zh-CN" sz="2400" b="1" dirty="0">
                <a:latin typeface="楷体" panose="02010609060101010101" pitchFamily="49" charset="-122"/>
                <a:ea typeface="楷体" panose="02010609060101010101" pitchFamily="49" charset="-122"/>
              </a:rPr>
              <a:t>ID3</a:t>
            </a:r>
            <a:r>
              <a:rPr lang="zh-CN" altLang="en-US" sz="2400" b="1" dirty="0">
                <a:latin typeface="楷体" panose="02010609060101010101" pitchFamily="49" charset="-122"/>
                <a:ea typeface="楷体" panose="02010609060101010101" pitchFamily="49" charset="-122"/>
              </a:rPr>
              <a:t>和</a:t>
            </a:r>
            <a:r>
              <a:rPr lang="en-US" altLang="zh-CN" sz="2400" b="1" dirty="0">
                <a:latin typeface="楷体" panose="02010609060101010101" pitchFamily="49" charset="-122"/>
                <a:ea typeface="楷体" panose="02010609060101010101" pitchFamily="49" charset="-122"/>
              </a:rPr>
              <a:t>1993</a:t>
            </a:r>
            <a:r>
              <a:rPr lang="zh-CN" altLang="en-US" sz="2400" b="1" dirty="0">
                <a:latin typeface="楷体" panose="02010609060101010101" pitchFamily="49" charset="-122"/>
                <a:ea typeface="楷体" panose="02010609060101010101" pitchFamily="49" charset="-122"/>
              </a:rPr>
              <a:t>年提出的</a:t>
            </a:r>
            <a:r>
              <a:rPr lang="en-US" altLang="zh-CN" sz="2400" b="1" dirty="0">
                <a:latin typeface="楷体" panose="02010609060101010101" pitchFamily="49" charset="-122"/>
                <a:ea typeface="楷体" panose="02010609060101010101" pitchFamily="49" charset="-122"/>
              </a:rPr>
              <a:t>C4.5</a:t>
            </a:r>
            <a:r>
              <a:rPr lang="zh-CN" altLang="en-US" sz="2400" b="1" dirty="0" smtClean="0">
                <a:latin typeface="楷体" panose="02010609060101010101" pitchFamily="49" charset="-122"/>
                <a:ea typeface="楷体" panose="02010609060101010101" pitchFamily="49" charset="-122"/>
              </a:rPr>
              <a:t>。</a:t>
            </a:r>
            <a:endParaRPr lang="en-US" altLang="zh-CN" sz="2400"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7637299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8F0F1B-8FD8-4F20-BDBF-CDC4551360B8}" type="datetime1">
              <a:rPr lang="zh-CN" altLang="en-US" smtClean="0"/>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23</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5" name="Rectangle 3"/>
          <p:cNvSpPr txBox="1">
            <a:spLocks noChangeArrowheads="1"/>
          </p:cNvSpPr>
          <p:nvPr/>
        </p:nvSpPr>
        <p:spPr>
          <a:xfrm>
            <a:off x="379046" y="2606600"/>
            <a:ext cx="7329853" cy="36926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20000"/>
              </a:lnSpc>
              <a:spcBef>
                <a:spcPts val="1200"/>
              </a:spcBef>
              <a:buFont typeface="+mj-lt"/>
              <a:buAutoNum type="arabicPeriod"/>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假设</a:t>
            </a:r>
            <a:r>
              <a:rPr lang="en-US" altLang="zh-CN" sz="2400" b="1" dirty="0" err="1" smtClean="0">
                <a:latin typeface="Times New Roman" panose="02020603050405020304" pitchFamily="18" charset="0"/>
                <a:ea typeface="楷体" panose="02010609060101010101" pitchFamily="49" charset="-122"/>
                <a:cs typeface="Times New Roman" panose="02020603050405020304" pitchFamily="18" charset="0"/>
              </a:rPr>
              <a:t>n</a:t>
            </a:r>
            <a:r>
              <a:rPr lang="en-US" altLang="zh-CN" sz="2400" b="1" baseline="-25000" dirty="0" err="1" smtClean="0">
                <a:latin typeface="Times New Roman" panose="02020603050405020304" pitchFamily="18" charset="0"/>
                <a:ea typeface="楷体" panose="02010609060101010101" pitchFamily="49" charset="-122"/>
                <a:cs typeface="Times New Roman" panose="02020603050405020304" pitchFamily="18" charset="0"/>
              </a:rPr>
              <a:t>j</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是数据集</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X</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中属于类别</a:t>
            </a:r>
            <a:r>
              <a:rPr lang="en-US" altLang="zh-CN" sz="2400" b="1" dirty="0" err="1" smtClean="0">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1" baseline="-25000" dirty="0" err="1" smtClean="0">
                <a:latin typeface="Times New Roman" panose="02020603050405020304" pitchFamily="18" charset="0"/>
                <a:ea typeface="楷体" panose="02010609060101010101" pitchFamily="49" charset="-122"/>
                <a:cs typeface="Times New Roman" panose="02020603050405020304" pitchFamily="18" charset="0"/>
              </a:rPr>
              <a:t>j</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的样本数量，则各类别的先验概率为</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P(</a:t>
            </a:r>
            <a:r>
              <a:rPr lang="en-US" altLang="zh-CN" sz="2400" b="1" dirty="0" err="1" smtClean="0">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1" baseline="-25000" dirty="0" err="1" smtClean="0">
                <a:latin typeface="Times New Roman" panose="02020603050405020304" pitchFamily="18" charset="0"/>
                <a:ea typeface="楷体" panose="02010609060101010101" pitchFamily="49" charset="-122"/>
                <a:cs typeface="Times New Roman" panose="02020603050405020304" pitchFamily="18" charset="0"/>
              </a:rPr>
              <a:t>j</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err="1" smtClean="0">
                <a:latin typeface="Times New Roman" panose="02020603050405020304" pitchFamily="18" charset="0"/>
                <a:ea typeface="楷体" panose="02010609060101010101" pitchFamily="49" charset="-122"/>
                <a:cs typeface="Times New Roman" panose="02020603050405020304" pitchFamily="18" charset="0"/>
              </a:rPr>
              <a:t>n</a:t>
            </a:r>
            <a:r>
              <a:rPr lang="en-US" altLang="zh-CN" sz="2400" b="1" baseline="-25000" dirty="0" err="1" smtClean="0">
                <a:latin typeface="Times New Roman" panose="02020603050405020304" pitchFamily="18" charset="0"/>
                <a:ea typeface="楷体" panose="02010609060101010101" pitchFamily="49" charset="-122"/>
                <a:cs typeface="Times New Roman" panose="02020603050405020304" pitchFamily="18" charset="0"/>
              </a:rPr>
              <a:t>j</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/total</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j=1,2,…,m</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marL="457200" indent="-457200" algn="just">
              <a:lnSpc>
                <a:spcPct val="120000"/>
              </a:lnSpc>
              <a:spcBef>
                <a:spcPts val="1200"/>
              </a:spcBef>
              <a:buFont typeface="+mj-lt"/>
              <a:buAutoNum type="arabicPeriod"/>
            </a:pP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marL="432000" indent="0" algn="just">
              <a:lnSpc>
                <a:spcPct val="120000"/>
              </a:lnSpc>
              <a:spcBef>
                <a:spcPts val="4200"/>
              </a:spcBef>
              <a:buNone/>
            </a:pPr>
            <a:r>
              <a:rPr lang="zh-CN" altLang="en-US" sz="2400" b="1" dirty="0" smtClean="0">
                <a:latin typeface="楷体" panose="02010609060101010101" pitchFamily="49" charset="-122"/>
                <a:ea typeface="楷体" panose="02010609060101010101" pitchFamily="49" charset="-122"/>
              </a:rPr>
              <a:t>对给定数据</a:t>
            </a:r>
            <a:r>
              <a:rPr lang="zh-CN" altLang="en-US" sz="2400" b="1" dirty="0">
                <a:latin typeface="楷体" panose="02010609060101010101" pitchFamily="49" charset="-122"/>
                <a:ea typeface="楷体" panose="02010609060101010101" pitchFamily="49" charset="-122"/>
              </a:rPr>
              <a:t>集</a:t>
            </a:r>
            <a:r>
              <a:rPr lang="en-US" altLang="zh-CN" sz="2400" b="1" dirty="0">
                <a:latin typeface="楷体" panose="02010609060101010101" pitchFamily="49" charset="-122"/>
                <a:ea typeface="楷体" panose="02010609060101010101" pitchFamily="49" charset="-122"/>
              </a:rPr>
              <a:t>X</a:t>
            </a:r>
            <a:r>
              <a:rPr lang="zh-CN" altLang="en-US" sz="2400" b="1" dirty="0">
                <a:latin typeface="楷体" panose="02010609060101010101" pitchFamily="49" charset="-122"/>
                <a:ea typeface="楷体" panose="02010609060101010101" pitchFamily="49" charset="-122"/>
              </a:rPr>
              <a:t>分类所</a:t>
            </a:r>
            <a:r>
              <a:rPr lang="zh-CN" altLang="en-US" sz="2400" b="1" dirty="0" smtClean="0">
                <a:latin typeface="楷体" panose="02010609060101010101" pitchFamily="49" charset="-122"/>
                <a:ea typeface="楷体" panose="02010609060101010101" pitchFamily="49" charset="-122"/>
              </a:rPr>
              <a:t>需的期望</a:t>
            </a:r>
            <a:r>
              <a:rPr lang="zh-CN" altLang="en-US" sz="2400" b="1" dirty="0">
                <a:latin typeface="楷体" panose="02010609060101010101" pitchFamily="49" charset="-122"/>
                <a:ea typeface="楷体" panose="02010609060101010101" pitchFamily="49" charset="-122"/>
              </a:rPr>
              <a:t>信息</a:t>
            </a:r>
            <a:r>
              <a:rPr lang="zh-CN" altLang="en-US" sz="2400" b="1" dirty="0" smtClean="0">
                <a:latin typeface="楷体" panose="02010609060101010101" pitchFamily="49" charset="-122"/>
                <a:ea typeface="楷体" panose="02010609060101010101" pitchFamily="49" charset="-122"/>
              </a:rPr>
              <a:t>为：</a:t>
            </a:r>
            <a:endParaRPr lang="en-US" altLang="zh-CN" sz="2400" b="1" dirty="0" smtClean="0">
              <a:latin typeface="楷体" panose="02010609060101010101" pitchFamily="49" charset="-122"/>
              <a:ea typeface="楷体" panose="02010609060101010101" pitchFamily="49" charset="-122"/>
            </a:endParaRPr>
          </a:p>
          <a:p>
            <a:pPr marL="0" indent="0" algn="just">
              <a:lnSpc>
                <a:spcPct val="120000"/>
              </a:lnSpc>
              <a:spcBef>
                <a:spcPts val="1800"/>
              </a:spcBef>
              <a:buNone/>
            </a:pPr>
            <a:endParaRPr lang="en-US" altLang="zh-CN" sz="2400" b="1" dirty="0">
              <a:latin typeface="楷体" panose="02010609060101010101" pitchFamily="49" charset="-122"/>
              <a:ea typeface="楷体" panose="02010609060101010101" pitchFamily="49" charset="-122"/>
            </a:endParaRPr>
          </a:p>
          <a:p>
            <a:pPr marL="0" indent="0" algn="just">
              <a:lnSpc>
                <a:spcPct val="120000"/>
              </a:lnSpc>
              <a:spcBef>
                <a:spcPts val="1800"/>
              </a:spcBef>
              <a:buNone/>
            </a:pPr>
            <a:endParaRPr lang="zh-CN" altLang="en-US" sz="2400" b="1" dirty="0" smtClean="0">
              <a:latin typeface="楷体" panose="02010609060101010101" pitchFamily="49" charset="-122"/>
              <a:ea typeface="楷体" panose="02010609060101010101" pitchFamily="49" charset="-122"/>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1885745983"/>
              </p:ext>
            </p:extLst>
          </p:nvPr>
        </p:nvGraphicFramePr>
        <p:xfrm>
          <a:off x="1566863" y="5076825"/>
          <a:ext cx="5553075" cy="1119188"/>
        </p:xfrm>
        <a:graphic>
          <a:graphicData uri="http://schemas.openxmlformats.org/presentationml/2006/ole">
            <mc:AlternateContent xmlns:mc="http://schemas.openxmlformats.org/markup-compatibility/2006">
              <mc:Choice xmlns:v="urn:schemas-microsoft-com:vml" Requires="v">
                <p:oleObj spid="_x0000_s4371" name="公式" r:id="rId3" imgW="2247840" imgH="457200" progId="Equation.3">
                  <p:embed/>
                </p:oleObj>
              </mc:Choice>
              <mc:Fallback>
                <p:oleObj name="公式" r:id="rId3" imgW="2247840" imgH="457200" progId="Equation.3">
                  <p:embed/>
                  <p:pic>
                    <p:nvPicPr>
                      <p:cNvPr id="0" name="Object 4"/>
                      <p:cNvPicPr>
                        <a:picLocks noChangeAspect="1" noChangeArrowheads="1"/>
                      </p:cNvPicPr>
                      <p:nvPr/>
                    </p:nvPicPr>
                    <p:blipFill>
                      <a:blip r:embed="rId4"/>
                      <a:srcRect/>
                      <a:stretch>
                        <a:fillRect/>
                      </a:stretch>
                    </p:blipFill>
                    <p:spPr bwMode="auto">
                      <a:xfrm>
                        <a:off x="1566863" y="5076825"/>
                        <a:ext cx="5553075" cy="1119188"/>
                      </a:xfrm>
                      <a:prstGeom prst="rect">
                        <a:avLst/>
                      </a:prstGeom>
                      <a:noFill/>
                      <a:ln>
                        <a:noFill/>
                      </a:ln>
                    </p:spPr>
                  </p:pic>
                </p:oleObj>
              </mc:Fallback>
            </mc:AlternateContent>
          </a:graphicData>
        </a:graphic>
      </p:graphicFrame>
      <p:sp>
        <p:nvSpPr>
          <p:cNvPr id="8"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5.3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决策树算法</a:t>
            </a: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ID3</a:t>
            </a:r>
            <a:endParaRPr lang="zh-CN" altLang="en-US" sz="3600" b="1" dirty="0">
              <a:latin typeface="黑体" panose="02010609060101010101" pitchFamily="49" charset="-122"/>
              <a:ea typeface="黑体" panose="02010609060101010101" pitchFamily="49" charset="-122"/>
            </a:endParaRPr>
          </a:p>
        </p:txBody>
      </p:sp>
      <p:graphicFrame>
        <p:nvGraphicFramePr>
          <p:cNvPr id="9" name="表格 8"/>
          <p:cNvGraphicFramePr>
            <a:graphicFrameLocks noGrp="1"/>
          </p:cNvGraphicFramePr>
          <p:nvPr>
            <p:extLst>
              <p:ext uri="{D42A27DB-BD31-4B8C-83A1-F6EECF244321}">
                <p14:modId xmlns:p14="http://schemas.microsoft.com/office/powerpoint/2010/main" val="416166185"/>
              </p:ext>
            </p:extLst>
          </p:nvPr>
        </p:nvGraphicFramePr>
        <p:xfrm>
          <a:off x="7696201" y="1167132"/>
          <a:ext cx="1066800" cy="5038406"/>
        </p:xfrm>
        <a:graphic>
          <a:graphicData uri="http://schemas.openxmlformats.org/drawingml/2006/table">
            <a:tbl>
              <a:tblPr/>
              <a:tblGrid>
                <a:gridCol w="1066800">
                  <a:extLst>
                    <a:ext uri="{9D8B030D-6E8A-4147-A177-3AD203B41FA5}">
                      <a16:colId xmlns:a16="http://schemas.microsoft.com/office/drawing/2014/main" val="20000"/>
                    </a:ext>
                  </a:extLst>
                </a:gridCol>
              </a:tblGrid>
              <a:tr h="344402">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买保险</a:t>
                      </a: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0"/>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C00000"/>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rgbClr val="C00000"/>
                          </a:solidFill>
                          <a:effectLst/>
                          <a:latin typeface="Arial" charset="0"/>
                          <a:ea typeface="黑体" pitchFamily="2" charset="-122"/>
                          <a:cs typeface="Times New Roman" pitchFamily="18" charset="0"/>
                        </a:rPr>
                        <a:t>2</a:t>
                      </a:r>
                      <a:endParaRPr kumimoji="0" lang="en-US" altLang="zh-CN" sz="1600" b="1" i="0" u="none" strike="noStrike" cap="none" normalizeH="0" baseline="0" dirty="0" smtClean="0">
                        <a:ln>
                          <a:noFill/>
                        </a:ln>
                        <a:solidFill>
                          <a:srgbClr val="C00000"/>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1"/>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C00000"/>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rgbClr val="C00000"/>
                          </a:solidFill>
                          <a:effectLst/>
                          <a:latin typeface="Arial" charset="0"/>
                          <a:ea typeface="黑体" pitchFamily="2" charset="-122"/>
                          <a:cs typeface="Times New Roman" pitchFamily="18" charset="0"/>
                        </a:rPr>
                        <a:t>2</a:t>
                      </a:r>
                      <a:endParaRPr kumimoji="0" lang="en-US" altLang="zh-CN" sz="1600" b="1" i="0" u="none" strike="noStrike" cap="none" normalizeH="0" baseline="0" dirty="0" smtClean="0">
                        <a:ln>
                          <a:noFill/>
                        </a:ln>
                        <a:solidFill>
                          <a:srgbClr val="C00000"/>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2"/>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3"/>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4"/>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5"/>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C00000"/>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rgbClr val="C00000"/>
                          </a:solidFill>
                          <a:effectLst/>
                          <a:latin typeface="Arial" charset="0"/>
                          <a:ea typeface="黑体" pitchFamily="2" charset="-122"/>
                          <a:cs typeface="Times New Roman" pitchFamily="18" charset="0"/>
                        </a:rPr>
                        <a:t>2</a:t>
                      </a:r>
                      <a:endParaRPr kumimoji="0" lang="en-US" altLang="zh-CN" sz="1600" b="1" i="0" u="none" strike="noStrike" cap="none" normalizeH="0" baseline="0" dirty="0" smtClean="0">
                        <a:ln>
                          <a:noFill/>
                        </a:ln>
                        <a:solidFill>
                          <a:srgbClr val="C00000"/>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6"/>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7"/>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C00000"/>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rgbClr val="C00000"/>
                          </a:solidFill>
                          <a:effectLst/>
                          <a:latin typeface="Arial" charset="0"/>
                          <a:ea typeface="黑体" pitchFamily="2" charset="-122"/>
                          <a:cs typeface="Times New Roman" pitchFamily="18" charset="0"/>
                        </a:rPr>
                        <a:t>2</a:t>
                      </a:r>
                      <a:endParaRPr kumimoji="0" lang="en-US" altLang="zh-CN" sz="1600" b="1" i="0" u="none" strike="noStrike" cap="none" normalizeH="0" baseline="0" dirty="0" smtClean="0">
                        <a:ln>
                          <a:noFill/>
                        </a:ln>
                        <a:solidFill>
                          <a:srgbClr val="C00000"/>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8"/>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9"/>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10"/>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11"/>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12"/>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13"/>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C00000"/>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rgbClr val="C00000"/>
                          </a:solidFill>
                          <a:effectLst/>
                          <a:latin typeface="Arial" charset="0"/>
                          <a:ea typeface="黑体" pitchFamily="2" charset="-122"/>
                          <a:cs typeface="Times New Roman" pitchFamily="18" charset="0"/>
                        </a:rPr>
                        <a:t>2</a:t>
                      </a:r>
                      <a:endParaRPr kumimoji="0" lang="en-US" altLang="zh-CN" sz="1600" b="1" i="0" u="none" strike="noStrike" cap="none" normalizeH="0" baseline="0" dirty="0" smtClean="0">
                        <a:ln>
                          <a:noFill/>
                        </a:ln>
                        <a:solidFill>
                          <a:srgbClr val="C00000"/>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14"/>
                  </a:ext>
                </a:extLst>
              </a:tr>
            </a:tbl>
          </a:graphicData>
        </a:graphic>
      </p:graphicFrame>
      <p:sp>
        <p:nvSpPr>
          <p:cNvPr id="10" name="矩形 9"/>
          <p:cNvSpPr/>
          <p:nvPr/>
        </p:nvSpPr>
        <p:spPr>
          <a:xfrm>
            <a:off x="2830147" y="3590501"/>
            <a:ext cx="2669320" cy="461665"/>
          </a:xfrm>
          <a:prstGeom prst="rect">
            <a:avLst/>
          </a:prstGeom>
        </p:spPr>
        <p:txBody>
          <a:bodyPr wrap="none">
            <a:spAutoFit/>
          </a:bodyPr>
          <a:lstStyle/>
          <a:p>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P(c</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1</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)=n</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1</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/total=9/14</a:t>
            </a:r>
            <a:endParaRPr lang="zh-CN" altLang="en-US" sz="2400" dirty="0"/>
          </a:p>
        </p:txBody>
      </p:sp>
      <p:sp>
        <p:nvSpPr>
          <p:cNvPr id="11" name="矩形 10"/>
          <p:cNvSpPr/>
          <p:nvPr/>
        </p:nvSpPr>
        <p:spPr>
          <a:xfrm>
            <a:off x="2830147" y="4098501"/>
            <a:ext cx="2669320" cy="461665"/>
          </a:xfrm>
          <a:prstGeom prst="rect">
            <a:avLst/>
          </a:prstGeom>
        </p:spPr>
        <p:txBody>
          <a:bodyPr wrap="none">
            <a:spAutoFit/>
          </a:bodyPr>
          <a:lstStyle/>
          <a:p>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P(c</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2</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)=n</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2</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/total=4/14</a:t>
            </a:r>
            <a:endParaRPr lang="zh-CN" altLang="en-US" sz="2400" dirty="0"/>
          </a:p>
        </p:txBody>
      </p:sp>
      <p:sp>
        <p:nvSpPr>
          <p:cNvPr id="6" name="矩形 5"/>
          <p:cNvSpPr/>
          <p:nvPr/>
        </p:nvSpPr>
        <p:spPr>
          <a:xfrm>
            <a:off x="379046" y="800336"/>
            <a:ext cx="7329853" cy="1421928"/>
          </a:xfrm>
          <a:prstGeom prst="rect">
            <a:avLst/>
          </a:prstGeom>
        </p:spPr>
        <p:txBody>
          <a:bodyPr wrap="square">
            <a:spAutoFit/>
          </a:bodyPr>
          <a:lstStyle/>
          <a:p>
            <a:pPr indent="457200" algn="just">
              <a:lnSpc>
                <a:spcPct val="120000"/>
              </a:lnSpc>
              <a:spcBef>
                <a:spcPts val="600"/>
              </a:spcBef>
            </a:pPr>
            <a:r>
              <a:rPr lang="en-US" altLang="zh-CN" sz="2400" b="1" dirty="0">
                <a:solidFill>
                  <a:srgbClr val="0000FF"/>
                </a:solidFill>
                <a:latin typeface="楷体" panose="02010609060101010101" pitchFamily="49" charset="-122"/>
                <a:ea typeface="楷体" panose="02010609060101010101" pitchFamily="49" charset="-122"/>
              </a:rPr>
              <a:t>ID3</a:t>
            </a:r>
            <a:r>
              <a:rPr lang="zh-CN" altLang="en-US" sz="2400" b="1" dirty="0">
                <a:solidFill>
                  <a:srgbClr val="0000FF"/>
                </a:solidFill>
                <a:latin typeface="楷体" panose="02010609060101010101" pitchFamily="49" charset="-122"/>
                <a:ea typeface="楷体" panose="02010609060101010101" pitchFamily="49" charset="-122"/>
              </a:rPr>
              <a:t>只能处理离散型描述属性</a:t>
            </a:r>
            <a:r>
              <a:rPr lang="zh-CN" altLang="en-US" sz="2400" b="1" dirty="0">
                <a:latin typeface="楷体" panose="02010609060101010101" pitchFamily="49" charset="-122"/>
                <a:ea typeface="楷体" panose="02010609060101010101" pitchFamily="49" charset="-122"/>
              </a:rPr>
              <a:t>，它选择</a:t>
            </a:r>
            <a:r>
              <a:rPr lang="zh-CN" altLang="en-US" sz="2400" b="1" dirty="0">
                <a:solidFill>
                  <a:srgbClr val="0000FF"/>
                </a:solidFill>
                <a:latin typeface="楷体" panose="02010609060101010101" pitchFamily="49" charset="-122"/>
                <a:ea typeface="楷体" panose="02010609060101010101" pitchFamily="49" charset="-122"/>
              </a:rPr>
              <a:t>信息增益最大的属性</a:t>
            </a:r>
            <a:r>
              <a:rPr lang="zh-CN" altLang="en-US" sz="2400" b="1" dirty="0">
                <a:latin typeface="楷体" panose="02010609060101010101" pitchFamily="49" charset="-122"/>
                <a:ea typeface="楷体" panose="02010609060101010101" pitchFamily="49" charset="-122"/>
              </a:rPr>
              <a:t>划分训练样本，其目的是使得进行分支时系统的熵最小，从而提高算法的运算速度和精确度。</a:t>
            </a:r>
            <a:endParaRPr lang="en-US" altLang="zh-CN" sz="2400"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9798211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551973C-F739-4093-BEF8-F27B65F2B8F2}" type="datetime1">
              <a:rPr lang="zh-CN" altLang="en-US" smtClean="0"/>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24</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5" name="Rectangle 3"/>
          <p:cNvSpPr txBox="1">
            <a:spLocks noChangeArrowheads="1"/>
          </p:cNvSpPr>
          <p:nvPr/>
        </p:nvSpPr>
        <p:spPr>
          <a:xfrm>
            <a:off x="404813" y="808038"/>
            <a:ext cx="6148387" cy="54911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20000"/>
              </a:lnSpc>
              <a:spcBef>
                <a:spcPts val="600"/>
              </a:spcBef>
              <a:buFont typeface="+mj-lt"/>
              <a:buAutoNum type="arabicPeriod" startAt="2"/>
            </a:pPr>
            <a:r>
              <a:rPr lang="zh-CN" altLang="en-US" sz="2400" b="1" dirty="0" smtClean="0">
                <a:latin typeface="楷体" panose="02010609060101010101" pitchFamily="49" charset="-122"/>
                <a:ea typeface="楷体" panose="02010609060101010101" pitchFamily="49" charset="-122"/>
              </a:rPr>
              <a:t>计算</a:t>
            </a:r>
            <a:r>
              <a:rPr lang="zh-CN" altLang="en-US" sz="2400" b="1" dirty="0">
                <a:latin typeface="楷体" panose="02010609060101010101" pitchFamily="49" charset="-122"/>
                <a:ea typeface="楷体" panose="02010609060101010101" pitchFamily="49" charset="-122"/>
              </a:rPr>
              <a:t>描述属性</a:t>
            </a:r>
            <a:r>
              <a:rPr lang="en-US" altLang="zh-CN" sz="2400" b="1" dirty="0" smtClean="0">
                <a:latin typeface="楷体" panose="02010609060101010101" pitchFamily="49" charset="-122"/>
                <a:ea typeface="楷体" panose="02010609060101010101" pitchFamily="49" charset="-122"/>
              </a:rPr>
              <a:t>A</a:t>
            </a:r>
            <a:r>
              <a:rPr lang="en-US" altLang="zh-CN" sz="2400" b="1" baseline="-25000" dirty="0" smtClean="0">
                <a:latin typeface="楷体" panose="02010609060101010101" pitchFamily="49" charset="-122"/>
                <a:ea typeface="楷体" panose="02010609060101010101" pitchFamily="49" charset="-122"/>
              </a:rPr>
              <a:t>1</a:t>
            </a:r>
            <a:r>
              <a:rPr lang="zh-CN" altLang="en-US" sz="2400" b="1" dirty="0" smtClean="0">
                <a:latin typeface="楷体" panose="02010609060101010101" pitchFamily="49" charset="-122"/>
                <a:ea typeface="楷体" panose="02010609060101010101" pitchFamily="49" charset="-122"/>
              </a:rPr>
              <a:t>划分</a:t>
            </a:r>
            <a:r>
              <a:rPr lang="zh-CN" altLang="en-US" sz="2400" b="1" dirty="0">
                <a:latin typeface="楷体" panose="02010609060101010101" pitchFamily="49" charset="-122"/>
                <a:ea typeface="楷体" panose="02010609060101010101" pitchFamily="49" charset="-122"/>
              </a:rPr>
              <a:t>数据集</a:t>
            </a:r>
            <a:r>
              <a:rPr lang="en-US" altLang="zh-CN" sz="2400" b="1" dirty="0">
                <a:latin typeface="楷体" panose="02010609060101010101" pitchFamily="49" charset="-122"/>
                <a:ea typeface="楷体" panose="02010609060101010101" pitchFamily="49" charset="-122"/>
              </a:rPr>
              <a:t>X</a:t>
            </a:r>
            <a:r>
              <a:rPr lang="zh-CN" altLang="en-US" sz="2400" b="1" dirty="0">
                <a:latin typeface="楷体" panose="02010609060101010101" pitchFamily="49" charset="-122"/>
                <a:ea typeface="楷体" panose="02010609060101010101" pitchFamily="49" charset="-122"/>
              </a:rPr>
              <a:t>所得的</a:t>
            </a:r>
            <a:r>
              <a:rPr lang="zh-CN" altLang="en-US" sz="2400" b="1" dirty="0" smtClean="0">
                <a:latin typeface="楷体" panose="02010609060101010101" pitchFamily="49" charset="-122"/>
                <a:ea typeface="楷体" panose="02010609060101010101" pitchFamily="49" charset="-122"/>
              </a:rPr>
              <a:t>熵</a:t>
            </a:r>
            <a:r>
              <a:rPr lang="en-US" altLang="zh-CN" sz="2400" b="1" dirty="0" smtClean="0">
                <a:latin typeface="楷体" panose="02010609060101010101" pitchFamily="49" charset="-122"/>
                <a:ea typeface="楷体" panose="02010609060101010101" pitchFamily="49" charset="-122"/>
              </a:rPr>
              <a:t>:</a:t>
            </a:r>
            <a:endParaRPr lang="zh-CN" altLang="en-US" sz="2400" b="1" dirty="0">
              <a:latin typeface="楷体" panose="02010609060101010101" pitchFamily="49" charset="-122"/>
              <a:ea typeface="楷体" panose="02010609060101010101" pitchFamily="49" charset="-122"/>
            </a:endParaRPr>
          </a:p>
          <a:p>
            <a:pPr marL="684000" lvl="1" indent="0" algn="just">
              <a:lnSpc>
                <a:spcPct val="120000"/>
              </a:lnSpc>
              <a:spcBef>
                <a:spcPts val="600"/>
              </a:spcBef>
              <a:spcAft>
                <a:spcPts val="600"/>
              </a:spcAft>
              <a:buSzPct val="60000"/>
              <a:buFont typeface="Wingdings" panose="05000000000000000000" pitchFamily="2" charset="2"/>
              <a:buChar char="l"/>
            </a:pP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假设</a:t>
            </a:r>
            <a:r>
              <a:rPr lang="en-US" altLang="zh-CN" b="1" dirty="0" smtClean="0">
                <a:latin typeface="Times New Roman" panose="02020603050405020304" pitchFamily="18" charset="0"/>
                <a:ea typeface="楷体" panose="02010609060101010101" pitchFamily="49" charset="-122"/>
                <a:cs typeface="Times New Roman" panose="02020603050405020304" pitchFamily="18" charset="0"/>
              </a:rPr>
              <a:t>A</a:t>
            </a:r>
            <a:r>
              <a:rPr lang="en-US" altLang="zh-CN" b="1" baseline="-25000" dirty="0" smtClean="0">
                <a:latin typeface="Times New Roman" panose="02020603050405020304" pitchFamily="18" charset="0"/>
                <a:ea typeface="楷体" panose="02010609060101010101" pitchFamily="49" charset="-122"/>
                <a:cs typeface="Times New Roman" panose="02020603050405020304" pitchFamily="18" charset="0"/>
              </a:rPr>
              <a:t>1</a:t>
            </a: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有</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q</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个不同取值，将</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X</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划分为</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q</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个子集</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b="1" dirty="0"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b="1" baseline="-25000" dirty="0" smtClean="0">
                <a:latin typeface="Times New Roman" panose="02020603050405020304" pitchFamily="18" charset="0"/>
                <a:ea typeface="楷体" panose="02010609060101010101" pitchFamily="49" charset="-122"/>
                <a:cs typeface="Times New Roman" panose="02020603050405020304" pitchFamily="18" charset="0"/>
              </a:rPr>
              <a:t>1</a:t>
            </a:r>
            <a:r>
              <a:rPr lang="en-US" altLang="zh-CN" b="1" dirty="0"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b="1" baseline="-25000" dirty="0" smtClean="0">
                <a:latin typeface="Times New Roman" panose="02020603050405020304" pitchFamily="18" charset="0"/>
                <a:ea typeface="楷体" panose="02010609060101010101" pitchFamily="49" charset="-122"/>
                <a:cs typeface="Times New Roman" panose="02020603050405020304" pitchFamily="18" charset="0"/>
              </a:rPr>
              <a:t>2</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b="1" dirty="0" err="1">
                <a:latin typeface="Times New Roman" panose="02020603050405020304" pitchFamily="18" charset="0"/>
                <a:ea typeface="楷体" panose="02010609060101010101" pitchFamily="49" charset="-122"/>
                <a:cs typeface="Times New Roman" panose="02020603050405020304" pitchFamily="18" charset="0"/>
              </a:rPr>
              <a:t>X</a:t>
            </a:r>
            <a:r>
              <a:rPr lang="en-US" altLang="zh-CN" b="1" baseline="-25000" dirty="0" err="1">
                <a:latin typeface="Times New Roman" panose="02020603050405020304" pitchFamily="18" charset="0"/>
                <a:ea typeface="楷体" panose="02010609060101010101" pitchFamily="49" charset="-122"/>
                <a:cs typeface="Times New Roman" panose="02020603050405020304" pitchFamily="18" charset="0"/>
              </a:rPr>
              <a:t>s</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b="1" dirty="0" err="1">
                <a:latin typeface="Times New Roman" panose="02020603050405020304" pitchFamily="18" charset="0"/>
                <a:ea typeface="楷体" panose="02010609060101010101" pitchFamily="49" charset="-122"/>
                <a:cs typeface="Times New Roman" panose="02020603050405020304" pitchFamily="18" charset="0"/>
              </a:rPr>
              <a:t>X</a:t>
            </a:r>
            <a:r>
              <a:rPr lang="en-US" altLang="zh-CN" b="1" baseline="-25000" dirty="0" err="1">
                <a:latin typeface="Times New Roman" panose="02020603050405020304" pitchFamily="18" charset="0"/>
                <a:ea typeface="楷体" panose="02010609060101010101" pitchFamily="49" charset="-122"/>
                <a:cs typeface="Times New Roman" panose="02020603050405020304" pitchFamily="18" charset="0"/>
              </a:rPr>
              <a:t>q</a:t>
            </a:r>
            <a:r>
              <a:rPr lang="en-US" altLang="zh-CN"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，如</a:t>
            </a:r>
            <a:endParaRPr lang="en-US" altLang="zh-CN" b="1" dirty="0" smtClean="0">
              <a:latin typeface="Times New Roman" panose="02020603050405020304" pitchFamily="18" charset="0"/>
              <a:ea typeface="楷体" panose="02010609060101010101" pitchFamily="49" charset="-122"/>
              <a:cs typeface="Times New Roman" panose="02020603050405020304" pitchFamily="18" charset="0"/>
            </a:endParaRPr>
          </a:p>
          <a:p>
            <a:pPr marL="936000" lvl="1" indent="0" algn="just">
              <a:lnSpc>
                <a:spcPct val="100000"/>
              </a:lnSpc>
              <a:spcBef>
                <a:spcPts val="0"/>
              </a:spcBef>
              <a:buSzPct val="60000"/>
              <a:buNone/>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子集</a:t>
            </a: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000" b="1" baseline="-25000" dirty="0" smtClean="0">
                <a:latin typeface="Times New Roman" panose="02020603050405020304" pitchFamily="18" charset="0"/>
                <a:ea typeface="楷体" panose="02010609060101010101" pitchFamily="49" charset="-122"/>
                <a:cs typeface="Times New Roman" panose="02020603050405020304" pitchFamily="18" charset="0"/>
              </a:rPr>
              <a:t>1</a:t>
            </a: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中的所有样本都是公司职员</a:t>
            </a:r>
            <a:endPar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endParaRPr>
          </a:p>
          <a:p>
            <a:pPr marL="936000" lvl="1" indent="0" algn="just">
              <a:lnSpc>
                <a:spcPct val="100000"/>
              </a:lnSpc>
              <a:spcBef>
                <a:spcPts val="0"/>
              </a:spcBef>
              <a:buSzPct val="60000"/>
              <a:buNone/>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子集</a:t>
            </a: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000" b="1" baseline="-25000" dirty="0" smtClean="0">
                <a:latin typeface="Times New Roman" panose="02020603050405020304" pitchFamily="18" charset="0"/>
                <a:ea typeface="楷体" panose="02010609060101010101" pitchFamily="49" charset="-122"/>
                <a:cs typeface="Times New Roman" panose="02020603050405020304" pitchFamily="18" charset="0"/>
              </a:rPr>
              <a:t>2</a:t>
            </a: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中</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的所有样本</a:t>
            </a: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都</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不</a:t>
            </a: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是</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公司</a:t>
            </a: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职员</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684000" lvl="1" indent="0" algn="just">
              <a:lnSpc>
                <a:spcPct val="120000"/>
              </a:lnSpc>
              <a:spcBef>
                <a:spcPts val="1200"/>
              </a:spcBef>
              <a:spcAft>
                <a:spcPts val="600"/>
              </a:spcAft>
              <a:buSzPct val="60000"/>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假设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n</a:t>
            </a:r>
            <a:r>
              <a:rPr lang="en-US" altLang="zh-CN" b="1" baseline="-25000" dirty="0">
                <a:latin typeface="Times New Roman" panose="02020603050405020304" pitchFamily="18" charset="0"/>
                <a:ea typeface="楷体" panose="02010609060101010101" pitchFamily="49" charset="-122"/>
                <a:cs typeface="Times New Roman" panose="02020603050405020304" pitchFamily="18" charset="0"/>
              </a:rPr>
              <a:t>s</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表示</a:t>
            </a:r>
            <a:r>
              <a:rPr lang="en-US" altLang="zh-CN" b="1" dirty="0" err="1">
                <a:latin typeface="Times New Roman" panose="02020603050405020304" pitchFamily="18" charset="0"/>
                <a:ea typeface="楷体" panose="02010609060101010101" pitchFamily="49" charset="-122"/>
                <a:cs typeface="Times New Roman" panose="02020603050405020304" pitchFamily="18" charset="0"/>
              </a:rPr>
              <a:t>X</a:t>
            </a:r>
            <a:r>
              <a:rPr lang="en-US" altLang="zh-CN" b="1" baseline="-25000" dirty="0" err="1">
                <a:latin typeface="Times New Roman" panose="02020603050405020304" pitchFamily="18" charset="0"/>
                <a:ea typeface="楷体" panose="02010609060101010101" pitchFamily="49" charset="-122"/>
                <a:cs typeface="Times New Roman" panose="02020603050405020304" pitchFamily="18" charset="0"/>
              </a:rPr>
              <a:t>s</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中的样本数量，</a:t>
            </a:r>
            <a:r>
              <a:rPr lang="en-US" altLang="zh-CN" b="1" dirty="0" err="1">
                <a:latin typeface="Times New Roman" panose="02020603050405020304" pitchFamily="18" charset="0"/>
                <a:ea typeface="楷体" panose="02010609060101010101" pitchFamily="49" charset="-122"/>
                <a:cs typeface="Times New Roman" panose="02020603050405020304" pitchFamily="18" charset="0"/>
              </a:rPr>
              <a:t>n</a:t>
            </a:r>
            <a:r>
              <a:rPr lang="en-US" altLang="zh-CN" b="1" baseline="-25000" dirty="0" err="1">
                <a:latin typeface="Times New Roman" panose="02020603050405020304" pitchFamily="18" charset="0"/>
                <a:ea typeface="楷体" panose="02010609060101010101" pitchFamily="49" charset="-122"/>
                <a:cs typeface="Times New Roman" panose="02020603050405020304" pitchFamily="18" charset="0"/>
              </a:rPr>
              <a:t>js</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表示</a:t>
            </a:r>
            <a:r>
              <a:rPr lang="en-US" altLang="zh-CN" b="1" dirty="0" err="1">
                <a:latin typeface="Times New Roman" panose="02020603050405020304" pitchFamily="18" charset="0"/>
                <a:ea typeface="楷体" panose="02010609060101010101" pitchFamily="49" charset="-122"/>
                <a:cs typeface="Times New Roman" panose="02020603050405020304" pitchFamily="18" charset="0"/>
              </a:rPr>
              <a:t>X</a:t>
            </a:r>
            <a:r>
              <a:rPr lang="en-US" altLang="zh-CN" b="1" baseline="-25000" dirty="0" err="1">
                <a:latin typeface="Times New Roman" panose="02020603050405020304" pitchFamily="18" charset="0"/>
                <a:ea typeface="楷体" panose="02010609060101010101" pitchFamily="49" charset="-122"/>
                <a:cs typeface="Times New Roman" panose="02020603050405020304" pitchFamily="18" charset="0"/>
              </a:rPr>
              <a:t>s</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中属于类别</a:t>
            </a:r>
            <a:r>
              <a:rPr lang="en-US" altLang="zh-CN" b="1" dirty="0" err="1">
                <a:latin typeface="Times New Roman" panose="02020603050405020304" pitchFamily="18" charset="0"/>
                <a:ea typeface="楷体" panose="02010609060101010101" pitchFamily="49" charset="-122"/>
                <a:cs typeface="Times New Roman" panose="02020603050405020304" pitchFamily="18" charset="0"/>
              </a:rPr>
              <a:t>c</a:t>
            </a:r>
            <a:r>
              <a:rPr lang="en-US" altLang="zh-CN" b="1" baseline="-25000" dirty="0" err="1">
                <a:latin typeface="Times New Roman" panose="02020603050405020304" pitchFamily="18" charset="0"/>
                <a:ea typeface="楷体" panose="02010609060101010101" pitchFamily="49" charset="-122"/>
                <a:cs typeface="Times New Roman" panose="02020603050405020304" pitchFamily="18" charset="0"/>
              </a:rPr>
              <a:t>j</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的样本数量 </a:t>
            </a: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，如</a:t>
            </a:r>
            <a:endParaRPr lang="en-US" altLang="zh-CN" b="1" dirty="0" smtClean="0">
              <a:latin typeface="Times New Roman" panose="02020603050405020304" pitchFamily="18" charset="0"/>
              <a:ea typeface="楷体" panose="02010609060101010101" pitchFamily="49" charset="-122"/>
              <a:cs typeface="Times New Roman" panose="02020603050405020304" pitchFamily="18" charset="0"/>
            </a:endParaRPr>
          </a:p>
          <a:p>
            <a:pPr marL="936000" lvl="1" indent="0" algn="just">
              <a:lnSpc>
                <a:spcPct val="100000"/>
              </a:lnSpc>
              <a:spcBef>
                <a:spcPts val="0"/>
              </a:spcBef>
              <a:buSzPct val="60000"/>
              <a:buNone/>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子集</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000" b="1" baseline="-25000" dirty="0">
                <a:latin typeface="Times New Roman" panose="02020603050405020304" pitchFamily="18" charset="0"/>
                <a:ea typeface="楷体" panose="02010609060101010101" pitchFamily="49" charset="-122"/>
                <a:cs typeface="Times New Roman" panose="02020603050405020304" pitchFamily="18" charset="0"/>
              </a:rPr>
              <a:t>1 </a:t>
            </a: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的样本数量为</a:t>
            </a: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n</a:t>
            </a:r>
            <a:r>
              <a:rPr lang="en-US" altLang="zh-CN" sz="2000" b="1" baseline="-25000" dirty="0" smtClean="0">
                <a:latin typeface="Times New Roman" panose="02020603050405020304" pitchFamily="18" charset="0"/>
                <a:ea typeface="楷体" panose="02010609060101010101" pitchFamily="49" charset="-122"/>
                <a:cs typeface="Times New Roman" panose="02020603050405020304" pitchFamily="18" charset="0"/>
              </a:rPr>
              <a:t>1</a:t>
            </a: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=7</a:t>
            </a:r>
          </a:p>
          <a:p>
            <a:pPr marL="936000" lvl="1" indent="0" algn="just">
              <a:lnSpc>
                <a:spcPct val="120000"/>
              </a:lnSpc>
              <a:spcBef>
                <a:spcPts val="0"/>
              </a:spcBef>
              <a:buSzPct val="60000"/>
              <a:buNone/>
            </a:pP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子集</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000" b="1"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中属于类别</a:t>
            </a: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1</a:t>
            </a: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的样本为</a:t>
            </a: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n</a:t>
            </a:r>
            <a:r>
              <a:rPr lang="en-US" altLang="zh-CN" sz="2000" b="1" baseline="-25000" dirty="0" smtClean="0">
                <a:latin typeface="Times New Roman" panose="02020603050405020304" pitchFamily="18" charset="0"/>
                <a:ea typeface="楷体" panose="02010609060101010101" pitchFamily="49" charset="-122"/>
                <a:cs typeface="Times New Roman" panose="02020603050405020304" pitchFamily="18" charset="0"/>
              </a:rPr>
              <a:t>11</a:t>
            </a: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=6</a:t>
            </a:r>
          </a:p>
          <a:p>
            <a:pPr marL="936000" lvl="1" indent="0" algn="just">
              <a:lnSpc>
                <a:spcPct val="120000"/>
              </a:lnSpc>
              <a:spcBef>
                <a:spcPts val="0"/>
              </a:spcBef>
              <a:buSzPct val="60000"/>
              <a:buNone/>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子集</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000" b="1"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中属于</a:t>
            </a: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类别</a:t>
            </a: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2</a:t>
            </a: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的</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样本为</a:t>
            </a: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n</a:t>
            </a:r>
            <a:r>
              <a:rPr lang="en-US" altLang="zh-CN" sz="2000" b="1" baseline="-25000" dirty="0" smtClean="0">
                <a:latin typeface="Times New Roman" panose="02020603050405020304" pitchFamily="18" charset="0"/>
                <a:ea typeface="楷体" panose="02010609060101010101" pitchFamily="49" charset="-122"/>
                <a:cs typeface="Times New Roman" panose="02020603050405020304" pitchFamily="18" charset="0"/>
              </a:rPr>
              <a:t>21</a:t>
            </a: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=1</a:t>
            </a:r>
          </a:p>
          <a:p>
            <a:pPr marL="936000" lvl="1" indent="0" algn="just">
              <a:lnSpc>
                <a:spcPct val="120000"/>
              </a:lnSpc>
              <a:spcBef>
                <a:spcPts val="0"/>
              </a:spcBef>
              <a:buSzPct val="60000"/>
              <a:buNone/>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子集</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000" b="1"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中属于类别</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1 </a:t>
            </a: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所占比例为</a:t>
            </a: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p</a:t>
            </a:r>
            <a:r>
              <a:rPr lang="en-US" altLang="zh-CN" sz="2000" b="1" baseline="-25000" dirty="0" smtClean="0">
                <a:latin typeface="Times New Roman" panose="02020603050405020304" pitchFamily="18" charset="0"/>
                <a:ea typeface="楷体" panose="02010609060101010101" pitchFamily="49" charset="-122"/>
                <a:cs typeface="Times New Roman" panose="02020603050405020304" pitchFamily="18" charset="0"/>
              </a:rPr>
              <a:t>11</a:t>
            </a: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=6/7</a:t>
            </a:r>
          </a:p>
          <a:p>
            <a:pPr marL="936000" lvl="1" indent="0" algn="just">
              <a:lnSpc>
                <a:spcPct val="120000"/>
              </a:lnSpc>
              <a:spcBef>
                <a:spcPts val="0"/>
              </a:spcBef>
              <a:buSzPct val="60000"/>
              <a:buNone/>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子集</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000" b="1"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中属于</a:t>
            </a: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类别</a:t>
            </a: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2 </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所占比例为</a:t>
            </a: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p</a:t>
            </a:r>
            <a:r>
              <a:rPr lang="en-US" altLang="zh-CN" sz="2000" b="1" baseline="-25000" dirty="0" smtClean="0">
                <a:latin typeface="Times New Roman" panose="02020603050405020304" pitchFamily="18" charset="0"/>
                <a:ea typeface="楷体" panose="02010609060101010101" pitchFamily="49" charset="-122"/>
                <a:cs typeface="Times New Roman" panose="02020603050405020304" pitchFamily="18" charset="0"/>
              </a:rPr>
              <a:t>11</a:t>
            </a: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=1/7</a:t>
            </a:r>
          </a:p>
          <a:p>
            <a:pPr marL="936000" lvl="1" indent="0" algn="just">
              <a:lnSpc>
                <a:spcPct val="120000"/>
              </a:lnSpc>
              <a:spcBef>
                <a:spcPts val="0"/>
              </a:spcBef>
              <a:buSzPct val="60000"/>
              <a:buNone/>
            </a:pP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936000" lvl="1" indent="0" algn="just">
              <a:lnSpc>
                <a:spcPct val="120000"/>
              </a:lnSpc>
              <a:spcBef>
                <a:spcPts val="600"/>
              </a:spcBef>
              <a:buSzPct val="60000"/>
              <a:buNone/>
            </a:pPr>
            <a:endPar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endParaRPr>
          </a:p>
          <a:p>
            <a:pPr lvl="1" indent="0" algn="just">
              <a:lnSpc>
                <a:spcPct val="120000"/>
              </a:lnSpc>
              <a:spcBef>
                <a:spcPts val="600"/>
              </a:spcBef>
              <a:spcAft>
                <a:spcPts val="600"/>
              </a:spcAft>
              <a:buSzPct val="60000"/>
              <a:buNone/>
            </a:pP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a:p>
            <a:pPr marL="0" indent="0" algn="just">
              <a:lnSpc>
                <a:spcPct val="120000"/>
              </a:lnSpc>
              <a:spcBef>
                <a:spcPts val="1800"/>
              </a:spcBef>
              <a:buNone/>
            </a:pPr>
            <a:endParaRPr lang="zh-CN" altLang="en-US" sz="2400" b="1" dirty="0" smtClean="0">
              <a:latin typeface="楷体" panose="02010609060101010101" pitchFamily="49" charset="-122"/>
              <a:ea typeface="楷体" panose="02010609060101010101" pitchFamily="49" charset="-122"/>
            </a:endParaRPr>
          </a:p>
        </p:txBody>
      </p:sp>
      <p:sp>
        <p:nvSpPr>
          <p:cNvPr id="6"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5.3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决策树算法</a:t>
            </a: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ID3</a:t>
            </a:r>
            <a:endParaRPr lang="zh-CN" altLang="en-US" sz="3600" b="1" dirty="0">
              <a:latin typeface="黑体" panose="02010609060101010101" pitchFamily="49" charset="-122"/>
              <a:ea typeface="黑体" panose="02010609060101010101" pitchFamily="49" charset="-122"/>
            </a:endParaRPr>
          </a:p>
        </p:txBody>
      </p:sp>
      <p:graphicFrame>
        <p:nvGraphicFramePr>
          <p:cNvPr id="8" name="表格 7"/>
          <p:cNvGraphicFramePr>
            <a:graphicFrameLocks noGrp="1"/>
          </p:cNvGraphicFramePr>
          <p:nvPr>
            <p:extLst>
              <p:ext uri="{D42A27DB-BD31-4B8C-83A1-F6EECF244321}">
                <p14:modId xmlns:p14="http://schemas.microsoft.com/office/powerpoint/2010/main" val="3405744832"/>
              </p:ext>
            </p:extLst>
          </p:nvPr>
        </p:nvGraphicFramePr>
        <p:xfrm>
          <a:off x="7683501" y="981394"/>
          <a:ext cx="1066800" cy="5038406"/>
        </p:xfrm>
        <a:graphic>
          <a:graphicData uri="http://schemas.openxmlformats.org/drawingml/2006/table">
            <a:tbl>
              <a:tblPr/>
              <a:tblGrid>
                <a:gridCol w="1066800">
                  <a:extLst>
                    <a:ext uri="{9D8B030D-6E8A-4147-A177-3AD203B41FA5}">
                      <a16:colId xmlns:a16="http://schemas.microsoft.com/office/drawing/2014/main" val="20000"/>
                    </a:ext>
                  </a:extLst>
                </a:gridCol>
              </a:tblGrid>
              <a:tr h="344402">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买保险</a:t>
                      </a: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0"/>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C00000"/>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rgbClr val="C00000"/>
                          </a:solidFill>
                          <a:effectLst/>
                          <a:latin typeface="Arial" charset="0"/>
                          <a:ea typeface="黑体" pitchFamily="2" charset="-122"/>
                          <a:cs typeface="Times New Roman" pitchFamily="18" charset="0"/>
                        </a:rPr>
                        <a:t>2</a:t>
                      </a:r>
                      <a:endParaRPr kumimoji="0" lang="en-US" altLang="zh-CN" sz="1600" b="1" i="0" u="none" strike="noStrike" cap="none" normalizeH="0" baseline="0" dirty="0" smtClean="0">
                        <a:ln>
                          <a:noFill/>
                        </a:ln>
                        <a:solidFill>
                          <a:srgbClr val="C00000"/>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1"/>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C00000"/>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rgbClr val="C00000"/>
                          </a:solidFill>
                          <a:effectLst/>
                          <a:latin typeface="Arial" charset="0"/>
                          <a:ea typeface="黑体" pitchFamily="2" charset="-122"/>
                          <a:cs typeface="Times New Roman" pitchFamily="18" charset="0"/>
                        </a:rPr>
                        <a:t>2</a:t>
                      </a:r>
                      <a:endParaRPr kumimoji="0" lang="en-US" altLang="zh-CN" sz="1600" b="1" i="0" u="none" strike="noStrike" cap="none" normalizeH="0" baseline="0" dirty="0" smtClean="0">
                        <a:ln>
                          <a:noFill/>
                        </a:ln>
                        <a:solidFill>
                          <a:srgbClr val="C00000"/>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2"/>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3"/>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4"/>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5"/>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C00000"/>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rgbClr val="C00000"/>
                          </a:solidFill>
                          <a:effectLst/>
                          <a:latin typeface="Arial" charset="0"/>
                          <a:ea typeface="黑体" pitchFamily="2" charset="-122"/>
                          <a:cs typeface="Times New Roman" pitchFamily="18" charset="0"/>
                        </a:rPr>
                        <a:t>2</a:t>
                      </a:r>
                      <a:endParaRPr kumimoji="0" lang="en-US" altLang="zh-CN" sz="1600" b="1" i="0" u="none" strike="noStrike" cap="none" normalizeH="0" baseline="0" dirty="0" smtClean="0">
                        <a:ln>
                          <a:noFill/>
                        </a:ln>
                        <a:solidFill>
                          <a:srgbClr val="C00000"/>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6"/>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7"/>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C00000"/>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rgbClr val="C00000"/>
                          </a:solidFill>
                          <a:effectLst/>
                          <a:latin typeface="Arial" charset="0"/>
                          <a:ea typeface="黑体" pitchFamily="2" charset="-122"/>
                          <a:cs typeface="Times New Roman" pitchFamily="18" charset="0"/>
                        </a:rPr>
                        <a:t>2</a:t>
                      </a:r>
                      <a:endParaRPr kumimoji="0" lang="en-US" altLang="zh-CN" sz="1600" b="1" i="0" u="none" strike="noStrike" cap="none" normalizeH="0" baseline="0" dirty="0" smtClean="0">
                        <a:ln>
                          <a:noFill/>
                        </a:ln>
                        <a:solidFill>
                          <a:srgbClr val="C00000"/>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8"/>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9"/>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10"/>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11"/>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12"/>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13"/>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C00000"/>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rgbClr val="C00000"/>
                          </a:solidFill>
                          <a:effectLst/>
                          <a:latin typeface="Arial" charset="0"/>
                          <a:ea typeface="黑体" pitchFamily="2" charset="-122"/>
                          <a:cs typeface="Times New Roman" pitchFamily="18" charset="0"/>
                        </a:rPr>
                        <a:t>2</a:t>
                      </a:r>
                      <a:endParaRPr kumimoji="0" lang="en-US" altLang="zh-CN" sz="1600" b="1" i="0" u="none" strike="noStrike" cap="none" normalizeH="0" baseline="0" dirty="0" smtClean="0">
                        <a:ln>
                          <a:noFill/>
                        </a:ln>
                        <a:solidFill>
                          <a:srgbClr val="C00000"/>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14"/>
                  </a:ext>
                </a:extLst>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4010627148"/>
              </p:ext>
            </p:extLst>
          </p:nvPr>
        </p:nvGraphicFramePr>
        <p:xfrm>
          <a:off x="6591300" y="977900"/>
          <a:ext cx="1065212" cy="5038724"/>
        </p:xfrm>
        <a:graphic>
          <a:graphicData uri="http://schemas.openxmlformats.org/drawingml/2006/table">
            <a:tbl>
              <a:tblPr/>
              <a:tblGrid>
                <a:gridCol w="1065212">
                  <a:extLst>
                    <a:ext uri="{9D8B030D-6E8A-4147-A177-3AD203B41FA5}">
                      <a16:colId xmlns:a16="http://schemas.microsoft.com/office/drawing/2014/main" val="20000"/>
                    </a:ext>
                  </a:extLst>
                </a:gridCol>
              </a:tblGrid>
              <a:tr h="34451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公司职员</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0"/>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否</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1"/>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否</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2"/>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否</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3"/>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否</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4"/>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rgbClr val="0000FF"/>
                          </a:solidFill>
                          <a:effectLst/>
                          <a:latin typeface="Arial" charset="0"/>
                          <a:ea typeface="黑体" pitchFamily="2" charset="-122"/>
                          <a:cs typeface="Times New Roman" pitchFamily="18" charset="0"/>
                        </a:rPr>
                        <a:t>是</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5"/>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rgbClr val="0000FF"/>
                          </a:solidFill>
                          <a:effectLst/>
                          <a:latin typeface="Arial" charset="0"/>
                          <a:ea typeface="黑体" pitchFamily="2" charset="-122"/>
                          <a:cs typeface="Times New Roman" pitchFamily="18" charset="0"/>
                        </a:rPr>
                        <a:t>是</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6"/>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rgbClr val="0000FF"/>
                          </a:solidFill>
                          <a:effectLst/>
                          <a:latin typeface="Arial" charset="0"/>
                          <a:ea typeface="黑体" pitchFamily="2" charset="-122"/>
                          <a:cs typeface="Times New Roman" pitchFamily="18" charset="0"/>
                        </a:rPr>
                        <a:t>是</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7"/>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否</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8"/>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rgbClr val="0000FF"/>
                          </a:solidFill>
                          <a:effectLst/>
                          <a:latin typeface="Arial" charset="0"/>
                          <a:ea typeface="黑体" pitchFamily="2" charset="-122"/>
                          <a:cs typeface="Times New Roman" pitchFamily="18" charset="0"/>
                        </a:rPr>
                        <a:t>是</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9"/>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rgbClr val="0000FF"/>
                          </a:solidFill>
                          <a:effectLst/>
                          <a:latin typeface="Arial" charset="0"/>
                          <a:ea typeface="黑体" pitchFamily="2" charset="-122"/>
                          <a:cs typeface="Times New Roman" pitchFamily="18" charset="0"/>
                        </a:rPr>
                        <a:t>是</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10"/>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rgbClr val="0000FF"/>
                          </a:solidFill>
                          <a:effectLst/>
                          <a:latin typeface="Arial" charset="0"/>
                          <a:ea typeface="黑体" pitchFamily="2" charset="-122"/>
                          <a:cs typeface="Times New Roman" pitchFamily="18" charset="0"/>
                        </a:rPr>
                        <a:t>是</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11"/>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否</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12"/>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rgbClr val="0000FF"/>
                          </a:solidFill>
                          <a:effectLst/>
                          <a:latin typeface="Arial" charset="0"/>
                          <a:ea typeface="黑体" pitchFamily="2" charset="-122"/>
                          <a:cs typeface="Times New Roman" pitchFamily="18" charset="0"/>
                        </a:rPr>
                        <a:t>是</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13"/>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否</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158412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AD7FC75-10C0-4334-B268-9749A79438D5}" type="datetime1">
              <a:rPr lang="zh-CN" altLang="en-US" smtClean="0"/>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25</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9"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5.3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决策树算法</a:t>
            </a: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ID3</a:t>
            </a:r>
            <a:endParaRPr lang="zh-CN" altLang="en-US" sz="3600" b="1" dirty="0">
              <a:latin typeface="黑体" panose="02010609060101010101" pitchFamily="49" charset="-122"/>
              <a:ea typeface="黑体" panose="02010609060101010101" pitchFamily="49" charset="-122"/>
            </a:endParaRPr>
          </a:p>
        </p:txBody>
      </p:sp>
      <p:graphicFrame>
        <p:nvGraphicFramePr>
          <p:cNvPr id="12" name="对象 11"/>
          <p:cNvGraphicFramePr>
            <a:graphicFrameLocks noChangeAspect="1"/>
          </p:cNvGraphicFramePr>
          <p:nvPr>
            <p:extLst>
              <p:ext uri="{D42A27DB-BD31-4B8C-83A1-F6EECF244321}">
                <p14:modId xmlns:p14="http://schemas.microsoft.com/office/powerpoint/2010/main" val="1398878171"/>
              </p:ext>
            </p:extLst>
          </p:nvPr>
        </p:nvGraphicFramePr>
        <p:xfrm>
          <a:off x="2292350" y="1940699"/>
          <a:ext cx="4989513" cy="3232150"/>
        </p:xfrm>
        <a:graphic>
          <a:graphicData uri="http://schemas.openxmlformats.org/presentationml/2006/ole">
            <mc:AlternateContent xmlns:mc="http://schemas.openxmlformats.org/markup-compatibility/2006">
              <mc:Choice xmlns:v="urn:schemas-microsoft-com:vml" Requires="v">
                <p:oleObj spid="_x0000_s6415" name="公式" r:id="rId3" imgW="2019240" imgH="1320480" progId="Equation.3">
                  <p:embed/>
                </p:oleObj>
              </mc:Choice>
              <mc:Fallback>
                <p:oleObj name="公式" r:id="rId3" imgW="2019240" imgH="1320480" progId="Equation.3">
                  <p:embed/>
                  <p:pic>
                    <p:nvPicPr>
                      <p:cNvPr id="0" name="对象 6"/>
                      <p:cNvPicPr>
                        <a:picLocks noChangeAspect="1" noChangeArrowheads="1"/>
                      </p:cNvPicPr>
                      <p:nvPr/>
                    </p:nvPicPr>
                    <p:blipFill>
                      <a:blip r:embed="rId4"/>
                      <a:srcRect/>
                      <a:stretch>
                        <a:fillRect/>
                      </a:stretch>
                    </p:blipFill>
                    <p:spPr bwMode="auto">
                      <a:xfrm>
                        <a:off x="2292350" y="1940699"/>
                        <a:ext cx="4989513"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矩形 12"/>
          <p:cNvSpPr/>
          <p:nvPr/>
        </p:nvSpPr>
        <p:spPr>
          <a:xfrm>
            <a:off x="406400" y="1364734"/>
            <a:ext cx="8331200" cy="461665"/>
          </a:xfrm>
          <a:prstGeom prst="rect">
            <a:avLst/>
          </a:prstGeom>
        </p:spPr>
        <p:txBody>
          <a:bodyPr wrap="square">
            <a:spAutoFit/>
          </a:bodyPr>
          <a:lstStyle/>
          <a:p>
            <a:pPr marL="936000">
              <a:buSzPct val="60000"/>
              <a:buFont typeface="Wingdings" panose="05000000000000000000" pitchFamily="2" charset="2"/>
              <a:buChar char="Ø"/>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子集</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划分</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数据集</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时所获得的熵为</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 </a:t>
            </a:r>
            <a:endParaRPr lang="zh-CN" altLang="en-US" sz="2400" dirty="0"/>
          </a:p>
        </p:txBody>
      </p:sp>
    </p:spTree>
    <p:extLst>
      <p:ext uri="{BB962C8B-B14F-4D97-AF65-F5344CB8AC3E}">
        <p14:creationId xmlns:p14="http://schemas.microsoft.com/office/powerpoint/2010/main" val="18407599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C101DAD-8A7E-47EE-87FD-DE26BE7FAA41}" type="datetime1">
              <a:rPr lang="zh-CN" altLang="en-US" smtClean="0"/>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26</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5" name="矩形 4"/>
          <p:cNvSpPr/>
          <p:nvPr/>
        </p:nvSpPr>
        <p:spPr>
          <a:xfrm>
            <a:off x="533400" y="848430"/>
            <a:ext cx="6629400" cy="1877437"/>
          </a:xfrm>
          <a:prstGeom prst="rect">
            <a:avLst/>
          </a:prstGeom>
        </p:spPr>
        <p:txBody>
          <a:bodyPr wrap="square">
            <a:spAutoFit/>
          </a:bodyPr>
          <a:lstStyle/>
          <a:p>
            <a:pPr marL="936000" lvl="1" indent="0" algn="just">
              <a:lnSpc>
                <a:spcPct val="100000"/>
              </a:lnSpc>
              <a:spcBef>
                <a:spcPts val="0"/>
              </a:spcBef>
              <a:buSzPct val="60000"/>
              <a:buNone/>
            </a:pP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子集</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000" b="1" baseline="-25000" dirty="0">
                <a:latin typeface="Times New Roman" panose="02020603050405020304" pitchFamily="18" charset="0"/>
                <a:ea typeface="楷体" panose="02010609060101010101" pitchFamily="49" charset="-122"/>
                <a:cs typeface="Times New Roman" panose="02020603050405020304" pitchFamily="18" charset="0"/>
              </a:rPr>
              <a:t>2 </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的样本数量为</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n</a:t>
            </a:r>
            <a:r>
              <a:rPr lang="en-US" altLang="zh-CN" sz="2000" b="1" baseline="-25000" dirty="0">
                <a:latin typeface="Times New Roman" panose="02020603050405020304" pitchFamily="18" charset="0"/>
                <a:ea typeface="楷体" panose="02010609060101010101" pitchFamily="49" charset="-122"/>
                <a:cs typeface="Times New Roman" panose="02020603050405020304" pitchFamily="18" charset="0"/>
              </a:rPr>
              <a:t>2</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=7</a:t>
            </a:r>
          </a:p>
          <a:p>
            <a:pPr marL="936000" lvl="1" indent="0" algn="just">
              <a:lnSpc>
                <a:spcPct val="120000"/>
              </a:lnSpc>
              <a:spcBef>
                <a:spcPts val="0"/>
              </a:spcBef>
              <a:buSzPct val="60000"/>
              <a:buNone/>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子集</a:t>
            </a: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000" b="1" baseline="-25000" dirty="0" smtClean="0">
                <a:latin typeface="Times New Roman" panose="02020603050405020304" pitchFamily="18" charset="0"/>
                <a:ea typeface="楷体" panose="02010609060101010101" pitchFamily="49" charset="-122"/>
                <a:cs typeface="Times New Roman" panose="02020603050405020304" pitchFamily="18" charset="0"/>
              </a:rPr>
              <a:t>2</a:t>
            </a: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中</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属于类别</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的样本为</a:t>
            </a: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n</a:t>
            </a:r>
            <a:r>
              <a:rPr lang="en-US" altLang="zh-CN" sz="2000" b="1" baseline="-25000" dirty="0" smtClean="0">
                <a:latin typeface="Times New Roman" panose="02020603050405020304" pitchFamily="18" charset="0"/>
                <a:ea typeface="楷体" panose="02010609060101010101" pitchFamily="49" charset="-122"/>
                <a:cs typeface="Times New Roman" panose="02020603050405020304" pitchFamily="18" charset="0"/>
              </a:rPr>
              <a:t>12</a:t>
            </a: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=3</a:t>
            </a:r>
          </a:p>
          <a:p>
            <a:pPr marL="936000" lvl="1" indent="0" algn="just">
              <a:lnSpc>
                <a:spcPct val="120000"/>
              </a:lnSpc>
              <a:spcBef>
                <a:spcPts val="0"/>
              </a:spcBef>
              <a:buSzPct val="60000"/>
              <a:buNone/>
            </a:pP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子集</a:t>
            </a: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000" b="1" baseline="-25000" dirty="0" smtClean="0">
                <a:latin typeface="Times New Roman" panose="02020603050405020304" pitchFamily="18" charset="0"/>
                <a:ea typeface="楷体" panose="02010609060101010101" pitchFamily="49" charset="-122"/>
                <a:cs typeface="Times New Roman" panose="02020603050405020304" pitchFamily="18" charset="0"/>
              </a:rPr>
              <a:t>2</a:t>
            </a: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中</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属于类别</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的样本为</a:t>
            </a: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n</a:t>
            </a:r>
            <a:r>
              <a:rPr lang="en-US" altLang="zh-CN" sz="2000" b="1" baseline="-25000" dirty="0" smtClean="0">
                <a:latin typeface="Times New Roman" panose="02020603050405020304" pitchFamily="18" charset="0"/>
                <a:ea typeface="楷体" panose="02010609060101010101" pitchFamily="49" charset="-122"/>
                <a:cs typeface="Times New Roman" panose="02020603050405020304" pitchFamily="18" charset="0"/>
              </a:rPr>
              <a:t>22</a:t>
            </a: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=4</a:t>
            </a:r>
          </a:p>
          <a:p>
            <a:pPr marL="936000" lvl="1" indent="0" algn="just">
              <a:lnSpc>
                <a:spcPct val="120000"/>
              </a:lnSpc>
              <a:spcBef>
                <a:spcPts val="0"/>
              </a:spcBef>
              <a:buSzPct val="60000"/>
              <a:buNone/>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子集</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000" b="1"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中</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属于类别</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1 </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所占比例为</a:t>
            </a: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p</a:t>
            </a:r>
            <a:r>
              <a:rPr lang="en-US" altLang="zh-CN" sz="2000" b="1" baseline="-25000" dirty="0" smtClean="0">
                <a:latin typeface="Times New Roman" panose="02020603050405020304" pitchFamily="18" charset="0"/>
                <a:ea typeface="楷体" panose="02010609060101010101" pitchFamily="49" charset="-122"/>
                <a:cs typeface="Times New Roman" panose="02020603050405020304" pitchFamily="18" charset="0"/>
              </a:rPr>
              <a:t>12</a:t>
            </a: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=3/7</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936000" lvl="1" indent="0" algn="just">
              <a:lnSpc>
                <a:spcPct val="120000"/>
              </a:lnSpc>
              <a:spcBef>
                <a:spcPts val="0"/>
              </a:spcBef>
              <a:buSzPct val="60000"/>
              <a:buNone/>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子集</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000" b="1"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中</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属于类别</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2 </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所占比例为</a:t>
            </a: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p</a:t>
            </a:r>
            <a:r>
              <a:rPr lang="en-US" altLang="zh-CN" sz="2000" b="1" baseline="-25000" dirty="0" smtClean="0">
                <a:latin typeface="Times New Roman" panose="02020603050405020304" pitchFamily="18" charset="0"/>
                <a:ea typeface="楷体" panose="02010609060101010101" pitchFamily="49" charset="-122"/>
                <a:cs typeface="Times New Roman" panose="02020603050405020304" pitchFamily="18" charset="0"/>
              </a:rPr>
              <a:t>22</a:t>
            </a: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=4/7</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6" name="表格 5"/>
          <p:cNvGraphicFramePr>
            <a:graphicFrameLocks noGrp="1"/>
          </p:cNvGraphicFramePr>
          <p:nvPr>
            <p:extLst>
              <p:ext uri="{D42A27DB-BD31-4B8C-83A1-F6EECF244321}">
                <p14:modId xmlns:p14="http://schemas.microsoft.com/office/powerpoint/2010/main" val="2468983892"/>
              </p:ext>
            </p:extLst>
          </p:nvPr>
        </p:nvGraphicFramePr>
        <p:xfrm>
          <a:off x="7683501" y="981394"/>
          <a:ext cx="1066800" cy="5038406"/>
        </p:xfrm>
        <a:graphic>
          <a:graphicData uri="http://schemas.openxmlformats.org/drawingml/2006/table">
            <a:tbl>
              <a:tblPr/>
              <a:tblGrid>
                <a:gridCol w="1066800">
                  <a:extLst>
                    <a:ext uri="{9D8B030D-6E8A-4147-A177-3AD203B41FA5}">
                      <a16:colId xmlns:a16="http://schemas.microsoft.com/office/drawing/2014/main" val="20000"/>
                    </a:ext>
                  </a:extLst>
                </a:gridCol>
              </a:tblGrid>
              <a:tr h="344402">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买保险</a:t>
                      </a: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0"/>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C00000"/>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rgbClr val="C00000"/>
                          </a:solidFill>
                          <a:effectLst/>
                          <a:latin typeface="Arial" charset="0"/>
                          <a:ea typeface="黑体" pitchFamily="2" charset="-122"/>
                          <a:cs typeface="Times New Roman" pitchFamily="18" charset="0"/>
                        </a:rPr>
                        <a:t>2</a:t>
                      </a:r>
                      <a:endParaRPr kumimoji="0" lang="en-US" altLang="zh-CN" sz="1600" b="1" i="0" u="none" strike="noStrike" cap="none" normalizeH="0" baseline="0" dirty="0" smtClean="0">
                        <a:ln>
                          <a:noFill/>
                        </a:ln>
                        <a:solidFill>
                          <a:srgbClr val="C00000"/>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1"/>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C00000"/>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rgbClr val="C00000"/>
                          </a:solidFill>
                          <a:effectLst/>
                          <a:latin typeface="Arial" charset="0"/>
                          <a:ea typeface="黑体" pitchFamily="2" charset="-122"/>
                          <a:cs typeface="Times New Roman" pitchFamily="18" charset="0"/>
                        </a:rPr>
                        <a:t>2</a:t>
                      </a:r>
                      <a:endParaRPr kumimoji="0" lang="en-US" altLang="zh-CN" sz="1600" b="1" i="0" u="none" strike="noStrike" cap="none" normalizeH="0" baseline="0" dirty="0" smtClean="0">
                        <a:ln>
                          <a:noFill/>
                        </a:ln>
                        <a:solidFill>
                          <a:srgbClr val="C00000"/>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2"/>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3"/>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4"/>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5"/>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C00000"/>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rgbClr val="C00000"/>
                          </a:solidFill>
                          <a:effectLst/>
                          <a:latin typeface="Arial" charset="0"/>
                          <a:ea typeface="黑体" pitchFamily="2" charset="-122"/>
                          <a:cs typeface="Times New Roman" pitchFamily="18" charset="0"/>
                        </a:rPr>
                        <a:t>2</a:t>
                      </a:r>
                      <a:endParaRPr kumimoji="0" lang="en-US" altLang="zh-CN" sz="1600" b="1" i="0" u="none" strike="noStrike" cap="none" normalizeH="0" baseline="0" dirty="0" smtClean="0">
                        <a:ln>
                          <a:noFill/>
                        </a:ln>
                        <a:solidFill>
                          <a:srgbClr val="C00000"/>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6"/>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7"/>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C00000"/>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rgbClr val="C00000"/>
                          </a:solidFill>
                          <a:effectLst/>
                          <a:latin typeface="Arial" charset="0"/>
                          <a:ea typeface="黑体" pitchFamily="2" charset="-122"/>
                          <a:cs typeface="Times New Roman" pitchFamily="18" charset="0"/>
                        </a:rPr>
                        <a:t>2</a:t>
                      </a:r>
                      <a:endParaRPr kumimoji="0" lang="en-US" altLang="zh-CN" sz="1600" b="1" i="0" u="none" strike="noStrike" cap="none" normalizeH="0" baseline="0" dirty="0" smtClean="0">
                        <a:ln>
                          <a:noFill/>
                        </a:ln>
                        <a:solidFill>
                          <a:srgbClr val="C00000"/>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8"/>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9"/>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10"/>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11"/>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12"/>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13"/>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C00000"/>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rgbClr val="C00000"/>
                          </a:solidFill>
                          <a:effectLst/>
                          <a:latin typeface="Arial" charset="0"/>
                          <a:ea typeface="黑体" pitchFamily="2" charset="-122"/>
                          <a:cs typeface="Times New Roman" pitchFamily="18" charset="0"/>
                        </a:rPr>
                        <a:t>2</a:t>
                      </a:r>
                      <a:endParaRPr kumimoji="0" lang="en-US" altLang="zh-CN" sz="1600" b="1" i="0" u="none" strike="noStrike" cap="none" normalizeH="0" baseline="0" dirty="0" smtClean="0">
                        <a:ln>
                          <a:noFill/>
                        </a:ln>
                        <a:solidFill>
                          <a:srgbClr val="C00000"/>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14"/>
                  </a:ext>
                </a:extLst>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673696890"/>
              </p:ext>
            </p:extLst>
          </p:nvPr>
        </p:nvGraphicFramePr>
        <p:xfrm>
          <a:off x="6591300" y="977900"/>
          <a:ext cx="1065212" cy="5038724"/>
        </p:xfrm>
        <a:graphic>
          <a:graphicData uri="http://schemas.openxmlformats.org/drawingml/2006/table">
            <a:tbl>
              <a:tblPr/>
              <a:tblGrid>
                <a:gridCol w="1065212">
                  <a:extLst>
                    <a:ext uri="{9D8B030D-6E8A-4147-A177-3AD203B41FA5}">
                      <a16:colId xmlns:a16="http://schemas.microsoft.com/office/drawing/2014/main" val="20000"/>
                    </a:ext>
                  </a:extLst>
                </a:gridCol>
              </a:tblGrid>
              <a:tr h="34451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公司职员</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0"/>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否</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1"/>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否</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2"/>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否</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3"/>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否</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4"/>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rgbClr val="0000FF"/>
                          </a:solidFill>
                          <a:effectLst/>
                          <a:latin typeface="Arial" charset="0"/>
                          <a:ea typeface="黑体" pitchFamily="2" charset="-122"/>
                          <a:cs typeface="Times New Roman" pitchFamily="18" charset="0"/>
                        </a:rPr>
                        <a:t>是</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5"/>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rgbClr val="0000FF"/>
                          </a:solidFill>
                          <a:effectLst/>
                          <a:latin typeface="Arial" charset="0"/>
                          <a:ea typeface="黑体" pitchFamily="2" charset="-122"/>
                          <a:cs typeface="Times New Roman" pitchFamily="18" charset="0"/>
                        </a:rPr>
                        <a:t>是</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6"/>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rgbClr val="0000FF"/>
                          </a:solidFill>
                          <a:effectLst/>
                          <a:latin typeface="Arial" charset="0"/>
                          <a:ea typeface="黑体" pitchFamily="2" charset="-122"/>
                          <a:cs typeface="Times New Roman" pitchFamily="18" charset="0"/>
                        </a:rPr>
                        <a:t>是</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7"/>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否</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8"/>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rgbClr val="0000FF"/>
                          </a:solidFill>
                          <a:effectLst/>
                          <a:latin typeface="Arial" charset="0"/>
                          <a:ea typeface="黑体" pitchFamily="2" charset="-122"/>
                          <a:cs typeface="Times New Roman" pitchFamily="18" charset="0"/>
                        </a:rPr>
                        <a:t>是</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9"/>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rgbClr val="0000FF"/>
                          </a:solidFill>
                          <a:effectLst/>
                          <a:latin typeface="Arial" charset="0"/>
                          <a:ea typeface="黑体" pitchFamily="2" charset="-122"/>
                          <a:cs typeface="Times New Roman" pitchFamily="18" charset="0"/>
                        </a:rPr>
                        <a:t>是</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10"/>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rgbClr val="0000FF"/>
                          </a:solidFill>
                          <a:effectLst/>
                          <a:latin typeface="Arial" charset="0"/>
                          <a:ea typeface="黑体" pitchFamily="2" charset="-122"/>
                          <a:cs typeface="Times New Roman" pitchFamily="18" charset="0"/>
                        </a:rPr>
                        <a:t>是</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11"/>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否</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12"/>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rgbClr val="0000FF"/>
                          </a:solidFill>
                          <a:effectLst/>
                          <a:latin typeface="Arial" charset="0"/>
                          <a:ea typeface="黑体" pitchFamily="2" charset="-122"/>
                          <a:cs typeface="Times New Roman" pitchFamily="18" charset="0"/>
                        </a:rPr>
                        <a:t>是</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13"/>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否</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14"/>
                  </a:ext>
                </a:extLst>
              </a:tr>
            </a:tbl>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261444666"/>
              </p:ext>
            </p:extLst>
          </p:nvPr>
        </p:nvGraphicFramePr>
        <p:xfrm>
          <a:off x="1235075" y="3111500"/>
          <a:ext cx="5021263" cy="3232150"/>
        </p:xfrm>
        <a:graphic>
          <a:graphicData uri="http://schemas.openxmlformats.org/presentationml/2006/ole">
            <mc:AlternateContent xmlns:mc="http://schemas.openxmlformats.org/markup-compatibility/2006">
              <mc:Choice xmlns:v="urn:schemas-microsoft-com:vml" Requires="v">
                <p:oleObj spid="_x0000_s7410" name="公式" r:id="rId3" imgW="2031840" imgH="1320480" progId="Equation.3">
                  <p:embed/>
                </p:oleObj>
              </mc:Choice>
              <mc:Fallback>
                <p:oleObj name="公式" r:id="rId3" imgW="2031840" imgH="1320480" progId="Equation.3">
                  <p:embed/>
                  <p:pic>
                    <p:nvPicPr>
                      <p:cNvPr id="0" name=""/>
                      <p:cNvPicPr>
                        <a:picLocks noChangeAspect="1" noChangeArrowheads="1"/>
                      </p:cNvPicPr>
                      <p:nvPr/>
                    </p:nvPicPr>
                    <p:blipFill>
                      <a:blip r:embed="rId4"/>
                      <a:srcRect/>
                      <a:stretch>
                        <a:fillRect/>
                      </a:stretch>
                    </p:blipFill>
                    <p:spPr bwMode="auto">
                      <a:xfrm>
                        <a:off x="1235075" y="3111500"/>
                        <a:ext cx="5021263"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矩形 8"/>
          <p:cNvSpPr/>
          <p:nvPr/>
        </p:nvSpPr>
        <p:spPr>
          <a:xfrm>
            <a:off x="368300" y="2763967"/>
            <a:ext cx="6714234" cy="461665"/>
          </a:xfrm>
          <a:prstGeom prst="rect">
            <a:avLst/>
          </a:prstGeom>
        </p:spPr>
        <p:txBody>
          <a:bodyPr wrap="square">
            <a:spAutoFit/>
          </a:bodyPr>
          <a:lstStyle/>
          <a:p>
            <a:pPr marL="936000">
              <a:buSzPct val="60000"/>
              <a:buFont typeface="Wingdings" panose="05000000000000000000" pitchFamily="2" charset="2"/>
              <a:buChar char="Ø"/>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子集</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1"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划分</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数据集</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时所获得的熵为</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 </a:t>
            </a:r>
            <a:endParaRPr lang="zh-CN" altLang="en-US" sz="2400" dirty="0"/>
          </a:p>
        </p:txBody>
      </p:sp>
      <p:sp>
        <p:nvSpPr>
          <p:cNvPr id="10"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5.3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决策树算法</a:t>
            </a: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ID3</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242689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txBox="1">
            <a:spLocks noChangeArrowheads="1"/>
          </p:cNvSpPr>
          <p:nvPr/>
        </p:nvSpPr>
        <p:spPr>
          <a:xfrm>
            <a:off x="392112" y="833438"/>
            <a:ext cx="8370887" cy="47640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4000" lvl="1" indent="0">
              <a:spcAft>
                <a:spcPct val="20000"/>
              </a:spcAft>
            </a:pP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由描述属性</a:t>
            </a:r>
            <a:r>
              <a:rPr lang="en-US" altLang="zh-CN" b="1" dirty="0" smtClean="0">
                <a:latin typeface="Times New Roman" panose="02020603050405020304" pitchFamily="18" charset="0"/>
                <a:ea typeface="楷体" panose="02010609060101010101" pitchFamily="49" charset="-122"/>
                <a:cs typeface="Times New Roman" panose="02020603050405020304" pitchFamily="18" charset="0"/>
              </a:rPr>
              <a:t>A</a:t>
            </a:r>
            <a:r>
              <a:rPr lang="en-US" altLang="zh-CN" b="1" baseline="-25000" dirty="0" smtClean="0">
                <a:latin typeface="Times New Roman" panose="02020603050405020304" pitchFamily="18" charset="0"/>
                <a:ea typeface="楷体" panose="02010609060101010101" pitchFamily="49" charset="-122"/>
                <a:cs typeface="Times New Roman" panose="02020603050405020304" pitchFamily="18" charset="0"/>
              </a:rPr>
              <a:t>1</a:t>
            </a: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划分数据集</a:t>
            </a:r>
            <a:r>
              <a:rPr lang="en-US" altLang="zh-CN" b="1" dirty="0" smtClean="0">
                <a:latin typeface="Times New Roman" panose="02020603050405020304" pitchFamily="18" charset="0"/>
                <a:ea typeface="楷体" panose="02010609060101010101" pitchFamily="49" charset="-122"/>
                <a:cs typeface="Times New Roman" panose="02020603050405020304" pitchFamily="18" charset="0"/>
              </a:rPr>
              <a:t>X</a:t>
            </a: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所得的熵为</a:t>
            </a:r>
          </a:p>
          <a:p>
            <a:pPr marL="684000">
              <a:spcAft>
                <a:spcPct val="20000"/>
              </a:spcAft>
            </a:pP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marL="684000">
              <a:spcAft>
                <a:spcPct val="20000"/>
              </a:spcAft>
            </a:pPr>
            <a:endPar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日期占位符 1"/>
          <p:cNvSpPr>
            <a:spLocks noGrp="1"/>
          </p:cNvSpPr>
          <p:nvPr>
            <p:ph type="dt" sz="half" idx="10"/>
          </p:nvPr>
        </p:nvSpPr>
        <p:spPr/>
        <p:txBody>
          <a:bodyPr/>
          <a:lstStyle/>
          <a:p>
            <a:fld id="{91CA1A67-4212-4499-A10A-E12166394E16}" type="datetime1">
              <a:rPr lang="zh-CN" altLang="en-US" smtClean="0"/>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27</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graphicFrame>
        <p:nvGraphicFramePr>
          <p:cNvPr id="7" name="Object 4"/>
          <p:cNvGraphicFramePr>
            <a:graphicFrameLocks noChangeAspect="1"/>
          </p:cNvGraphicFramePr>
          <p:nvPr>
            <p:extLst>
              <p:ext uri="{D42A27DB-BD31-4B8C-83A1-F6EECF244321}">
                <p14:modId xmlns:p14="http://schemas.microsoft.com/office/powerpoint/2010/main" val="3659212695"/>
              </p:ext>
            </p:extLst>
          </p:nvPr>
        </p:nvGraphicFramePr>
        <p:xfrm>
          <a:off x="1600200" y="1353343"/>
          <a:ext cx="6597650" cy="3394075"/>
        </p:xfrm>
        <a:graphic>
          <a:graphicData uri="http://schemas.openxmlformats.org/presentationml/2006/ole">
            <mc:AlternateContent xmlns:mc="http://schemas.openxmlformats.org/markup-compatibility/2006">
              <mc:Choice xmlns:v="urn:schemas-microsoft-com:vml" Requires="v">
                <p:oleObj spid="_x0000_s8439" name="公式" r:id="rId3" imgW="2908080" imgH="1498320" progId="Equation.3">
                  <p:embed/>
                </p:oleObj>
              </mc:Choice>
              <mc:Fallback>
                <p:oleObj name="公式" r:id="rId3" imgW="2908080" imgH="1498320" progId="Equation.3">
                  <p:embed/>
                  <p:pic>
                    <p:nvPicPr>
                      <p:cNvPr id="0" name=""/>
                      <p:cNvPicPr>
                        <a:picLocks noChangeAspect="1" noChangeArrowheads="1"/>
                      </p:cNvPicPr>
                      <p:nvPr/>
                    </p:nvPicPr>
                    <p:blipFill>
                      <a:blip r:embed="rId4"/>
                      <a:srcRect/>
                      <a:stretch>
                        <a:fillRect/>
                      </a:stretch>
                    </p:blipFill>
                    <p:spPr bwMode="auto">
                      <a:xfrm>
                        <a:off x="1600200" y="1353343"/>
                        <a:ext cx="659765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矩形 10"/>
          <p:cNvSpPr/>
          <p:nvPr/>
        </p:nvSpPr>
        <p:spPr>
          <a:xfrm>
            <a:off x="392112" y="5156626"/>
            <a:ext cx="7881143" cy="830997"/>
          </a:xfrm>
          <a:prstGeom prst="rect">
            <a:avLst/>
          </a:prstGeom>
        </p:spPr>
        <p:txBody>
          <a:bodyPr wrap="square">
            <a:spAutoFit/>
          </a:bodyPr>
          <a:lstStyle/>
          <a:p>
            <a:pPr lvl="1">
              <a:lnSpc>
                <a:spcPct val="90000"/>
              </a:lnSpc>
              <a:spcAft>
                <a:spcPct val="20000"/>
              </a:spcAft>
              <a:buSzPct val="60000"/>
            </a:pPr>
            <a:r>
              <a:rPr lang="en-US" altLang="zh-CN" sz="2400" b="1" dirty="0" smtClean="0">
                <a:latin typeface="Times New Roman" panose="02020603050405020304" pitchFamily="18" charset="0"/>
                <a:cs typeface="Times New Roman" panose="02020603050405020304" pitchFamily="18" charset="0"/>
              </a:rPr>
              <a:t>3. </a:t>
            </a:r>
            <a:r>
              <a:rPr lang="zh-CN" altLang="en-US" sz="2400" b="1" dirty="0" smtClean="0">
                <a:latin typeface="Times New Roman" panose="02020603050405020304" pitchFamily="18" charset="0"/>
                <a:cs typeface="Times New Roman" panose="02020603050405020304" pitchFamily="18" charset="0"/>
              </a:rPr>
              <a:t>计算</a:t>
            </a:r>
            <a:r>
              <a:rPr lang="en-US" altLang="zh-CN" sz="2400" b="1" dirty="0" smtClean="0">
                <a:latin typeface="Times New Roman" panose="02020603050405020304" pitchFamily="18" charset="0"/>
                <a:cs typeface="Times New Roman" panose="02020603050405020304" pitchFamily="18" charset="0"/>
              </a:rPr>
              <a:t>A</a:t>
            </a:r>
            <a:r>
              <a:rPr lang="en-US" altLang="zh-CN" sz="2400" b="1" baseline="-25000" dirty="0" smtClean="0">
                <a:latin typeface="Times New Roman" panose="02020603050405020304" pitchFamily="18" charset="0"/>
                <a:cs typeface="Times New Roman" panose="02020603050405020304" pitchFamily="18" charset="0"/>
              </a:rPr>
              <a:t>1</a:t>
            </a:r>
            <a:r>
              <a:rPr lang="zh-CN" altLang="en-US" sz="2400" b="1" dirty="0" smtClean="0">
                <a:latin typeface="Times New Roman" panose="02020603050405020304" pitchFamily="18" charset="0"/>
                <a:cs typeface="Times New Roman" panose="02020603050405020304" pitchFamily="18" charset="0"/>
              </a:rPr>
              <a:t>划分</a:t>
            </a:r>
            <a:r>
              <a:rPr lang="zh-CN" altLang="en-US" sz="2400" b="1" dirty="0">
                <a:latin typeface="Times New Roman" panose="02020603050405020304" pitchFamily="18" charset="0"/>
                <a:cs typeface="Times New Roman" panose="02020603050405020304" pitchFamily="18" charset="0"/>
              </a:rPr>
              <a:t>数据集时的信息增益</a:t>
            </a:r>
          </a:p>
          <a:p>
            <a:pPr lvl="2">
              <a:lnSpc>
                <a:spcPct val="90000"/>
              </a:lnSpc>
              <a:spcAft>
                <a:spcPct val="20000"/>
              </a:spcAft>
            </a:pPr>
            <a:r>
              <a:rPr lang="pt-BR" altLang="zh-CN" sz="2400" b="1" dirty="0">
                <a:latin typeface="Times New Roman" panose="02020603050405020304" pitchFamily="18" charset="0"/>
                <a:cs typeface="Times New Roman" panose="02020603050405020304" pitchFamily="18" charset="0"/>
              </a:rPr>
              <a:t>         </a:t>
            </a:r>
            <a:r>
              <a:rPr lang="pt-BR" altLang="zh-CN" sz="2400" b="1" dirty="0" smtClean="0">
                <a:latin typeface="Times New Roman" panose="02020603050405020304" pitchFamily="18" charset="0"/>
                <a:cs typeface="Times New Roman" panose="02020603050405020304" pitchFamily="18" charset="0"/>
              </a:rPr>
              <a:t>Gain(A</a:t>
            </a:r>
            <a:r>
              <a:rPr lang="pt-BR" altLang="zh-CN" sz="2400" b="1" baseline="-25000" dirty="0" smtClean="0">
                <a:latin typeface="Times New Roman" panose="02020603050405020304" pitchFamily="18" charset="0"/>
                <a:cs typeface="Times New Roman" panose="02020603050405020304" pitchFamily="18" charset="0"/>
              </a:rPr>
              <a:t>1</a:t>
            </a:r>
            <a:r>
              <a:rPr lang="pt-BR" altLang="zh-CN" sz="2400" b="1" dirty="0" smtClean="0">
                <a:latin typeface="Times New Roman" panose="02020603050405020304" pitchFamily="18" charset="0"/>
                <a:cs typeface="Times New Roman" panose="02020603050405020304" pitchFamily="18" charset="0"/>
              </a:rPr>
              <a:t>)=I(n</a:t>
            </a:r>
            <a:r>
              <a:rPr lang="pt-BR" altLang="zh-CN" sz="2400" b="1" baseline="-25000" dirty="0" smtClean="0">
                <a:latin typeface="Times New Roman" panose="02020603050405020304" pitchFamily="18" charset="0"/>
                <a:cs typeface="Times New Roman" panose="02020603050405020304" pitchFamily="18" charset="0"/>
              </a:rPr>
              <a:t>1</a:t>
            </a:r>
            <a:r>
              <a:rPr lang="pt-BR" altLang="zh-CN" sz="2400" b="1" dirty="0" smtClean="0">
                <a:latin typeface="Times New Roman" panose="02020603050405020304" pitchFamily="18" charset="0"/>
                <a:cs typeface="Times New Roman" panose="02020603050405020304" pitchFamily="18" charset="0"/>
              </a:rPr>
              <a:t>,n</a:t>
            </a:r>
            <a:r>
              <a:rPr lang="pt-BR" altLang="zh-CN" sz="2400" b="1" baseline="-25000" dirty="0" smtClean="0">
                <a:latin typeface="Times New Roman" panose="02020603050405020304" pitchFamily="18" charset="0"/>
                <a:cs typeface="Times New Roman" panose="02020603050405020304" pitchFamily="18" charset="0"/>
              </a:rPr>
              <a:t>2</a:t>
            </a:r>
            <a:r>
              <a:rPr lang="pt-BR" altLang="zh-CN" sz="2400" b="1" dirty="0" smtClean="0">
                <a:latin typeface="Times New Roman" panose="02020603050405020304" pitchFamily="18" charset="0"/>
                <a:cs typeface="Times New Roman" panose="02020603050405020304" pitchFamily="18" charset="0"/>
              </a:rPr>
              <a:t>)-E(A</a:t>
            </a:r>
            <a:r>
              <a:rPr lang="pt-BR" altLang="zh-CN" sz="2400" b="1" baseline="-25000" dirty="0" smtClean="0">
                <a:latin typeface="Times New Roman" panose="02020603050405020304" pitchFamily="18" charset="0"/>
                <a:cs typeface="Times New Roman" panose="02020603050405020304" pitchFamily="18" charset="0"/>
              </a:rPr>
              <a:t>1</a:t>
            </a:r>
            <a:r>
              <a:rPr lang="pt-BR" altLang="zh-CN" sz="2400" b="1" dirty="0" smtClean="0">
                <a:latin typeface="Times New Roman" panose="02020603050405020304" pitchFamily="18" charset="0"/>
                <a:cs typeface="Times New Roman" panose="02020603050405020304" pitchFamily="18" charset="0"/>
              </a:rPr>
              <a:t>)=1-0.789=0.151 </a:t>
            </a:r>
            <a:endParaRPr lang="en-US" altLang="zh-CN" sz="2400" b="1" dirty="0">
              <a:latin typeface="Times New Roman" panose="02020603050405020304" pitchFamily="18" charset="0"/>
              <a:cs typeface="Times New Roman" panose="02020603050405020304" pitchFamily="18" charset="0"/>
            </a:endParaRPr>
          </a:p>
        </p:txBody>
      </p:sp>
      <p:sp>
        <p:nvSpPr>
          <p:cNvPr id="12"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5.3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决策树算法</a:t>
            </a: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ID3</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186831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FD4FE20-1E2F-4F19-AD2A-9BCA6BDFF4C3}" type="datetime1">
              <a:rPr lang="zh-CN" altLang="en-US" smtClean="0"/>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28</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5"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5.3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决策树算法</a:t>
            </a: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ID3</a:t>
            </a:r>
            <a:endParaRPr lang="zh-CN" altLang="en-US" sz="3600" b="1"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extLst>
                  <p:ext uri="{D42A27DB-BD31-4B8C-83A1-F6EECF244321}">
                    <p14:modId xmlns:p14="http://schemas.microsoft.com/office/powerpoint/2010/main" val="1767874800"/>
                  </p:ext>
                </p:extLst>
              </p:nvPr>
            </p:nvGraphicFramePr>
            <p:xfrm>
              <a:off x="1638300" y="1435100"/>
              <a:ext cx="6096000" cy="45720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pPr algn="ct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Age</a:t>
                          </a:r>
                          <a:endPar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Salary</a:t>
                          </a:r>
                          <a:endPar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Class</a:t>
                          </a:r>
                          <a:endPar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0"/>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400" i="1" smtClean="0">
                                    <a:solidFill>
                                      <a:schemeClr val="tx1"/>
                                    </a:solidFill>
                                    <a:latin typeface="Cambria Math"/>
                                    <a:ea typeface="Cambria Math"/>
                                  </a:rPr>
                                  <m:t>≤</m:t>
                                </m:r>
                                <m:r>
                                  <a:rPr lang="en-US" altLang="zh-CN" sz="2400" b="0" i="1" smtClean="0">
                                    <a:solidFill>
                                      <a:schemeClr val="tx1"/>
                                    </a:solidFill>
                                    <a:latin typeface="Cambria Math"/>
                                    <a:ea typeface="Cambria Math"/>
                                  </a:rPr>
                                  <m:t>40</m:t>
                                </m:r>
                              </m:oMath>
                            </m:oMathPara>
                          </a14:m>
                          <a:endPar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high</a:t>
                          </a:r>
                          <a:endPar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a:t>
                          </a:r>
                          <a:endParaRPr lang="zh-CN" altLang="en-US" sz="2400" baseline="-25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i="1" smtClean="0">
                                    <a:solidFill>
                                      <a:schemeClr val="tx1"/>
                                    </a:solidFill>
                                    <a:latin typeface="Cambria Math"/>
                                    <a:ea typeface="Cambria Math"/>
                                  </a:rPr>
                                  <m:t>≤</m:t>
                                </m:r>
                                <m:r>
                                  <a:rPr lang="en-US" altLang="zh-CN" sz="2400" b="0" i="1" smtClean="0">
                                    <a:solidFill>
                                      <a:schemeClr val="tx1"/>
                                    </a:solidFill>
                                    <a:latin typeface="Cambria Math"/>
                                    <a:ea typeface="Cambria Math"/>
                                  </a:rPr>
                                  <m:t>40</m:t>
                                </m:r>
                              </m:oMath>
                            </m:oMathPara>
                          </a14:m>
                          <a:endPar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high</a:t>
                          </a:r>
                          <a:endPar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a:t>
                          </a:r>
                          <a:endParaRPr lang="zh-CN" altLang="en-US" sz="2400"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i="1" smtClean="0">
                                    <a:solidFill>
                                      <a:schemeClr val="tx1"/>
                                    </a:solidFill>
                                    <a:latin typeface="Cambria Math"/>
                                    <a:ea typeface="Cambria Math"/>
                                  </a:rPr>
                                  <m:t>≤</m:t>
                                </m:r>
                                <m:r>
                                  <a:rPr lang="en-US" altLang="zh-CN" sz="2400" b="0" i="1" smtClean="0">
                                    <a:solidFill>
                                      <a:schemeClr val="tx1"/>
                                    </a:solidFill>
                                    <a:latin typeface="Cambria Math"/>
                                    <a:ea typeface="Cambria Math"/>
                                  </a:rPr>
                                  <m:t>40</m:t>
                                </m:r>
                              </m:oMath>
                            </m:oMathPara>
                          </a14:m>
                          <a:endPar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low</a:t>
                          </a:r>
                          <a:endPar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2</a:t>
                          </a:r>
                          <a:endParaRPr lang="zh-CN" altLang="en-US" sz="2400"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3"/>
                      </a:ext>
                    </a:extLst>
                  </a:tr>
                  <a:tr h="370840">
                    <a:tc>
                      <a:txBody>
                        <a:bodyPr/>
                        <a:lstStyle/>
                        <a:p>
                          <a:pPr algn="ct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41~50</a:t>
                          </a:r>
                          <a:endPar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high</a:t>
                          </a:r>
                          <a:endParaRPr lang="zh-CN" altLang="en-US"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a:t>
                          </a:r>
                          <a:endParaRPr lang="zh-CN" altLang="en-US" sz="2400"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i="1" smtClean="0">
                                    <a:solidFill>
                                      <a:schemeClr val="tx1"/>
                                    </a:solidFill>
                                    <a:latin typeface="Cambria Math"/>
                                    <a:ea typeface="Cambria Math"/>
                                  </a:rPr>
                                  <m:t>≤</m:t>
                                </m:r>
                                <m:r>
                                  <a:rPr lang="en-US" altLang="zh-CN" sz="2400" b="0" i="1" smtClean="0">
                                    <a:solidFill>
                                      <a:schemeClr val="tx1"/>
                                    </a:solidFill>
                                    <a:latin typeface="Cambria Math"/>
                                    <a:ea typeface="Cambria Math"/>
                                  </a:rPr>
                                  <m:t>40</m:t>
                                </m:r>
                              </m:oMath>
                            </m:oMathPara>
                          </a14:m>
                          <a:endPar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low</a:t>
                          </a:r>
                          <a:endParaRPr lang="zh-CN" altLang="en-US"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2</a:t>
                          </a:r>
                          <a:endParaRPr lang="zh-CN" altLang="en-US" sz="2400"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5"/>
                      </a:ext>
                    </a:extLst>
                  </a:tr>
                  <a:tr h="370840">
                    <a:tc>
                      <a:txBody>
                        <a:bodyPr/>
                        <a:lstStyle/>
                        <a:p>
                          <a:pPr algn="ctr"/>
                          <a14:m>
                            <m:oMath xmlns:m="http://schemas.openxmlformats.org/officeDocument/2006/math">
                              <m:r>
                                <a:rPr lang="en-US" altLang="zh-CN" sz="2400" i="1" smtClean="0">
                                  <a:solidFill>
                                    <a:schemeClr val="tx1"/>
                                  </a:solidFill>
                                  <a:latin typeface="Cambria Math"/>
                                  <a:ea typeface="Cambria Math"/>
                                </a:rPr>
                                <m:t>&gt;</m:t>
                              </m:r>
                            </m:oMath>
                          </a14:m>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50</a:t>
                          </a:r>
                          <a:endPar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low</a:t>
                          </a:r>
                          <a:endParaRPr lang="zh-CN" altLang="en-US"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a:t>
                          </a:r>
                          <a:endParaRPr lang="zh-CN" altLang="en-US" sz="2400"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6"/>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sz="2400" i="1" smtClean="0">
                                  <a:solidFill>
                                    <a:schemeClr val="tx1"/>
                                  </a:solidFill>
                                  <a:latin typeface="Cambria Math"/>
                                  <a:ea typeface="Cambria Math"/>
                                </a:rPr>
                                <m:t>&gt;</m:t>
                              </m:r>
                            </m:oMath>
                          </a14:m>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50</a:t>
                          </a:r>
                          <a:endPar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low</a:t>
                          </a:r>
                          <a:endParaRPr lang="zh-CN" altLang="en-US"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a:t>
                          </a:r>
                          <a:endParaRPr lang="zh-CN" altLang="en-US" sz="2400" baseline="-25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7"/>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sz="2400" i="1" smtClean="0">
                                  <a:solidFill>
                                    <a:schemeClr val="tx1"/>
                                  </a:solidFill>
                                  <a:latin typeface="Cambria Math"/>
                                  <a:ea typeface="Cambria Math"/>
                                </a:rPr>
                                <m:t>&gt;</m:t>
                              </m:r>
                            </m:oMath>
                          </a14:m>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50</a:t>
                          </a:r>
                          <a:endPar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high</a:t>
                          </a:r>
                          <a:endParaRPr lang="zh-CN" altLang="en-US"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2</a:t>
                          </a:r>
                          <a:endParaRPr lang="zh-CN" altLang="en-US" sz="2400"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8"/>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41~50</a:t>
                          </a:r>
                          <a:endParaRPr lang="zh-CN" altLang="en-US"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high</a:t>
                          </a:r>
                          <a:endParaRPr lang="zh-CN" altLang="en-US"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a:t>
                          </a:r>
                          <a:endParaRPr lang="zh-CN" altLang="en-US" sz="2400"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9"/>
                      </a:ext>
                    </a:extLst>
                  </a:tr>
                </a:tbl>
              </a:graphicData>
            </a:graphic>
          </p:graphicFrame>
        </mc:Choice>
        <mc:Fallback xmlns="">
          <p:graphicFrame>
            <p:nvGraphicFramePr>
              <p:cNvPr id="6" name="表格 5"/>
              <p:cNvGraphicFramePr>
                <a:graphicFrameLocks noGrp="1"/>
              </p:cNvGraphicFramePr>
              <p:nvPr>
                <p:extLst>
                  <p:ext uri="{D42A27DB-BD31-4B8C-83A1-F6EECF244321}">
                    <p14:modId xmlns:p14="http://schemas.microsoft.com/office/powerpoint/2010/main" val="1767874800"/>
                  </p:ext>
                </p:extLst>
              </p:nvPr>
            </p:nvGraphicFramePr>
            <p:xfrm>
              <a:off x="1638300" y="1435100"/>
              <a:ext cx="6096000" cy="4572000"/>
            </p:xfrm>
            <a:graphic>
              <a:graphicData uri="http://schemas.openxmlformats.org/drawingml/2006/table">
                <a:tbl>
                  <a:tblPr firstRow="1" bandRow="1">
                    <a:tableStyleId>{5C22544A-7EE6-4342-B048-85BDC9FD1C3A}</a:tableStyleId>
                  </a:tblPr>
                  <a:tblGrid>
                    <a:gridCol w="2032000"/>
                    <a:gridCol w="2032000"/>
                    <a:gridCol w="2032000"/>
                  </a:tblGrid>
                  <a:tr h="457200">
                    <a:tc>
                      <a:txBody>
                        <a:bodyPr/>
                        <a:lstStyle/>
                        <a:p>
                          <a:pPr algn="ct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Age</a:t>
                          </a:r>
                          <a:endPar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Salary</a:t>
                          </a:r>
                          <a:endPar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Class</a:t>
                          </a:r>
                          <a:endPar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r>
                  <a:tr h="457200">
                    <a:tc>
                      <a:txBody>
                        <a:bodyPr/>
                        <a:lstStyle/>
                        <a:p>
                          <a:endParaRPr lang="zh-CN"/>
                        </a:p>
                      </a:txBody>
                      <a:tcPr>
                        <a:blipFill rotWithShape="1">
                          <a:blip r:embed="rId2"/>
                          <a:stretch>
                            <a:fillRect l="-300" t="-110667" r="-200300" b="-830667"/>
                          </a:stretch>
                        </a:blipFill>
                      </a:tcPr>
                    </a:tc>
                    <a:tc>
                      <a:txBody>
                        <a:bodyPr/>
                        <a:lstStyle/>
                        <a:p>
                          <a:pPr algn="ct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high</a:t>
                          </a:r>
                          <a:endPar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a:t>
                          </a:r>
                          <a:endParaRPr lang="zh-CN" altLang="en-US" sz="2400" baseline="-25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r>
                  <a:tr h="457200">
                    <a:tc>
                      <a:txBody>
                        <a:bodyPr/>
                        <a:lstStyle/>
                        <a:p>
                          <a:endParaRPr lang="zh-CN"/>
                        </a:p>
                      </a:txBody>
                      <a:tcPr>
                        <a:blipFill rotWithShape="1">
                          <a:blip r:embed="rId2"/>
                          <a:stretch>
                            <a:fillRect l="-300" t="-210667" r="-200300" b="-730667"/>
                          </a:stretch>
                        </a:blipFill>
                      </a:tcPr>
                    </a:tc>
                    <a:tc>
                      <a:txBody>
                        <a:bodyPr/>
                        <a:lstStyle/>
                        <a:p>
                          <a:pPr algn="ct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high</a:t>
                          </a:r>
                          <a:endPar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a:t>
                          </a:r>
                          <a:endParaRPr lang="zh-CN" altLang="en-US" sz="2400"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r>
                  <a:tr h="457200">
                    <a:tc>
                      <a:txBody>
                        <a:bodyPr/>
                        <a:lstStyle/>
                        <a:p>
                          <a:endParaRPr lang="zh-CN"/>
                        </a:p>
                      </a:txBody>
                      <a:tcPr>
                        <a:blipFill rotWithShape="1">
                          <a:blip r:embed="rId2"/>
                          <a:stretch>
                            <a:fillRect l="-300" t="-310667" r="-200300" b="-630667"/>
                          </a:stretch>
                        </a:blipFill>
                      </a:tcPr>
                    </a:tc>
                    <a:tc>
                      <a:txBody>
                        <a:bodyPr/>
                        <a:lstStyle/>
                        <a:p>
                          <a:pPr algn="ct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low</a:t>
                          </a:r>
                          <a:endPar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2</a:t>
                          </a:r>
                          <a:endParaRPr lang="zh-CN" altLang="en-US" sz="2400"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r>
                  <a:tr h="457200">
                    <a:tc>
                      <a:txBody>
                        <a:bodyPr/>
                        <a:lstStyle/>
                        <a:p>
                          <a:pPr algn="ct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41~50</a:t>
                          </a:r>
                          <a:endPar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high</a:t>
                          </a:r>
                          <a:endParaRPr lang="zh-CN" altLang="en-US"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a:t>
                          </a:r>
                          <a:endParaRPr lang="zh-CN" altLang="en-US" sz="2400"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r>
                  <a:tr h="457200">
                    <a:tc>
                      <a:txBody>
                        <a:bodyPr/>
                        <a:lstStyle/>
                        <a:p>
                          <a:endParaRPr lang="zh-CN"/>
                        </a:p>
                      </a:txBody>
                      <a:tcPr>
                        <a:blipFill rotWithShape="1">
                          <a:blip r:embed="rId2"/>
                          <a:stretch>
                            <a:fillRect l="-300" t="-510667" r="-200300" b="-430667"/>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low</a:t>
                          </a:r>
                          <a:endParaRPr lang="zh-CN" altLang="en-US"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2</a:t>
                          </a:r>
                          <a:endParaRPr lang="zh-CN" altLang="en-US" sz="2400"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r>
                  <a:tr h="457200">
                    <a:tc>
                      <a:txBody>
                        <a:bodyPr/>
                        <a:lstStyle/>
                        <a:p>
                          <a:endParaRPr lang="zh-CN"/>
                        </a:p>
                      </a:txBody>
                      <a:tcPr>
                        <a:blipFill rotWithShape="1">
                          <a:blip r:embed="rId2"/>
                          <a:stretch>
                            <a:fillRect l="-300" t="-610667" r="-200300" b="-330667"/>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low</a:t>
                          </a:r>
                          <a:endParaRPr lang="zh-CN" altLang="en-US"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a:t>
                          </a:r>
                          <a:endParaRPr lang="zh-CN" altLang="en-US" sz="2400"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r>
                  <a:tr h="457200">
                    <a:tc>
                      <a:txBody>
                        <a:bodyPr/>
                        <a:lstStyle/>
                        <a:p>
                          <a:endParaRPr lang="zh-CN"/>
                        </a:p>
                      </a:txBody>
                      <a:tcPr>
                        <a:blipFill rotWithShape="1">
                          <a:blip r:embed="rId2"/>
                          <a:stretch>
                            <a:fillRect l="-300" t="-710667" r="-200300" b="-230667"/>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low</a:t>
                          </a:r>
                          <a:endParaRPr lang="zh-CN" altLang="en-US"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a:t>
                          </a:r>
                          <a:endParaRPr lang="zh-CN" altLang="en-US" sz="2400" baseline="-25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r>
                  <a:tr h="457200">
                    <a:tc>
                      <a:txBody>
                        <a:bodyPr/>
                        <a:lstStyle/>
                        <a:p>
                          <a:endParaRPr lang="zh-CN"/>
                        </a:p>
                      </a:txBody>
                      <a:tcPr>
                        <a:blipFill rotWithShape="1">
                          <a:blip r:embed="rId2"/>
                          <a:stretch>
                            <a:fillRect l="-300" t="-810667" r="-200300" b="-130667"/>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high</a:t>
                          </a:r>
                          <a:endParaRPr lang="zh-CN" altLang="en-US"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2</a:t>
                          </a:r>
                          <a:endParaRPr lang="zh-CN" altLang="en-US" sz="2400"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r>
                  <a:tr h="457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41~50</a:t>
                          </a:r>
                          <a:endParaRPr lang="zh-CN" altLang="en-US"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high</a:t>
                          </a:r>
                          <a:endParaRPr lang="zh-CN" altLang="en-US"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a:t>
                          </a:r>
                          <a:endParaRPr lang="zh-CN" altLang="en-US" sz="2400"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r>
                </a:tbl>
              </a:graphicData>
            </a:graphic>
          </p:graphicFrame>
        </mc:Fallback>
      </mc:AlternateContent>
      <p:sp>
        <p:nvSpPr>
          <p:cNvPr id="7" name="文本框 5"/>
          <p:cNvSpPr txBox="1"/>
          <p:nvPr/>
        </p:nvSpPr>
        <p:spPr>
          <a:xfrm>
            <a:off x="365986" y="706051"/>
            <a:ext cx="6174514" cy="523220"/>
          </a:xfrm>
          <a:prstGeom prst="rect">
            <a:avLst/>
          </a:prstGeom>
          <a:noFill/>
        </p:spPr>
        <p:txBody>
          <a:bodyPr wrap="square" rtlCol="0">
            <a:spAutoFit/>
          </a:bodyPr>
          <a:lstStyle/>
          <a:p>
            <a:r>
              <a:rPr lang="zh-CN" altLang="en-US" sz="2800" b="1" dirty="0">
                <a:latin typeface="楷体" panose="02010609060101010101" pitchFamily="49" charset="-122"/>
                <a:ea typeface="楷体" panose="02010609060101010101" pitchFamily="49" charset="-122"/>
                <a:cs typeface="Times New Roman" panose="02020603050405020304" pitchFamily="18" charset="0"/>
              </a:rPr>
              <a:t>测试</a:t>
            </a:r>
            <a:r>
              <a:rPr lang="zh-CN" altLang="en-US" sz="2800" b="1" dirty="0" smtClean="0">
                <a:latin typeface="楷体" panose="02010609060101010101" pitchFamily="49" charset="-122"/>
                <a:ea typeface="楷体" panose="02010609060101010101" pitchFamily="49" charset="-122"/>
                <a:cs typeface="Times New Roman" panose="02020603050405020304" pitchFamily="18" charset="0"/>
              </a:rPr>
              <a:t>题</a:t>
            </a:r>
            <a:r>
              <a:rPr lang="en-US" altLang="zh-CN" sz="2800" b="1" dirty="0" smtClean="0">
                <a:latin typeface="楷体" panose="02010609060101010101" pitchFamily="49" charset="-122"/>
                <a:ea typeface="楷体" panose="02010609060101010101" pitchFamily="49" charset="-122"/>
                <a:cs typeface="Times New Roman" panose="02020603050405020304" pitchFamily="18" charset="0"/>
              </a:rPr>
              <a:t>P130 </a:t>
            </a:r>
            <a:r>
              <a:rPr lang="zh-CN" altLang="en-US" sz="2800" b="1" dirty="0" smtClean="0">
                <a:latin typeface="楷体" panose="02010609060101010101" pitchFamily="49" charset="-122"/>
                <a:ea typeface="楷体" panose="02010609060101010101" pitchFamily="49" charset="-122"/>
                <a:cs typeface="Times New Roman" panose="02020603050405020304" pitchFamily="18" charset="0"/>
              </a:rPr>
              <a:t>习题</a:t>
            </a:r>
            <a:r>
              <a:rPr lang="en-US" altLang="zh-CN" sz="2800" b="1" dirty="0" smtClean="0">
                <a:latin typeface="楷体" panose="02010609060101010101" pitchFamily="49" charset="-122"/>
                <a:ea typeface="楷体" panose="02010609060101010101" pitchFamily="49" charset="-122"/>
                <a:cs typeface="Times New Roman" panose="02020603050405020304" pitchFamily="18" charset="0"/>
              </a:rPr>
              <a:t>6</a:t>
            </a:r>
            <a:endParaRPr lang="zh-CN" altLang="en-US" sz="2800"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8016043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461B19A-E59E-413B-8E9E-F1C0AE221507}" type="datetime1">
              <a:rPr lang="zh-CN" altLang="en-US" smtClean="0"/>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29</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5"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5.4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决策树算法</a:t>
            </a: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C4.5</a:t>
            </a:r>
            <a:endParaRPr lang="zh-CN" altLang="en-US" sz="3600" b="1" dirty="0">
              <a:latin typeface="黑体" panose="02010609060101010101" pitchFamily="49" charset="-122"/>
              <a:ea typeface="黑体" panose="02010609060101010101" pitchFamily="49" charset="-122"/>
            </a:endParaRPr>
          </a:p>
        </p:txBody>
      </p:sp>
      <p:sp>
        <p:nvSpPr>
          <p:cNvPr id="6" name="Rectangle 3"/>
          <p:cNvSpPr txBox="1">
            <a:spLocks noChangeArrowheads="1"/>
          </p:cNvSpPr>
          <p:nvPr/>
        </p:nvSpPr>
        <p:spPr>
          <a:xfrm>
            <a:off x="419100" y="811213"/>
            <a:ext cx="8305800" cy="53736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ID3</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算法存在以下问题：</a:t>
            </a: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marL="252000" indent="-252000" algn="just">
              <a:lnSpc>
                <a:spcPct val="120000"/>
              </a:lnSpc>
              <a:spcBef>
                <a:spcPts val="1200"/>
              </a:spcBef>
              <a:spcAft>
                <a:spcPts val="600"/>
              </a:spcAft>
            </a:pPr>
            <a:r>
              <a:rPr lang="en-US" altLang="zh-CN" sz="2400" b="1" dirty="0" smtClean="0">
                <a:latin typeface="楷体" panose="02010609060101010101" pitchFamily="49" charset="-122"/>
                <a:ea typeface="楷体" panose="02010609060101010101" pitchFamily="49" charset="-122"/>
              </a:rPr>
              <a:t>ID3</a:t>
            </a:r>
            <a:r>
              <a:rPr lang="zh-CN" altLang="en-US" sz="2400" b="1" dirty="0" smtClean="0">
                <a:latin typeface="楷体" panose="02010609060101010101" pitchFamily="49" charset="-122"/>
                <a:ea typeface="楷体" panose="02010609060101010101" pitchFamily="49" charset="-122"/>
              </a:rPr>
              <a:t>算法在选择根结点和各内部结点中的分支属性时，使用</a:t>
            </a:r>
            <a:r>
              <a:rPr lang="zh-CN" altLang="en-US" sz="2400" b="1" dirty="0">
                <a:latin typeface="楷体" panose="02010609060101010101" pitchFamily="49" charset="-122"/>
                <a:ea typeface="楷体" panose="02010609060101010101" pitchFamily="49" charset="-122"/>
              </a:rPr>
              <a:t>信息增益</a:t>
            </a:r>
            <a:r>
              <a:rPr lang="zh-CN" altLang="en-US" sz="2400" b="1" dirty="0" smtClean="0">
                <a:latin typeface="楷体" panose="02010609060101010101" pitchFamily="49" charset="-122"/>
                <a:ea typeface="楷体" panose="02010609060101010101" pitchFamily="49" charset="-122"/>
              </a:rPr>
              <a:t>作为评价标准。信息增益的缺点是选择</a:t>
            </a:r>
            <a:r>
              <a:rPr lang="zh-CN" altLang="en-US" sz="2400" b="1" dirty="0" smtClean="0">
                <a:solidFill>
                  <a:srgbClr val="0000FF"/>
                </a:solidFill>
                <a:latin typeface="楷体" panose="02010609060101010101" pitchFamily="49" charset="-122"/>
                <a:ea typeface="楷体" panose="02010609060101010101" pitchFamily="49" charset="-122"/>
              </a:rPr>
              <a:t>取值</a:t>
            </a:r>
            <a:r>
              <a:rPr lang="zh-CN" altLang="en-US" sz="2400" b="1" dirty="0">
                <a:solidFill>
                  <a:srgbClr val="0000FF"/>
                </a:solidFill>
                <a:latin typeface="楷体" panose="02010609060101010101" pitchFamily="49" charset="-122"/>
                <a:ea typeface="楷体" panose="02010609060101010101" pitchFamily="49" charset="-122"/>
              </a:rPr>
              <a:t>较多的属性</a:t>
            </a:r>
            <a:r>
              <a:rPr lang="zh-CN" altLang="en-US" sz="2400" b="1" dirty="0" smtClean="0">
                <a:latin typeface="楷体" panose="02010609060101010101" pitchFamily="49" charset="-122"/>
                <a:ea typeface="楷体" panose="02010609060101010101" pitchFamily="49" charset="-122"/>
              </a:rPr>
              <a:t>，在</a:t>
            </a:r>
            <a:r>
              <a:rPr lang="zh-CN" altLang="en-US" sz="2400" b="1" dirty="0">
                <a:latin typeface="楷体" panose="02010609060101010101" pitchFamily="49" charset="-122"/>
                <a:ea typeface="楷体" panose="02010609060101010101" pitchFamily="49" charset="-122"/>
              </a:rPr>
              <a:t>某些情况下，这类属性可能不会提供太多有价值的信息。</a:t>
            </a:r>
            <a:endParaRPr lang="en-US" altLang="zh-CN" sz="2400" b="1" dirty="0">
              <a:latin typeface="楷体" panose="02010609060101010101" pitchFamily="49" charset="-122"/>
              <a:ea typeface="楷体" panose="02010609060101010101" pitchFamily="49" charset="-122"/>
            </a:endParaRPr>
          </a:p>
          <a:p>
            <a:pPr marL="252000" indent="-252000" algn="just">
              <a:spcBef>
                <a:spcPts val="1200"/>
              </a:spcBef>
              <a:spcAft>
                <a:spcPts val="600"/>
              </a:spcAft>
            </a:pP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ID3</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算法智能对描述属性为离散型属性的数据集构造决策树。</a:t>
            </a: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marL="252000" indent="0" algn="just"/>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marL="0" indent="457200" algn="just">
              <a:lnSpc>
                <a:spcPct val="150000"/>
              </a:lnSpc>
              <a:spcBef>
                <a:spcPts val="1200"/>
              </a:spcBef>
              <a:buNone/>
            </a:pPr>
            <a:r>
              <a:rPr lang="en-US" altLang="zh-CN" sz="2400" b="1" dirty="0" smtClean="0">
                <a:solidFill>
                  <a:srgbClr val="0000FF"/>
                </a:solidFill>
                <a:latin typeface="楷体" panose="02010609060101010101" pitchFamily="49" charset="-122"/>
                <a:ea typeface="楷体" panose="02010609060101010101" pitchFamily="49" charset="-122"/>
              </a:rPr>
              <a:t>C4.5</a:t>
            </a:r>
            <a:r>
              <a:rPr lang="zh-CN" altLang="en-US" sz="2400" b="1" dirty="0">
                <a:solidFill>
                  <a:srgbClr val="0000FF"/>
                </a:solidFill>
                <a:latin typeface="楷体" panose="02010609060101010101" pitchFamily="49" charset="-122"/>
                <a:ea typeface="楷体" panose="02010609060101010101" pitchFamily="49" charset="-122"/>
              </a:rPr>
              <a:t>是</a:t>
            </a:r>
            <a:r>
              <a:rPr lang="en-US" altLang="zh-CN" sz="2400" b="1" dirty="0">
                <a:solidFill>
                  <a:srgbClr val="0000FF"/>
                </a:solidFill>
                <a:latin typeface="楷体" panose="02010609060101010101" pitchFamily="49" charset="-122"/>
                <a:ea typeface="楷体" panose="02010609060101010101" pitchFamily="49" charset="-122"/>
              </a:rPr>
              <a:t>ID3</a:t>
            </a:r>
            <a:r>
              <a:rPr lang="zh-CN" altLang="en-US" sz="2400" b="1" dirty="0">
                <a:solidFill>
                  <a:srgbClr val="0000FF"/>
                </a:solidFill>
                <a:latin typeface="楷体" panose="02010609060101010101" pitchFamily="49" charset="-122"/>
                <a:ea typeface="楷体" panose="02010609060101010101" pitchFamily="49" charset="-122"/>
              </a:rPr>
              <a:t>的改进算法</a:t>
            </a:r>
            <a:r>
              <a:rPr lang="zh-CN" altLang="en-US" sz="2400" b="1" dirty="0">
                <a:latin typeface="楷体" panose="02010609060101010101" pitchFamily="49" charset="-122"/>
                <a:ea typeface="楷体" panose="02010609060101010101" pitchFamily="49" charset="-122"/>
              </a:rPr>
              <a:t>，不仅可以处理离散型描述属性，还能处理连续性描述属性。</a:t>
            </a:r>
            <a:r>
              <a:rPr lang="en-US" altLang="zh-CN" sz="2400" b="1" dirty="0">
                <a:latin typeface="楷体" panose="02010609060101010101" pitchFamily="49" charset="-122"/>
                <a:ea typeface="楷体" panose="02010609060101010101" pitchFamily="49" charset="-122"/>
              </a:rPr>
              <a:t>C4.5</a:t>
            </a:r>
            <a:r>
              <a:rPr lang="zh-CN" altLang="en-US" sz="2400" b="1" dirty="0">
                <a:latin typeface="楷体" panose="02010609060101010101" pitchFamily="49" charset="-122"/>
                <a:ea typeface="楷体" panose="02010609060101010101" pitchFamily="49" charset="-122"/>
              </a:rPr>
              <a:t>采用</a:t>
            </a:r>
            <a:r>
              <a:rPr lang="zh-CN" altLang="en-US" sz="2400" b="1" dirty="0">
                <a:solidFill>
                  <a:srgbClr val="0000FF"/>
                </a:solidFill>
                <a:latin typeface="楷体" panose="02010609060101010101" pitchFamily="49" charset="-122"/>
                <a:ea typeface="楷体" panose="02010609060101010101" pitchFamily="49" charset="-122"/>
              </a:rPr>
              <a:t>信息增益比</a:t>
            </a:r>
            <a:r>
              <a:rPr lang="zh-CN" altLang="en-US" sz="2400" b="1" dirty="0">
                <a:latin typeface="楷体" panose="02010609060101010101" pitchFamily="49" charset="-122"/>
                <a:ea typeface="楷体" panose="02010609060101010101" pitchFamily="49" charset="-122"/>
              </a:rPr>
              <a:t>作为选择分支属性的标准，弥补了</a:t>
            </a:r>
            <a:r>
              <a:rPr lang="en-US" altLang="zh-CN" sz="2400" b="1" dirty="0">
                <a:latin typeface="楷体" panose="02010609060101010101" pitchFamily="49" charset="-122"/>
                <a:ea typeface="楷体" panose="02010609060101010101" pitchFamily="49" charset="-122"/>
              </a:rPr>
              <a:t>ID3</a:t>
            </a:r>
            <a:r>
              <a:rPr lang="zh-CN" altLang="en-US" sz="2400" b="1" dirty="0">
                <a:latin typeface="楷体" panose="02010609060101010101" pitchFamily="49" charset="-122"/>
                <a:ea typeface="楷体" panose="02010609060101010101" pitchFamily="49" charset="-122"/>
              </a:rPr>
              <a:t>的不足。</a:t>
            </a:r>
          </a:p>
          <a:p>
            <a:pPr algn="just"/>
            <a:endParaRPr lang="en-US" altLang="zh-CN" dirty="0" smtClean="0"/>
          </a:p>
        </p:txBody>
      </p:sp>
    </p:spTree>
    <p:extLst>
      <p:ext uri="{BB962C8B-B14F-4D97-AF65-F5344CB8AC3E}">
        <p14:creationId xmlns:p14="http://schemas.microsoft.com/office/powerpoint/2010/main" val="991252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A2116DC-AB9A-44A8-837D-7112FB8BDA7F}"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AA1FFF48-E6B6-4D09-A083-0394F0202530}" type="slidenum">
              <a:rPr lang="zh-CN" altLang="en-US" smtClean="0"/>
              <a:pPr/>
              <a:t>3</a:t>
            </a:fld>
            <a:endParaRPr lang="zh-CN" altLang="en-US"/>
          </a:p>
        </p:txBody>
      </p:sp>
      <p:sp>
        <p:nvSpPr>
          <p:cNvPr id="4" name="页脚占位符 3"/>
          <p:cNvSpPr>
            <a:spLocks noGrp="1"/>
          </p:cNvSpPr>
          <p:nvPr>
            <p:ph type="ftr" sz="quarter" idx="3"/>
          </p:nvPr>
        </p:nvSpPr>
        <p:spPr/>
        <p:txBody>
          <a:bodyPr/>
          <a:lstStyle/>
          <a:p>
            <a:r>
              <a:rPr lang="zh-CN" altLang="en-US" smtClean="0"/>
              <a:t>关联规则</a:t>
            </a:r>
            <a:endParaRPr lang="zh-CN" altLang="en-US" dirty="0"/>
          </a:p>
        </p:txBody>
      </p:sp>
      <p:sp>
        <p:nvSpPr>
          <p:cNvPr id="5" name="内容占位符 2"/>
          <p:cNvSpPr txBox="1">
            <a:spLocks/>
          </p:cNvSpPr>
          <p:nvPr/>
        </p:nvSpPr>
        <p:spPr>
          <a:xfrm>
            <a:off x="424873" y="927328"/>
            <a:ext cx="8340435" cy="430415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04000">
              <a:spcBef>
                <a:spcPts val="1200"/>
              </a:spcBef>
            </a:pPr>
            <a:r>
              <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rPr>
              <a:t>5.1 </a:t>
            </a:r>
            <a:r>
              <a:rPr lang="zh-CN" altLang="en-US" sz="3200" b="1" dirty="0" smtClean="0">
                <a:latin typeface="Times New Roman" panose="02020603050405020304" pitchFamily="18" charset="0"/>
                <a:ea typeface="黑体" panose="02010609060101010101" pitchFamily="49" charset="-122"/>
                <a:cs typeface="Times New Roman" panose="02020603050405020304" pitchFamily="18" charset="0"/>
              </a:rPr>
              <a:t>分类</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问题</a:t>
            </a:r>
            <a:r>
              <a:rPr lang="zh-CN" altLang="en-US" sz="3200" b="1" dirty="0" smtClean="0">
                <a:latin typeface="Times New Roman" panose="02020603050405020304" pitchFamily="18" charset="0"/>
                <a:ea typeface="黑体" panose="02010609060101010101" pitchFamily="49" charset="-122"/>
                <a:cs typeface="Times New Roman" panose="02020603050405020304" pitchFamily="18" charset="0"/>
              </a:rPr>
              <a:t>概述</a:t>
            </a:r>
            <a:endPar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endParaRPr>
          </a:p>
          <a:p>
            <a:pPr marL="504000">
              <a:spcBef>
                <a:spcPts val="1200"/>
              </a:spcBef>
            </a:pPr>
            <a:r>
              <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rPr>
              <a:t>5.2 </a:t>
            </a:r>
            <a:r>
              <a:rPr lang="zh-CN" altLang="en-US" sz="3200" b="1" dirty="0" smtClean="0">
                <a:latin typeface="Times New Roman" panose="02020603050405020304" pitchFamily="18" charset="0"/>
                <a:ea typeface="黑体" panose="02010609060101010101" pitchFamily="49" charset="-122"/>
                <a:cs typeface="Times New Roman" panose="02020603050405020304" pitchFamily="18" charset="0"/>
              </a:rPr>
              <a:t>分类</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的评价准则</a:t>
            </a:r>
            <a:endPar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endParaRPr>
          </a:p>
          <a:p>
            <a:pPr marL="504000">
              <a:spcBef>
                <a:spcPts val="1200"/>
              </a:spcBef>
            </a:pPr>
            <a:r>
              <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rPr>
              <a:t>5.3 </a:t>
            </a:r>
            <a:r>
              <a:rPr lang="zh-CN" altLang="en-US" sz="3200" b="1" dirty="0" smtClean="0">
                <a:latin typeface="Times New Roman" panose="02020603050405020304" pitchFamily="18" charset="0"/>
                <a:ea typeface="黑体" panose="02010609060101010101" pitchFamily="49" charset="-122"/>
                <a:cs typeface="Times New Roman" panose="02020603050405020304" pitchFamily="18" charset="0"/>
              </a:rPr>
              <a:t>决策</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树算法</a:t>
            </a:r>
            <a:r>
              <a:rPr lang="en-US" altLang="zh-CN" sz="3200" b="1" dirty="0">
                <a:latin typeface="Times New Roman" panose="02020603050405020304" pitchFamily="18" charset="0"/>
                <a:ea typeface="黑体" panose="02010609060101010101" pitchFamily="49" charset="-122"/>
                <a:cs typeface="Times New Roman" panose="02020603050405020304" pitchFamily="18" charset="0"/>
              </a:rPr>
              <a:t>ID3</a:t>
            </a:r>
            <a:endPar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endParaRPr>
          </a:p>
          <a:p>
            <a:pPr marL="504000">
              <a:spcBef>
                <a:spcPts val="1200"/>
              </a:spcBef>
            </a:pPr>
            <a:r>
              <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rPr>
              <a:t>5.4 </a:t>
            </a:r>
            <a:r>
              <a:rPr lang="zh-CN" altLang="en-US" sz="3200" b="1" dirty="0" smtClean="0">
                <a:latin typeface="Times New Roman" panose="02020603050405020304" pitchFamily="18" charset="0"/>
                <a:ea typeface="黑体" panose="02010609060101010101" pitchFamily="49" charset="-122"/>
                <a:cs typeface="Times New Roman" panose="02020603050405020304" pitchFamily="18" charset="0"/>
              </a:rPr>
              <a:t>决策</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树算法</a:t>
            </a:r>
            <a:r>
              <a:rPr lang="en-US" altLang="zh-CN" sz="3200" b="1" dirty="0">
                <a:latin typeface="Times New Roman" panose="02020603050405020304" pitchFamily="18" charset="0"/>
                <a:ea typeface="黑体" panose="02010609060101010101" pitchFamily="49" charset="-122"/>
                <a:cs typeface="Times New Roman" panose="02020603050405020304" pitchFamily="18" charset="0"/>
              </a:rPr>
              <a:t>C4.5</a:t>
            </a:r>
            <a:endPar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endParaRPr>
          </a:p>
          <a:p>
            <a:pPr marL="504000">
              <a:spcBef>
                <a:spcPts val="1200"/>
              </a:spcBef>
            </a:pPr>
            <a:r>
              <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rPr>
              <a:t>5.5 </a:t>
            </a:r>
            <a:r>
              <a:rPr lang="zh-CN" altLang="en-US" sz="3200" b="1" dirty="0" smtClean="0">
                <a:latin typeface="Times New Roman" panose="02020603050405020304" pitchFamily="18" charset="0"/>
                <a:ea typeface="黑体" panose="02010609060101010101" pitchFamily="49" charset="-122"/>
                <a:cs typeface="Times New Roman" panose="02020603050405020304" pitchFamily="18" charset="0"/>
              </a:rPr>
              <a:t>线性</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支持向量机</a:t>
            </a:r>
            <a:endPar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endParaRPr>
          </a:p>
          <a:p>
            <a:pPr marL="504000">
              <a:spcBef>
                <a:spcPts val="1200"/>
              </a:spcBef>
            </a:pPr>
            <a:r>
              <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rPr>
              <a:t>5.6 </a:t>
            </a:r>
            <a:r>
              <a:rPr lang="zh-CN" altLang="en-US" sz="3200" b="1" dirty="0" smtClean="0">
                <a:latin typeface="Times New Roman" panose="02020603050405020304" pitchFamily="18" charset="0"/>
                <a:ea typeface="黑体" panose="02010609060101010101" pitchFamily="49" charset="-122"/>
                <a:cs typeface="Times New Roman" panose="02020603050405020304" pitchFamily="18" charset="0"/>
              </a:rPr>
              <a:t>非线性</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支持向量</a:t>
            </a:r>
            <a:r>
              <a:rPr lang="zh-CN" altLang="en-US" sz="3200" b="1" dirty="0" smtClean="0">
                <a:latin typeface="Times New Roman" panose="02020603050405020304" pitchFamily="18" charset="0"/>
                <a:ea typeface="黑体" panose="02010609060101010101" pitchFamily="49" charset="-122"/>
                <a:cs typeface="Times New Roman" panose="02020603050405020304" pitchFamily="18" charset="0"/>
              </a:rPr>
              <a:t>机</a:t>
            </a:r>
            <a:endPar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endParaRPr>
          </a:p>
          <a:p>
            <a:pPr marL="504000">
              <a:spcBef>
                <a:spcPts val="1200"/>
              </a:spcBef>
            </a:pPr>
            <a:r>
              <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rPr>
              <a:t>5.7 </a:t>
            </a:r>
            <a:r>
              <a:rPr lang="zh-CN" altLang="en-US" sz="3200" b="1" dirty="0" smtClean="0">
                <a:latin typeface="Times New Roman" panose="02020603050405020304" pitchFamily="18" charset="0"/>
                <a:ea typeface="黑体" panose="02010609060101010101" pitchFamily="49" charset="-122"/>
                <a:cs typeface="Times New Roman" panose="02020603050405020304" pitchFamily="18" charset="0"/>
              </a:rPr>
              <a:t>近邻</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分类法</a:t>
            </a:r>
            <a:endParaRPr lang="en-AU" altLang="zh-CN" sz="3200" b="1" dirty="0" smtClean="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文本框 5"/>
          <p:cNvSpPr txBox="1"/>
          <p:nvPr/>
        </p:nvSpPr>
        <p:spPr>
          <a:xfrm>
            <a:off x="277086" y="27712"/>
            <a:ext cx="3805383" cy="646331"/>
          </a:xfrm>
          <a:prstGeom prst="rect">
            <a:avLst/>
          </a:prstGeom>
          <a:noFill/>
        </p:spPr>
        <p:txBody>
          <a:bodyPr wrap="square" rtlCol="0">
            <a:spAutoFit/>
          </a:bodyPr>
          <a:lstStyle/>
          <a:p>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主要介绍内容</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52237523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CB6AD00-7C68-415E-B7D3-16C54629052F}" type="datetime1">
              <a:rPr lang="zh-CN" altLang="en-US" smtClean="0"/>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30</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5"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5.4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决策树算法</a:t>
            </a: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C4.5</a:t>
            </a:r>
            <a:endParaRPr lang="zh-CN" altLang="en-US" sz="3600" b="1" dirty="0">
              <a:latin typeface="黑体" panose="02010609060101010101" pitchFamily="49" charset="-122"/>
              <a:ea typeface="黑体" panose="02010609060101010101" pitchFamily="49" charset="-122"/>
            </a:endParaRPr>
          </a:p>
        </p:txBody>
      </p:sp>
      <p:sp>
        <p:nvSpPr>
          <p:cNvPr id="6" name="Rectangle 3"/>
          <p:cNvSpPr txBox="1">
            <a:spLocks noChangeArrowheads="1"/>
          </p:cNvSpPr>
          <p:nvPr/>
        </p:nvSpPr>
        <p:spPr>
          <a:xfrm>
            <a:off x="292100" y="811213"/>
            <a:ext cx="8229600" cy="46243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r>
              <a:rPr lang="zh-CN" altLang="en-US" b="1" dirty="0" smtClean="0">
                <a:latin typeface="楷体" panose="02010609060101010101" pitchFamily="49" charset="-122"/>
                <a:ea typeface="楷体" panose="02010609060101010101" pitchFamily="49" charset="-122"/>
              </a:rPr>
              <a:t>信息增益比的定义式为</a:t>
            </a:r>
          </a:p>
          <a:p>
            <a:pPr lvl="1" algn="just"/>
            <a:endParaRPr lang="zh-CN" altLang="en-US" b="1" dirty="0" smtClean="0">
              <a:latin typeface="楷体" panose="02010609060101010101" pitchFamily="49" charset="-122"/>
              <a:ea typeface="楷体" panose="02010609060101010101" pitchFamily="49" charset="-122"/>
            </a:endParaRPr>
          </a:p>
          <a:p>
            <a:pPr lvl="1" algn="just"/>
            <a:endParaRPr lang="en-US" altLang="zh-CN" b="1" dirty="0" smtClean="0">
              <a:latin typeface="楷体" panose="02010609060101010101" pitchFamily="49" charset="-122"/>
              <a:ea typeface="楷体" panose="02010609060101010101" pitchFamily="49" charset="-122"/>
            </a:endParaRPr>
          </a:p>
          <a:p>
            <a:pPr lvl="1" algn="just"/>
            <a:endParaRPr lang="zh-CN" altLang="en-US" b="1" dirty="0" smtClean="0">
              <a:latin typeface="楷体" panose="02010609060101010101" pitchFamily="49" charset="-122"/>
              <a:ea typeface="楷体" panose="02010609060101010101" pitchFamily="49" charset="-122"/>
            </a:endParaRPr>
          </a:p>
          <a:p>
            <a:pPr lvl="1" algn="just">
              <a:spcBef>
                <a:spcPts val="3000"/>
              </a:spcBef>
            </a:pPr>
            <a:r>
              <a:rPr lang="zh-CN" altLang="en-US" b="1" dirty="0" smtClean="0">
                <a:latin typeface="楷体" panose="02010609060101010101" pitchFamily="49" charset="-122"/>
                <a:ea typeface="楷体" panose="02010609060101010101" pitchFamily="49" charset="-122"/>
              </a:rPr>
              <a:t>其中</a:t>
            </a:r>
          </a:p>
          <a:p>
            <a:pPr algn="just"/>
            <a:endParaRPr lang="en-US" altLang="zh-CN" dirty="0" smtClean="0"/>
          </a:p>
        </p:txBody>
      </p:sp>
      <p:graphicFrame>
        <p:nvGraphicFramePr>
          <p:cNvPr id="7" name="Object 4"/>
          <p:cNvGraphicFramePr>
            <a:graphicFrameLocks noChangeAspect="1"/>
          </p:cNvGraphicFramePr>
          <p:nvPr>
            <p:extLst>
              <p:ext uri="{D42A27DB-BD31-4B8C-83A1-F6EECF244321}">
                <p14:modId xmlns:p14="http://schemas.microsoft.com/office/powerpoint/2010/main" val="364254029"/>
              </p:ext>
            </p:extLst>
          </p:nvPr>
        </p:nvGraphicFramePr>
        <p:xfrm>
          <a:off x="1454944" y="1595438"/>
          <a:ext cx="5903912" cy="1036637"/>
        </p:xfrm>
        <a:graphic>
          <a:graphicData uri="http://schemas.openxmlformats.org/presentationml/2006/ole">
            <mc:AlternateContent xmlns:mc="http://schemas.openxmlformats.org/markup-compatibility/2006">
              <mc:Choice xmlns:v="urn:schemas-microsoft-com:vml" Requires="v">
                <p:oleObj spid="_x0000_s9638" name="公式" r:id="rId3" imgW="2336800" imgH="406400" progId="Equation.3">
                  <p:embed/>
                </p:oleObj>
              </mc:Choice>
              <mc:Fallback>
                <p:oleObj name="公式" r:id="rId3" imgW="2336800" imgH="406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4944" y="1595438"/>
                        <a:ext cx="5903912" cy="103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6"/>
          <p:cNvGraphicFramePr>
            <a:graphicFrameLocks noChangeAspect="1"/>
          </p:cNvGraphicFramePr>
          <p:nvPr>
            <p:extLst>
              <p:ext uri="{D42A27DB-BD31-4B8C-83A1-F6EECF244321}">
                <p14:modId xmlns:p14="http://schemas.microsoft.com/office/powerpoint/2010/main" val="2944022663"/>
              </p:ext>
            </p:extLst>
          </p:nvPr>
        </p:nvGraphicFramePr>
        <p:xfrm>
          <a:off x="1255713" y="3624263"/>
          <a:ext cx="6769100" cy="1090612"/>
        </p:xfrm>
        <a:graphic>
          <a:graphicData uri="http://schemas.openxmlformats.org/presentationml/2006/ole">
            <mc:AlternateContent xmlns:mc="http://schemas.openxmlformats.org/markup-compatibility/2006">
              <mc:Choice xmlns:v="urn:schemas-microsoft-com:vml" Requires="v">
                <p:oleObj spid="_x0000_s9639" name="公式" r:id="rId5" imgW="2603500" imgH="419100" progId="Equation.3">
                  <p:embed/>
                </p:oleObj>
              </mc:Choice>
              <mc:Fallback>
                <p:oleObj name="公式" r:id="rId5" imgW="2603500" imgH="419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5713" y="3624263"/>
                        <a:ext cx="6769100" cy="109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4490864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80AB33D-8A16-480E-AB86-C64597B8E2FA}" type="datetime1">
              <a:rPr lang="zh-CN" altLang="en-US" smtClean="0"/>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31</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5" name="Rectangle 3"/>
          <p:cNvSpPr txBox="1">
            <a:spLocks noChangeArrowheads="1"/>
          </p:cNvSpPr>
          <p:nvPr/>
        </p:nvSpPr>
        <p:spPr>
          <a:xfrm>
            <a:off x="404813" y="858838"/>
            <a:ext cx="8370887" cy="52562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spcBef>
                <a:spcPts val="1200"/>
              </a:spcBef>
            </a:pP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C4.5</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既可以处理离散型描述属性，也可以处理连续型描述属性 </a:t>
            </a:r>
          </a:p>
          <a:p>
            <a:pPr algn="just">
              <a:lnSpc>
                <a:spcPct val="120000"/>
              </a:lnSpc>
              <a:spcBef>
                <a:spcPts val="1800"/>
              </a:spcBef>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对于连续值描述属性，</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C4.5</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将其转换为离散值属性：</a:t>
            </a:r>
          </a:p>
          <a:p>
            <a:pPr marL="504000" lvl="1" indent="0" algn="just">
              <a:lnSpc>
                <a:spcPct val="120000"/>
              </a:lnSpc>
              <a:spcBef>
                <a:spcPts val="600"/>
              </a:spcBef>
              <a:buSzPct val="100000"/>
              <a:buFont typeface="+mj-ea"/>
              <a:buAutoNum type="circleNumDbPlain"/>
            </a:pP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按照取值由小到大排序</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得到序列</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a:t>
            </a:r>
            <a:r>
              <a:rPr lang="en-US" altLang="zh-CN" b="1" baseline="-25000" dirty="0">
                <a:latin typeface="Times New Roman" panose="02020603050405020304" pitchFamily="18" charset="0"/>
                <a:ea typeface="楷体" panose="02010609060101010101" pitchFamily="49" charset="-122"/>
                <a:cs typeface="Times New Roman" panose="02020603050405020304" pitchFamily="18" charset="0"/>
              </a:rPr>
              <a:t>1c</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a:t>
            </a:r>
            <a:r>
              <a:rPr lang="en-US" altLang="zh-CN" b="1" baseline="-25000" dirty="0">
                <a:latin typeface="Times New Roman" panose="02020603050405020304" pitchFamily="18" charset="0"/>
                <a:ea typeface="楷体" panose="02010609060101010101" pitchFamily="49" charset="-122"/>
                <a:cs typeface="Times New Roman" panose="02020603050405020304" pitchFamily="18" charset="0"/>
              </a:rPr>
              <a:t>2c</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b="1" dirty="0" err="1">
                <a:latin typeface="Times New Roman" panose="02020603050405020304" pitchFamily="18" charset="0"/>
                <a:ea typeface="楷体" panose="02010609060101010101" pitchFamily="49" charset="-122"/>
                <a:cs typeface="Times New Roman" panose="02020603050405020304" pitchFamily="18" charset="0"/>
              </a:rPr>
              <a:t>A</a:t>
            </a:r>
            <a:r>
              <a:rPr lang="en-US" altLang="zh-CN" b="1" baseline="-25000" dirty="0" err="1">
                <a:latin typeface="Times New Roman" panose="02020603050405020304" pitchFamily="18" charset="0"/>
                <a:ea typeface="楷体" panose="02010609060101010101" pitchFamily="49" charset="-122"/>
                <a:cs typeface="Times New Roman" panose="02020603050405020304" pitchFamily="18" charset="0"/>
              </a:rPr>
              <a:t>totalc</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b="1" dirty="0" smtClean="0">
              <a:latin typeface="Times New Roman" panose="02020603050405020304" pitchFamily="18" charset="0"/>
              <a:ea typeface="楷体" panose="02010609060101010101" pitchFamily="49" charset="-122"/>
              <a:cs typeface="Times New Roman" panose="02020603050405020304" pitchFamily="18" charset="0"/>
            </a:endParaRPr>
          </a:p>
          <a:p>
            <a:pPr marL="504000" lvl="1" indent="0" algn="just">
              <a:lnSpc>
                <a:spcPct val="120000"/>
              </a:lnSpc>
              <a:spcBef>
                <a:spcPts val="600"/>
              </a:spcBef>
              <a:buSzPct val="100000"/>
              <a:buFont typeface="+mj-ea"/>
              <a:buAutoNum type="circleNumDbPlain"/>
            </a:pP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在</a:t>
            </a:r>
            <a:r>
              <a:rPr lang="en-US" altLang="zh-CN" b="1" dirty="0" smtClean="0">
                <a:latin typeface="Times New Roman" panose="02020603050405020304" pitchFamily="18" charset="0"/>
                <a:ea typeface="楷体" panose="02010609060101010101" pitchFamily="49" charset="-122"/>
                <a:cs typeface="Times New Roman" panose="02020603050405020304" pitchFamily="18" charset="0"/>
              </a:rPr>
              <a:t>{A</a:t>
            </a:r>
            <a:r>
              <a:rPr lang="en-US" altLang="zh-CN" b="1" baseline="-25000" dirty="0" smtClean="0">
                <a:latin typeface="Times New Roman" panose="02020603050405020304" pitchFamily="18" charset="0"/>
                <a:ea typeface="楷体" panose="02010609060101010101" pitchFamily="49" charset="-122"/>
                <a:cs typeface="Times New Roman" panose="02020603050405020304" pitchFamily="18" charset="0"/>
              </a:rPr>
              <a:t>1c</a:t>
            </a:r>
            <a:r>
              <a:rPr lang="en-US" altLang="zh-CN" b="1" dirty="0" smtClean="0">
                <a:latin typeface="Times New Roman" panose="02020603050405020304" pitchFamily="18" charset="0"/>
                <a:ea typeface="楷体" panose="02010609060101010101" pitchFamily="49" charset="-122"/>
                <a:cs typeface="Times New Roman" panose="02020603050405020304" pitchFamily="18" charset="0"/>
              </a:rPr>
              <a:t>,A</a:t>
            </a:r>
            <a:r>
              <a:rPr lang="en-US" altLang="zh-CN" b="1" baseline="-25000" dirty="0" smtClean="0">
                <a:latin typeface="Times New Roman" panose="02020603050405020304" pitchFamily="18" charset="0"/>
                <a:ea typeface="楷体" panose="02010609060101010101" pitchFamily="49" charset="-122"/>
                <a:cs typeface="Times New Roman" panose="02020603050405020304" pitchFamily="18" charset="0"/>
              </a:rPr>
              <a:t>2c</a:t>
            </a:r>
            <a:r>
              <a:rPr lang="en-US" altLang="zh-CN"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b="1" dirty="0" err="1" smtClean="0">
                <a:latin typeface="Times New Roman" panose="02020603050405020304" pitchFamily="18" charset="0"/>
                <a:ea typeface="楷体" panose="02010609060101010101" pitchFamily="49" charset="-122"/>
                <a:cs typeface="Times New Roman" panose="02020603050405020304" pitchFamily="18" charset="0"/>
              </a:rPr>
              <a:t>A</a:t>
            </a:r>
            <a:r>
              <a:rPr lang="en-US" altLang="zh-CN" b="1" baseline="-25000" dirty="0" err="1" smtClean="0">
                <a:latin typeface="Times New Roman" panose="02020603050405020304" pitchFamily="18" charset="0"/>
                <a:ea typeface="楷体" panose="02010609060101010101" pitchFamily="49" charset="-122"/>
                <a:cs typeface="Times New Roman" panose="02020603050405020304" pitchFamily="18" charset="0"/>
              </a:rPr>
              <a:t>totalc</a:t>
            </a:r>
            <a:r>
              <a:rPr lang="en-US" altLang="zh-CN"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中生成</a:t>
            </a:r>
            <a:r>
              <a:rPr lang="en-US" altLang="zh-CN" b="1" dirty="0" smtClean="0">
                <a:latin typeface="Times New Roman" panose="02020603050405020304" pitchFamily="18" charset="0"/>
                <a:ea typeface="楷体" panose="02010609060101010101" pitchFamily="49" charset="-122"/>
                <a:cs typeface="Times New Roman" panose="02020603050405020304" pitchFamily="18" charset="0"/>
              </a:rPr>
              <a:t>total-1</a:t>
            </a: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个分割点</a:t>
            </a:r>
          </a:p>
          <a:p>
            <a:pPr marL="504000" lvl="1" indent="0" algn="just">
              <a:lnSpc>
                <a:spcPct val="120000"/>
              </a:lnSpc>
              <a:spcBef>
                <a:spcPts val="600"/>
              </a:spcBef>
              <a:buSzPct val="100000"/>
              <a:buFont typeface="+mj-ea"/>
              <a:buAutoNum type="circleNumDbPlain"/>
            </a:pP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第</a:t>
            </a:r>
            <a:r>
              <a:rPr lang="en-US" altLang="zh-CN" b="1" dirty="0" err="1" smtClean="0">
                <a:latin typeface="Times New Roman" panose="02020603050405020304" pitchFamily="18" charset="0"/>
                <a:ea typeface="楷体" panose="02010609060101010101" pitchFamily="49" charset="-122"/>
                <a:cs typeface="Times New Roman" panose="02020603050405020304" pitchFamily="18" charset="0"/>
              </a:rPr>
              <a:t>i</a:t>
            </a: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个分割点的取值设置</a:t>
            </a:r>
            <a:r>
              <a:rPr lang="en-US" altLang="zh-CN" b="1" dirty="0" smtClean="0">
                <a:latin typeface="Times New Roman" panose="02020603050405020304" pitchFamily="18" charset="0"/>
                <a:ea typeface="楷体" panose="02010609060101010101" pitchFamily="49" charset="-122"/>
                <a:cs typeface="Times New Roman" panose="02020603050405020304" pitchFamily="18" charset="0"/>
              </a:rPr>
              <a:t>v</a:t>
            </a:r>
            <a:r>
              <a:rPr lang="en-US" altLang="zh-CN" b="1" baseline="-25000" dirty="0" smtClean="0">
                <a:latin typeface="Times New Roman" panose="02020603050405020304" pitchFamily="18" charset="0"/>
                <a:ea typeface="楷体" panose="02010609060101010101" pitchFamily="49" charset="-122"/>
                <a:cs typeface="Times New Roman" panose="02020603050405020304" pitchFamily="18" charset="0"/>
              </a:rPr>
              <a:t>i</a:t>
            </a:r>
            <a:r>
              <a:rPr lang="en-US" altLang="zh-CN"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b="1" dirty="0" err="1" smtClean="0">
                <a:latin typeface="Times New Roman" panose="02020603050405020304" pitchFamily="18" charset="0"/>
                <a:ea typeface="楷体" panose="02010609060101010101" pitchFamily="49" charset="-122"/>
                <a:cs typeface="Times New Roman" panose="02020603050405020304" pitchFamily="18" charset="0"/>
              </a:rPr>
              <a:t>A</a:t>
            </a:r>
            <a:r>
              <a:rPr lang="en-US" altLang="zh-CN" b="1" baseline="-25000" dirty="0" err="1" smtClean="0">
                <a:latin typeface="Times New Roman" panose="02020603050405020304" pitchFamily="18" charset="0"/>
                <a:ea typeface="楷体" panose="02010609060101010101" pitchFamily="49" charset="-122"/>
                <a:cs typeface="Times New Roman" panose="02020603050405020304" pitchFamily="18" charset="0"/>
              </a:rPr>
              <a:t>ic</a:t>
            </a:r>
            <a:r>
              <a:rPr lang="en-US" altLang="zh-CN" b="1" dirty="0" err="1" smtClean="0">
                <a:latin typeface="Times New Roman" panose="02020603050405020304" pitchFamily="18" charset="0"/>
                <a:ea typeface="楷体" panose="02010609060101010101" pitchFamily="49" charset="-122"/>
                <a:cs typeface="Times New Roman" panose="02020603050405020304" pitchFamily="18" charset="0"/>
              </a:rPr>
              <a:t>+A</a:t>
            </a:r>
            <a:r>
              <a:rPr lang="en-US" altLang="zh-CN" b="1" baseline="-25000" dirty="0" smtClean="0">
                <a:latin typeface="Times New Roman" panose="02020603050405020304" pitchFamily="18" charset="0"/>
                <a:ea typeface="楷体" panose="02010609060101010101" pitchFamily="49" charset="-122"/>
                <a:cs typeface="Times New Roman" panose="02020603050405020304" pitchFamily="18" charset="0"/>
              </a:rPr>
              <a:t>(i+1)c</a:t>
            </a:r>
            <a:r>
              <a:rPr lang="en-US" altLang="zh-CN" b="1" dirty="0" smtClean="0">
                <a:latin typeface="Times New Roman" panose="02020603050405020304" pitchFamily="18" charset="0"/>
                <a:ea typeface="楷体" panose="02010609060101010101" pitchFamily="49" charset="-122"/>
                <a:cs typeface="Times New Roman" panose="02020603050405020304" pitchFamily="18" charset="0"/>
              </a:rPr>
              <a:t>)/2 </a:t>
            </a:r>
          </a:p>
          <a:p>
            <a:pPr marL="504000" lvl="1" indent="0" algn="just">
              <a:lnSpc>
                <a:spcPct val="120000"/>
              </a:lnSpc>
              <a:spcBef>
                <a:spcPts val="600"/>
              </a:spcBef>
              <a:buSzPct val="100000"/>
              <a:buFont typeface="+mj-ea"/>
              <a:buAutoNum type="circleNumDbPlain"/>
            </a:pPr>
            <a:r>
              <a:rPr lang="zh-CN" altLang="en-US" b="1" dirty="0" smtClean="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每个分割点将数据集划分为两个子集</a:t>
            </a:r>
          </a:p>
          <a:p>
            <a:pPr marL="504000" lvl="1" indent="0" algn="just">
              <a:lnSpc>
                <a:spcPct val="120000"/>
              </a:lnSpc>
              <a:spcBef>
                <a:spcPts val="600"/>
              </a:spcBef>
              <a:buSzPct val="100000"/>
              <a:buFont typeface="+mj-ea"/>
              <a:buAutoNum type="circleNumDbPlain"/>
            </a:pPr>
            <a:r>
              <a:rPr lang="zh-CN" altLang="en-US" b="1" dirty="0" smtClean="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挑选最适合的分割点对连续属性离散化</a:t>
            </a:r>
          </a:p>
        </p:txBody>
      </p:sp>
      <p:sp>
        <p:nvSpPr>
          <p:cNvPr id="6"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5.4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决策树算法</a:t>
            </a: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C4.5</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9463001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5BF8970-C56B-4CEF-A266-970021244BBC}" type="datetime1">
              <a:rPr lang="zh-CN" altLang="en-US" smtClean="0"/>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32</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4106080464"/>
              </p:ext>
            </p:extLst>
          </p:nvPr>
        </p:nvGraphicFramePr>
        <p:xfrm>
          <a:off x="990603" y="1820446"/>
          <a:ext cx="7086597" cy="914400"/>
        </p:xfrm>
        <a:graphic>
          <a:graphicData uri="http://schemas.openxmlformats.org/drawingml/2006/table">
            <a:tbl>
              <a:tblPr firstRow="1" bandRow="1">
                <a:tableStyleId>{638B1855-1B75-4FBE-930C-398BA8C253C6}</a:tableStyleId>
              </a:tblPr>
              <a:tblGrid>
                <a:gridCol w="2133598">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gridCol w="838200">
                  <a:extLst>
                    <a:ext uri="{9D8B030D-6E8A-4147-A177-3AD203B41FA5}">
                      <a16:colId xmlns:a16="http://schemas.microsoft.com/office/drawing/2014/main" val="20004"/>
                    </a:ext>
                  </a:extLst>
                </a:gridCol>
                <a:gridCol w="739140">
                  <a:extLst>
                    <a:ext uri="{9D8B030D-6E8A-4147-A177-3AD203B41FA5}">
                      <a16:colId xmlns:a16="http://schemas.microsoft.com/office/drawing/2014/main" val="20005"/>
                    </a:ext>
                  </a:extLst>
                </a:gridCol>
                <a:gridCol w="708659">
                  <a:extLst>
                    <a:ext uri="{9D8B030D-6E8A-4147-A177-3AD203B41FA5}">
                      <a16:colId xmlns:a16="http://schemas.microsoft.com/office/drawing/2014/main" val="20006"/>
                    </a:ext>
                  </a:extLst>
                </a:gridCol>
              </a:tblGrid>
              <a:tr h="370840">
                <a:tc>
                  <a:txBody>
                    <a:bodyPr/>
                    <a:lstStyle/>
                    <a:p>
                      <a:pPr algn="ctr"/>
                      <a:r>
                        <a:rPr lang="en-AU" altLang="zh-CN" sz="2400" b="1" dirty="0" smtClean="0">
                          <a:latin typeface="Times New Roman" panose="02020603050405020304" pitchFamily="18" charset="0"/>
                          <a:cs typeface="Times New Roman" panose="02020603050405020304" pitchFamily="18" charset="0"/>
                        </a:rPr>
                        <a:t>Temperature</a:t>
                      </a:r>
                      <a:endParaRPr lang="zh-CN" altLang="en-US" sz="2400" b="1" dirty="0">
                        <a:solidFill>
                          <a:schemeClr val="tx2"/>
                        </a:solidFill>
                        <a:latin typeface="Times New Roman" panose="02020603050405020304" pitchFamily="18" charset="0"/>
                        <a:cs typeface="Times New Roman" panose="02020603050405020304" pitchFamily="18" charset="0"/>
                      </a:endParaRPr>
                    </a:p>
                  </a:txBody>
                  <a:tcPr/>
                </a:tc>
                <a:tc>
                  <a:txBody>
                    <a:bodyPr/>
                    <a:lstStyle/>
                    <a:p>
                      <a:pPr algn="ctr"/>
                      <a:r>
                        <a:rPr lang="en-AU" altLang="zh-CN" sz="2400" b="1" dirty="0" smtClean="0">
                          <a:latin typeface="Times New Roman" panose="02020603050405020304" pitchFamily="18" charset="0"/>
                          <a:cs typeface="Times New Roman" panose="02020603050405020304" pitchFamily="18" charset="0"/>
                        </a:rPr>
                        <a:t>40</a:t>
                      </a:r>
                      <a:endParaRPr lang="zh-CN" altLang="en-US" sz="2400" b="1" dirty="0">
                        <a:solidFill>
                          <a:srgbClr val="7030A0"/>
                        </a:solidFill>
                        <a:latin typeface="Times New Roman" panose="02020603050405020304" pitchFamily="18" charset="0"/>
                        <a:cs typeface="Times New Roman" panose="02020603050405020304" pitchFamily="18" charset="0"/>
                      </a:endParaRPr>
                    </a:p>
                  </a:txBody>
                  <a:tcPr/>
                </a:tc>
                <a:tc>
                  <a:txBody>
                    <a:bodyPr/>
                    <a:lstStyle/>
                    <a:p>
                      <a:pPr algn="ctr"/>
                      <a:r>
                        <a:rPr lang="en-AU" altLang="zh-CN" sz="2400" b="1" dirty="0" smtClean="0">
                          <a:latin typeface="Times New Roman" panose="02020603050405020304" pitchFamily="18" charset="0"/>
                          <a:cs typeface="Times New Roman" panose="02020603050405020304" pitchFamily="18" charset="0"/>
                        </a:rPr>
                        <a:t>48</a:t>
                      </a:r>
                      <a:endParaRPr lang="zh-CN" altLang="en-US" sz="2400" b="1" dirty="0">
                        <a:solidFill>
                          <a:srgbClr val="7030A0"/>
                        </a:solidFill>
                        <a:latin typeface="Times New Roman" panose="02020603050405020304" pitchFamily="18" charset="0"/>
                        <a:cs typeface="Times New Roman" panose="02020603050405020304" pitchFamily="18" charset="0"/>
                      </a:endParaRPr>
                    </a:p>
                  </a:txBody>
                  <a:tcPr/>
                </a:tc>
                <a:tc>
                  <a:txBody>
                    <a:bodyPr/>
                    <a:lstStyle/>
                    <a:p>
                      <a:pPr algn="ctr"/>
                      <a:r>
                        <a:rPr lang="en-AU" altLang="zh-CN" sz="2400" b="1" dirty="0" smtClean="0">
                          <a:latin typeface="Times New Roman" panose="02020603050405020304" pitchFamily="18" charset="0"/>
                          <a:cs typeface="Times New Roman" panose="02020603050405020304" pitchFamily="18" charset="0"/>
                        </a:rPr>
                        <a:t>60</a:t>
                      </a:r>
                      <a:endParaRPr lang="zh-CN" altLang="en-US" sz="2400" b="1" dirty="0">
                        <a:solidFill>
                          <a:srgbClr val="7030A0"/>
                        </a:solidFill>
                        <a:latin typeface="Times New Roman" panose="02020603050405020304" pitchFamily="18" charset="0"/>
                        <a:cs typeface="Times New Roman" panose="02020603050405020304" pitchFamily="18" charset="0"/>
                      </a:endParaRPr>
                    </a:p>
                  </a:txBody>
                  <a:tcPr/>
                </a:tc>
                <a:tc>
                  <a:txBody>
                    <a:bodyPr/>
                    <a:lstStyle/>
                    <a:p>
                      <a:pPr algn="ctr"/>
                      <a:r>
                        <a:rPr lang="en-AU" altLang="zh-CN" sz="2400" b="1" dirty="0" smtClean="0">
                          <a:latin typeface="Times New Roman" panose="02020603050405020304" pitchFamily="18" charset="0"/>
                          <a:cs typeface="Times New Roman" panose="02020603050405020304" pitchFamily="18" charset="0"/>
                        </a:rPr>
                        <a:t>72</a:t>
                      </a:r>
                      <a:endParaRPr lang="zh-CN" altLang="en-US" sz="2400" b="1" dirty="0">
                        <a:solidFill>
                          <a:srgbClr val="7030A0"/>
                        </a:solidFill>
                        <a:latin typeface="Times New Roman" panose="02020603050405020304" pitchFamily="18" charset="0"/>
                        <a:cs typeface="Times New Roman" panose="02020603050405020304" pitchFamily="18" charset="0"/>
                      </a:endParaRPr>
                    </a:p>
                  </a:txBody>
                  <a:tcPr/>
                </a:tc>
                <a:tc>
                  <a:txBody>
                    <a:bodyPr/>
                    <a:lstStyle/>
                    <a:p>
                      <a:pPr algn="ctr"/>
                      <a:r>
                        <a:rPr lang="en-AU" altLang="zh-CN" sz="2400" b="1" dirty="0" smtClean="0">
                          <a:latin typeface="Times New Roman" panose="02020603050405020304" pitchFamily="18" charset="0"/>
                          <a:cs typeface="Times New Roman" panose="02020603050405020304" pitchFamily="18" charset="0"/>
                        </a:rPr>
                        <a:t>80</a:t>
                      </a:r>
                      <a:endParaRPr lang="zh-CN" altLang="en-US" sz="2400" b="1" dirty="0">
                        <a:solidFill>
                          <a:srgbClr val="7030A0"/>
                        </a:solidFill>
                        <a:latin typeface="Times New Roman" panose="02020603050405020304" pitchFamily="18" charset="0"/>
                        <a:cs typeface="Times New Roman" panose="02020603050405020304" pitchFamily="18" charset="0"/>
                      </a:endParaRPr>
                    </a:p>
                  </a:txBody>
                  <a:tcPr/>
                </a:tc>
                <a:tc>
                  <a:txBody>
                    <a:bodyPr/>
                    <a:lstStyle/>
                    <a:p>
                      <a:pPr algn="ctr"/>
                      <a:r>
                        <a:rPr lang="en-AU" altLang="zh-CN" sz="2400" b="1" dirty="0" smtClean="0">
                          <a:latin typeface="Times New Roman" panose="02020603050405020304" pitchFamily="18" charset="0"/>
                          <a:cs typeface="Times New Roman" panose="02020603050405020304" pitchFamily="18" charset="0"/>
                        </a:rPr>
                        <a:t>90</a:t>
                      </a:r>
                      <a:endParaRPr lang="zh-CN" altLang="en-US" sz="2400" b="1"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370840">
                <a:tc>
                  <a:txBody>
                    <a:bodyPr/>
                    <a:lstStyle/>
                    <a:p>
                      <a:pPr algn="ctr"/>
                      <a:r>
                        <a:rPr lang="en-AU" altLang="zh-CN" sz="2400" b="1" dirty="0" smtClean="0">
                          <a:latin typeface="Times New Roman" panose="02020603050405020304" pitchFamily="18" charset="0"/>
                          <a:cs typeface="Times New Roman" panose="02020603050405020304" pitchFamily="18" charset="0"/>
                        </a:rPr>
                        <a:t>Play Tennis</a:t>
                      </a:r>
                      <a:endParaRPr lang="zh-CN" altLang="en-US" sz="2400" b="1" dirty="0">
                        <a:latin typeface="Times New Roman" panose="02020603050405020304" pitchFamily="18" charset="0"/>
                        <a:cs typeface="Times New Roman" panose="02020603050405020304" pitchFamily="18" charset="0"/>
                      </a:endParaRPr>
                    </a:p>
                  </a:txBody>
                  <a:tcPr/>
                </a:tc>
                <a:tc>
                  <a:txBody>
                    <a:bodyPr/>
                    <a:lstStyle/>
                    <a:p>
                      <a:pPr algn="ctr"/>
                      <a:r>
                        <a:rPr lang="en-AU" altLang="zh-CN" sz="2400" b="1" dirty="0" smtClean="0">
                          <a:latin typeface="Times New Roman" panose="02020603050405020304" pitchFamily="18" charset="0"/>
                          <a:cs typeface="Times New Roman" panose="02020603050405020304" pitchFamily="18" charset="0"/>
                        </a:rPr>
                        <a:t>No</a:t>
                      </a:r>
                      <a:endParaRPr lang="zh-CN" altLang="en-US" sz="2400" b="1" dirty="0">
                        <a:latin typeface="Times New Roman" panose="02020603050405020304" pitchFamily="18" charset="0"/>
                        <a:cs typeface="Times New Roman" panose="02020603050405020304" pitchFamily="18" charset="0"/>
                      </a:endParaRPr>
                    </a:p>
                  </a:txBody>
                  <a:tcPr/>
                </a:tc>
                <a:tc>
                  <a:txBody>
                    <a:bodyPr/>
                    <a:lstStyle/>
                    <a:p>
                      <a:pPr algn="ctr"/>
                      <a:r>
                        <a:rPr lang="en-AU" altLang="zh-CN" sz="2400" b="1" dirty="0" smtClean="0">
                          <a:latin typeface="Times New Roman" panose="02020603050405020304" pitchFamily="18" charset="0"/>
                          <a:cs typeface="Times New Roman" panose="02020603050405020304" pitchFamily="18" charset="0"/>
                        </a:rPr>
                        <a:t>No</a:t>
                      </a:r>
                      <a:endParaRPr lang="zh-CN" altLang="en-US" sz="2400" b="1" dirty="0">
                        <a:latin typeface="Times New Roman" panose="02020603050405020304" pitchFamily="18" charset="0"/>
                        <a:cs typeface="Times New Roman" panose="02020603050405020304" pitchFamily="18" charset="0"/>
                      </a:endParaRPr>
                    </a:p>
                  </a:txBody>
                  <a:tcPr/>
                </a:tc>
                <a:tc>
                  <a:txBody>
                    <a:bodyPr/>
                    <a:lstStyle/>
                    <a:p>
                      <a:pPr algn="ctr"/>
                      <a:r>
                        <a:rPr lang="en-AU" altLang="zh-CN" sz="2400" b="1" dirty="0" smtClean="0">
                          <a:latin typeface="Times New Roman" panose="02020603050405020304" pitchFamily="18" charset="0"/>
                          <a:cs typeface="Times New Roman" panose="02020603050405020304" pitchFamily="18" charset="0"/>
                        </a:rPr>
                        <a:t>Yes</a:t>
                      </a:r>
                      <a:endParaRPr lang="zh-CN" altLang="en-US" sz="2400" b="1" dirty="0">
                        <a:latin typeface="Times New Roman" panose="02020603050405020304" pitchFamily="18" charset="0"/>
                        <a:cs typeface="Times New Roman" panose="02020603050405020304" pitchFamily="18" charset="0"/>
                      </a:endParaRPr>
                    </a:p>
                  </a:txBody>
                  <a:tcPr/>
                </a:tc>
                <a:tc>
                  <a:txBody>
                    <a:bodyPr/>
                    <a:lstStyle/>
                    <a:p>
                      <a:pPr algn="ctr"/>
                      <a:r>
                        <a:rPr lang="en-AU" altLang="zh-CN" sz="2400" b="1" dirty="0" smtClean="0">
                          <a:latin typeface="Times New Roman" panose="02020603050405020304" pitchFamily="18" charset="0"/>
                          <a:cs typeface="Times New Roman" panose="02020603050405020304" pitchFamily="18" charset="0"/>
                        </a:rPr>
                        <a:t>Yes</a:t>
                      </a:r>
                      <a:endParaRPr lang="zh-CN" altLang="en-US" sz="2400" b="1" dirty="0">
                        <a:latin typeface="Times New Roman" panose="02020603050405020304" pitchFamily="18" charset="0"/>
                        <a:cs typeface="Times New Roman" panose="02020603050405020304" pitchFamily="18" charset="0"/>
                      </a:endParaRPr>
                    </a:p>
                  </a:txBody>
                  <a:tcPr/>
                </a:tc>
                <a:tc>
                  <a:txBody>
                    <a:bodyPr/>
                    <a:lstStyle/>
                    <a:p>
                      <a:pPr algn="ctr"/>
                      <a:r>
                        <a:rPr lang="en-AU" altLang="zh-CN" sz="2400" b="1" dirty="0" smtClean="0">
                          <a:latin typeface="Times New Roman" panose="02020603050405020304" pitchFamily="18" charset="0"/>
                          <a:cs typeface="Times New Roman" panose="02020603050405020304" pitchFamily="18" charset="0"/>
                        </a:rPr>
                        <a:t>Yes</a:t>
                      </a:r>
                      <a:endParaRPr lang="zh-CN" altLang="en-US" sz="2400" b="1" dirty="0">
                        <a:latin typeface="Times New Roman" panose="02020603050405020304" pitchFamily="18" charset="0"/>
                        <a:cs typeface="Times New Roman" panose="02020603050405020304" pitchFamily="18" charset="0"/>
                      </a:endParaRPr>
                    </a:p>
                  </a:txBody>
                  <a:tcPr/>
                </a:tc>
                <a:tc>
                  <a:txBody>
                    <a:bodyPr/>
                    <a:lstStyle/>
                    <a:p>
                      <a:pPr algn="ctr"/>
                      <a:r>
                        <a:rPr lang="en-AU" altLang="zh-CN" sz="2400" b="1" dirty="0" smtClean="0">
                          <a:latin typeface="Times New Roman" panose="02020603050405020304" pitchFamily="18" charset="0"/>
                          <a:cs typeface="Times New Roman" panose="02020603050405020304" pitchFamily="18" charset="0"/>
                        </a:rPr>
                        <a:t>No</a:t>
                      </a:r>
                      <a:endParaRPr lang="zh-CN" alt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bl>
          </a:graphicData>
        </a:graphic>
      </p:graphicFrame>
      <p:sp>
        <p:nvSpPr>
          <p:cNvPr id="6" name="上箭头 5"/>
          <p:cNvSpPr/>
          <p:nvPr/>
        </p:nvSpPr>
        <p:spPr>
          <a:xfrm>
            <a:off x="4876800" y="2633246"/>
            <a:ext cx="45719" cy="533400"/>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上箭头 6"/>
          <p:cNvSpPr/>
          <p:nvPr/>
        </p:nvSpPr>
        <p:spPr>
          <a:xfrm>
            <a:off x="7345681" y="2633246"/>
            <a:ext cx="45719" cy="533400"/>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4267200" y="3200400"/>
            <a:ext cx="1300356" cy="338554"/>
          </a:xfrm>
          <a:prstGeom prst="rect">
            <a:avLst/>
          </a:prstGeom>
          <a:noFill/>
        </p:spPr>
        <p:txBody>
          <a:bodyPr wrap="none" rtlCol="0">
            <a:spAutoFit/>
          </a:bodyPr>
          <a:lstStyle/>
          <a:p>
            <a:r>
              <a:rPr lang="en-AU" altLang="zh-CN" sz="1600" dirty="0" smtClean="0">
                <a:solidFill>
                  <a:srgbClr val="7030A0"/>
                </a:solidFill>
              </a:rPr>
              <a:t>Threshold </a:t>
            </a:r>
            <a:r>
              <a:rPr lang="en-AU" altLang="zh-CN" sz="1600" b="1" dirty="0" smtClean="0">
                <a:solidFill>
                  <a:srgbClr val="7030A0"/>
                </a:solidFill>
              </a:rPr>
              <a:t>A</a:t>
            </a:r>
            <a:endParaRPr lang="zh-CN" altLang="en-US" sz="1600" b="1" dirty="0">
              <a:solidFill>
                <a:srgbClr val="7030A0"/>
              </a:solidFill>
            </a:endParaRPr>
          </a:p>
        </p:txBody>
      </p:sp>
      <p:sp>
        <p:nvSpPr>
          <p:cNvPr id="9" name="TextBox 8"/>
          <p:cNvSpPr txBox="1"/>
          <p:nvPr/>
        </p:nvSpPr>
        <p:spPr>
          <a:xfrm>
            <a:off x="6711865" y="3200400"/>
            <a:ext cx="1289135" cy="338554"/>
          </a:xfrm>
          <a:prstGeom prst="rect">
            <a:avLst/>
          </a:prstGeom>
          <a:noFill/>
        </p:spPr>
        <p:txBody>
          <a:bodyPr wrap="none" rtlCol="0">
            <a:spAutoFit/>
          </a:bodyPr>
          <a:lstStyle/>
          <a:p>
            <a:r>
              <a:rPr lang="en-AU" altLang="zh-CN" sz="1600" dirty="0" smtClean="0">
                <a:solidFill>
                  <a:srgbClr val="002060"/>
                </a:solidFill>
              </a:rPr>
              <a:t>Threshold </a:t>
            </a:r>
            <a:r>
              <a:rPr lang="en-AU" altLang="zh-CN" sz="1600" b="1" dirty="0" smtClean="0">
                <a:solidFill>
                  <a:srgbClr val="002060"/>
                </a:solidFill>
              </a:rPr>
              <a:t>B</a:t>
            </a:r>
            <a:endParaRPr lang="zh-CN" altLang="en-US" sz="1600" b="1" dirty="0">
              <a:solidFill>
                <a:srgbClr val="002060"/>
              </a:solidFill>
            </a:endParaRPr>
          </a:p>
        </p:txBody>
      </p:sp>
      <p:sp>
        <p:nvSpPr>
          <p:cNvPr id="10" name="TextBox 9"/>
          <p:cNvSpPr txBox="1"/>
          <p:nvPr/>
        </p:nvSpPr>
        <p:spPr>
          <a:xfrm>
            <a:off x="3505200" y="990600"/>
            <a:ext cx="4753930" cy="400110"/>
          </a:xfrm>
          <a:prstGeom prst="rect">
            <a:avLst/>
          </a:prstGeom>
          <a:noFill/>
        </p:spPr>
        <p:txBody>
          <a:bodyPr wrap="none" rtlCol="0">
            <a:spAutoFit/>
          </a:bodyPr>
          <a:lstStyle/>
          <a:p>
            <a:r>
              <a:rPr lang="en-AU" altLang="zh-CN" sz="2000" b="1" dirty="0" smtClean="0">
                <a:latin typeface="Times New Roman" panose="02020603050405020304" pitchFamily="18" charset="0"/>
                <a:cs typeface="Times New Roman" panose="02020603050405020304" pitchFamily="18" charset="0"/>
              </a:rPr>
              <a:t>Samples are sorted based on </a:t>
            </a:r>
            <a:r>
              <a:rPr lang="en-AU" altLang="zh-CN" sz="2000" b="1" i="1" dirty="0" smtClean="0">
                <a:solidFill>
                  <a:srgbClr val="1966B3"/>
                </a:solidFill>
                <a:latin typeface="Times New Roman" panose="02020603050405020304" pitchFamily="18" charset="0"/>
                <a:cs typeface="Times New Roman" panose="02020603050405020304" pitchFamily="18" charset="0"/>
              </a:rPr>
              <a:t>Temperature</a:t>
            </a:r>
            <a:r>
              <a:rPr lang="en-AU" altLang="zh-CN" sz="2000" b="1" dirty="0" smtClean="0">
                <a:latin typeface="Times New Roman" panose="02020603050405020304" pitchFamily="18" charset="0"/>
                <a:cs typeface="Times New Roman" panose="02020603050405020304" pitchFamily="18" charset="0"/>
              </a:rPr>
              <a:t>.</a:t>
            </a:r>
            <a:endParaRPr lang="zh-CN" altLang="en-US" sz="2000" b="1" dirty="0">
              <a:latin typeface="Times New Roman" panose="02020603050405020304" pitchFamily="18" charset="0"/>
              <a:cs typeface="Times New Roman" panose="02020603050405020304" pitchFamily="18" charset="0"/>
            </a:endParaRPr>
          </a:p>
        </p:txBody>
      </p:sp>
      <p:cxnSp>
        <p:nvCxnSpPr>
          <p:cNvPr id="11" name="直接箭头连接符 10"/>
          <p:cNvCxnSpPr>
            <a:stCxn id="10" idx="2"/>
          </p:cNvCxnSpPr>
          <p:nvPr/>
        </p:nvCxnSpPr>
        <p:spPr>
          <a:xfrm flipH="1">
            <a:off x="4495804" y="1390710"/>
            <a:ext cx="1386361" cy="40433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10" idx="2"/>
          </p:cNvCxnSpPr>
          <p:nvPr/>
        </p:nvCxnSpPr>
        <p:spPr>
          <a:xfrm>
            <a:off x="5882165" y="1390710"/>
            <a:ext cx="1052034" cy="404337"/>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3" name="对象 12"/>
          <p:cNvGraphicFramePr>
            <a:graphicFrameLocks noChangeAspect="1"/>
          </p:cNvGraphicFramePr>
          <p:nvPr>
            <p:extLst>
              <p:ext uri="{D42A27DB-BD31-4B8C-83A1-F6EECF244321}">
                <p14:modId xmlns:p14="http://schemas.microsoft.com/office/powerpoint/2010/main" val="1702030513"/>
              </p:ext>
            </p:extLst>
          </p:nvPr>
        </p:nvGraphicFramePr>
        <p:xfrm>
          <a:off x="1035050" y="4114800"/>
          <a:ext cx="6746875" cy="546100"/>
        </p:xfrm>
        <a:graphic>
          <a:graphicData uri="http://schemas.openxmlformats.org/presentationml/2006/ole">
            <mc:AlternateContent xmlns:mc="http://schemas.openxmlformats.org/markup-compatibility/2006">
              <mc:Choice xmlns:v="urn:schemas-microsoft-com:vml" Requires="v">
                <p:oleObj spid="_x0000_s28818" name="Equation" r:id="rId3" imgW="4864100" imgH="393700" progId="">
                  <p:embed/>
                </p:oleObj>
              </mc:Choice>
              <mc:Fallback>
                <p:oleObj name="Equation" r:id="rId3" imgW="4864100" imgH="393700" progId="">
                  <p:embed/>
                  <p:pic>
                    <p:nvPicPr>
                      <p:cNvPr id="15" name="对象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050" y="4114800"/>
                        <a:ext cx="6746875" cy="546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2441353030"/>
              </p:ext>
            </p:extLst>
          </p:nvPr>
        </p:nvGraphicFramePr>
        <p:xfrm>
          <a:off x="1004888" y="5041900"/>
          <a:ext cx="6729412" cy="546100"/>
        </p:xfrm>
        <a:graphic>
          <a:graphicData uri="http://schemas.openxmlformats.org/presentationml/2006/ole">
            <mc:AlternateContent xmlns:mc="http://schemas.openxmlformats.org/markup-compatibility/2006">
              <mc:Choice xmlns:v="urn:schemas-microsoft-com:vml" Requires="v">
                <p:oleObj spid="_x0000_s28819" name="Equation" r:id="rId5" imgW="4851400" imgH="393700" progId="">
                  <p:embed/>
                </p:oleObj>
              </mc:Choice>
              <mc:Fallback>
                <p:oleObj name="Equation" r:id="rId5" imgW="4851400" imgH="393700" progId="">
                  <p:embed/>
                  <p:pic>
                    <p:nvPicPr>
                      <p:cNvPr id="16" name="对象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4888" y="5041900"/>
                        <a:ext cx="6729412" cy="546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文本框 15"/>
          <p:cNvSpPr txBox="1"/>
          <p:nvPr/>
        </p:nvSpPr>
        <p:spPr>
          <a:xfrm>
            <a:off x="277086" y="27712"/>
            <a:ext cx="6174514" cy="646331"/>
          </a:xfrm>
          <a:prstGeom prst="rect">
            <a:avLst/>
          </a:prstGeom>
          <a:noFill/>
        </p:spPr>
        <p:txBody>
          <a:bodyPr wrap="square" rtlCol="0">
            <a:spAutoFit/>
          </a:bodyPr>
          <a:lstStyle/>
          <a:p>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测试题</a:t>
            </a:r>
            <a:endParaRPr lang="zh-CN" altLang="en-US" sz="3600" b="1" dirty="0">
              <a:latin typeface="黑体" panose="02010609060101010101" pitchFamily="49" charset="-122"/>
              <a:ea typeface="黑体" panose="02010609060101010101" pitchFamily="49" charset="-122"/>
            </a:endParaRPr>
          </a:p>
        </p:txBody>
      </p:sp>
      <p:sp>
        <p:nvSpPr>
          <p:cNvPr id="15" name="矩形 14"/>
          <p:cNvSpPr/>
          <p:nvPr/>
        </p:nvSpPr>
        <p:spPr>
          <a:xfrm>
            <a:off x="979579" y="2760244"/>
            <a:ext cx="3897221" cy="461665"/>
          </a:xfrm>
          <a:prstGeom prst="rect">
            <a:avLst/>
          </a:prstGeom>
        </p:spPr>
        <p:txBody>
          <a:bodyPr wrap="none">
            <a:spAutoFit/>
          </a:bodyPr>
          <a:lstStyle/>
          <a:p>
            <a:r>
              <a:rPr lang="zh-CN" altLang="en-US" sz="2400" b="1" dirty="0" smtClean="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如何挑选</a:t>
            </a:r>
            <a:r>
              <a:rPr lang="zh-CN" altLang="en-US"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最适合的分割</a:t>
            </a:r>
            <a:r>
              <a:rPr lang="zh-CN" altLang="en-US" sz="2400" b="1" dirty="0" smtClean="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点？</a:t>
            </a:r>
            <a:endParaRPr lang="zh-CN" altLang="en-US" sz="2400" dirty="0"/>
          </a:p>
        </p:txBody>
      </p:sp>
    </p:spTree>
    <p:extLst>
      <p:ext uri="{BB962C8B-B14F-4D97-AF65-F5344CB8AC3E}">
        <p14:creationId xmlns:p14="http://schemas.microsoft.com/office/powerpoint/2010/main" val="305758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B47CC48-585E-4FF9-A75C-9D8D2025C28D}" type="datetime1">
              <a:rPr lang="zh-CN" altLang="en-US" smtClean="0"/>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33</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pic>
        <p:nvPicPr>
          <p:cNvPr id="5" name="Picture 2" descr="http://www-kairo.csce.kyushu-u.ac.jp/~norikazu/svm.pn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003739" y="853532"/>
            <a:ext cx="6934200" cy="3880608"/>
          </a:xfrm>
          <a:prstGeom prst="rect">
            <a:avLst/>
          </a:prstGeom>
          <a:noFill/>
        </p:spPr>
      </p:pic>
      <p:sp>
        <p:nvSpPr>
          <p:cNvPr id="6"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5.5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线性</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支持</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向量机</a:t>
            </a:r>
            <a:endParaRPr lang="zh-CN" altLang="en-US" sz="3600" b="1" dirty="0">
              <a:latin typeface="黑体" panose="02010609060101010101" pitchFamily="49" charset="-122"/>
              <a:ea typeface="黑体" panose="02010609060101010101" pitchFamily="49" charset="-122"/>
            </a:endParaRPr>
          </a:p>
        </p:txBody>
      </p:sp>
      <p:sp>
        <p:nvSpPr>
          <p:cNvPr id="7" name="矩形 6"/>
          <p:cNvSpPr/>
          <p:nvPr/>
        </p:nvSpPr>
        <p:spPr>
          <a:xfrm>
            <a:off x="409904" y="4668256"/>
            <a:ext cx="8387256" cy="1865126"/>
          </a:xfrm>
          <a:prstGeom prst="rect">
            <a:avLst/>
          </a:prstGeom>
        </p:spPr>
        <p:txBody>
          <a:bodyPr wrap="square">
            <a:spAutoFit/>
          </a:bodyPr>
          <a:lstStyle/>
          <a:p>
            <a:pPr algn="just">
              <a:lnSpc>
                <a:spcPct val="120000"/>
              </a:lnSpc>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支持向量机</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(Support Vector </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Machine, SVM</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是</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Corinna Cortes</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b="1" dirty="0" err="1">
                <a:latin typeface="Times New Roman" panose="02020603050405020304" pitchFamily="18" charset="0"/>
                <a:ea typeface="楷体" panose="02010609060101010101" pitchFamily="49" charset="-122"/>
                <a:cs typeface="Times New Roman" panose="02020603050405020304" pitchFamily="18" charset="0"/>
              </a:rPr>
              <a:t>Vapnik</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等于</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1995</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年首先提出的，它在解决小样本、非线性及</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hlinkClick r:id="rId4"/>
              </a:rPr>
              <a:t>高维</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模式识别中表现出许多特有的优势，并能够推广应用到</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hlinkClick r:id="rId5"/>
              </a:rPr>
              <a:t>函数</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hlinkClick r:id="rId6"/>
              </a:rPr>
              <a:t>拟合</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等其他</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hlinkClick r:id="rId7"/>
              </a:rPr>
              <a:t>机器学习</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问题中。</a:t>
            </a:r>
          </a:p>
        </p:txBody>
      </p:sp>
    </p:spTree>
    <p:extLst>
      <p:ext uri="{BB962C8B-B14F-4D97-AF65-F5344CB8AC3E}">
        <p14:creationId xmlns:p14="http://schemas.microsoft.com/office/powerpoint/2010/main" val="3666551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3EBA7B9-C976-4182-8F18-663347EB4DDC}" type="datetime1">
              <a:rPr lang="zh-CN" altLang="en-US" smtClean="0"/>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34</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cxnSp>
        <p:nvCxnSpPr>
          <p:cNvPr id="5" name="直接箭头连接符 4"/>
          <p:cNvCxnSpPr/>
          <p:nvPr/>
        </p:nvCxnSpPr>
        <p:spPr>
          <a:xfrm>
            <a:off x="686594" y="5575741"/>
            <a:ext cx="44196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rot="5400000" flipH="1" flipV="1">
            <a:off x="-1218406" y="3670741"/>
            <a:ext cx="38100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1219994" y="420414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753394" y="412794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753394" y="458514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667794" y="466134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134394" y="450894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2058194" y="504234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981994" y="359454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2515394" y="534714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372394" y="488994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896394" y="2832541"/>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886994" y="3213541"/>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277394" y="2222941"/>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353594" y="3289741"/>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277394" y="3975541"/>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2667794" y="2908741"/>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3810794" y="3746941"/>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3886994" y="2680141"/>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4115594" y="4051741"/>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4344194" y="3518341"/>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rot="16200000" flipH="1">
            <a:off x="1143793" y="2756341"/>
            <a:ext cx="3124200" cy="2362200"/>
          </a:xfrm>
          <a:prstGeom prst="line">
            <a:avLst/>
          </a:prstGeom>
          <a:ln w="19050">
            <a:solidFill>
              <a:schemeClr val="tx2"/>
            </a:solidFill>
            <a:tailEnd type="non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681564" y="4590087"/>
            <a:ext cx="1249060" cy="369332"/>
          </a:xfrm>
          <a:prstGeom prst="rect">
            <a:avLst/>
          </a:prstGeom>
          <a:noFill/>
        </p:spPr>
        <p:txBody>
          <a:bodyPr wrap="none" rtlCol="0">
            <a:spAutoFit/>
          </a:bodyPr>
          <a:lstStyle/>
          <a:p>
            <a:r>
              <a:rPr lang="en-AU" altLang="zh-CN" dirty="0" smtClean="0">
                <a:solidFill>
                  <a:srgbClr val="000000"/>
                </a:solidFill>
              </a:rPr>
              <a:t>w</a:t>
            </a:r>
            <a:r>
              <a:rPr lang="en-AU" altLang="zh-CN" dirty="0" smtClean="0">
                <a:solidFill>
                  <a:srgbClr val="000000"/>
                </a:solidFill>
                <a:latin typeface="Times New Roman"/>
                <a:cs typeface="Times New Roman"/>
              </a:rPr>
              <a:t>·</a:t>
            </a:r>
            <a:r>
              <a:rPr lang="en-AU" altLang="zh-CN" dirty="0" smtClean="0">
                <a:solidFill>
                  <a:srgbClr val="000000"/>
                </a:solidFill>
              </a:rPr>
              <a:t>x + b &gt;0</a:t>
            </a:r>
            <a:endParaRPr lang="zh-CN" altLang="en-US" dirty="0">
              <a:solidFill>
                <a:srgbClr val="000000"/>
              </a:solidFill>
            </a:endParaRPr>
          </a:p>
        </p:txBody>
      </p:sp>
      <p:sp>
        <p:nvSpPr>
          <p:cNvPr id="28" name="椭圆 27"/>
          <p:cNvSpPr/>
          <p:nvPr/>
        </p:nvSpPr>
        <p:spPr>
          <a:xfrm>
            <a:off x="4039394" y="3365941"/>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841560" y="3134648"/>
            <a:ext cx="1249060" cy="369332"/>
          </a:xfrm>
          <a:prstGeom prst="rect">
            <a:avLst/>
          </a:prstGeom>
          <a:noFill/>
        </p:spPr>
        <p:txBody>
          <a:bodyPr wrap="none" rtlCol="0">
            <a:spAutoFit/>
          </a:bodyPr>
          <a:lstStyle/>
          <a:p>
            <a:r>
              <a:rPr lang="en-AU" altLang="zh-CN" dirty="0" err="1" smtClean="0">
                <a:solidFill>
                  <a:srgbClr val="000000"/>
                </a:solidFill>
              </a:rPr>
              <a:t>w</a:t>
            </a:r>
            <a:r>
              <a:rPr lang="en-AU" altLang="zh-CN" dirty="0" err="1" smtClean="0">
                <a:solidFill>
                  <a:srgbClr val="000000"/>
                </a:solidFill>
                <a:latin typeface="Times New Roman"/>
                <a:cs typeface="Times New Roman"/>
              </a:rPr>
              <a:t>·</a:t>
            </a:r>
            <a:r>
              <a:rPr lang="en-AU" altLang="zh-CN" dirty="0" err="1" smtClean="0">
                <a:solidFill>
                  <a:srgbClr val="000000"/>
                </a:solidFill>
              </a:rPr>
              <a:t>x</a:t>
            </a:r>
            <a:r>
              <a:rPr lang="en-AU" altLang="zh-CN" dirty="0" smtClean="0">
                <a:solidFill>
                  <a:srgbClr val="000000"/>
                </a:solidFill>
              </a:rPr>
              <a:t> + b &lt;0</a:t>
            </a:r>
            <a:endParaRPr lang="zh-CN" altLang="en-US" dirty="0">
              <a:solidFill>
                <a:srgbClr val="000000"/>
              </a:solidFill>
            </a:endParaRPr>
          </a:p>
        </p:txBody>
      </p:sp>
      <p:sp>
        <p:nvSpPr>
          <p:cNvPr id="30" name="TextBox 29"/>
          <p:cNvSpPr txBox="1"/>
          <p:nvPr/>
        </p:nvSpPr>
        <p:spPr>
          <a:xfrm rot="3181010">
            <a:off x="1440362" y="2561192"/>
            <a:ext cx="1249060" cy="369332"/>
          </a:xfrm>
          <a:prstGeom prst="rect">
            <a:avLst/>
          </a:prstGeom>
          <a:noFill/>
        </p:spPr>
        <p:txBody>
          <a:bodyPr wrap="none" rtlCol="0">
            <a:spAutoFit/>
          </a:bodyPr>
          <a:lstStyle/>
          <a:p>
            <a:r>
              <a:rPr lang="en-AU" altLang="zh-CN" dirty="0" err="1" smtClean="0">
                <a:solidFill>
                  <a:srgbClr val="000000"/>
                </a:solidFill>
              </a:rPr>
              <a:t>w</a:t>
            </a:r>
            <a:r>
              <a:rPr lang="en-AU" altLang="zh-CN" dirty="0" err="1" smtClean="0">
                <a:solidFill>
                  <a:srgbClr val="000000"/>
                </a:solidFill>
                <a:latin typeface="Times New Roman"/>
                <a:cs typeface="Times New Roman"/>
              </a:rPr>
              <a:t>·</a:t>
            </a:r>
            <a:r>
              <a:rPr lang="en-AU" altLang="zh-CN" dirty="0" err="1" smtClean="0">
                <a:solidFill>
                  <a:srgbClr val="000000"/>
                </a:solidFill>
              </a:rPr>
              <a:t>x</a:t>
            </a:r>
            <a:r>
              <a:rPr lang="en-AU" altLang="zh-CN" dirty="0" smtClean="0">
                <a:solidFill>
                  <a:srgbClr val="000000"/>
                </a:solidFill>
              </a:rPr>
              <a:t> + b =0</a:t>
            </a:r>
            <a:endParaRPr lang="zh-CN" altLang="en-US" dirty="0">
              <a:solidFill>
                <a:srgbClr val="000000"/>
              </a:solidFill>
            </a:endParaRPr>
          </a:p>
        </p:txBody>
      </p:sp>
      <p:graphicFrame>
        <p:nvGraphicFramePr>
          <p:cNvPr id="31" name="对象 30"/>
          <p:cNvGraphicFramePr>
            <a:graphicFrameLocks noChangeAspect="1"/>
          </p:cNvGraphicFramePr>
          <p:nvPr>
            <p:extLst>
              <p:ext uri="{D42A27DB-BD31-4B8C-83A1-F6EECF244321}">
                <p14:modId xmlns:p14="http://schemas.microsoft.com/office/powerpoint/2010/main" val="2243035833"/>
              </p:ext>
            </p:extLst>
          </p:nvPr>
        </p:nvGraphicFramePr>
        <p:xfrm>
          <a:off x="4532544" y="1623089"/>
          <a:ext cx="3830638" cy="1025525"/>
        </p:xfrm>
        <a:graphic>
          <a:graphicData uri="http://schemas.openxmlformats.org/presentationml/2006/ole">
            <mc:AlternateContent xmlns:mc="http://schemas.openxmlformats.org/markup-compatibility/2006">
              <mc:Choice xmlns:v="urn:schemas-microsoft-com:vml" Requires="v">
                <p:oleObj spid="_x0000_s10767" name="Equation" r:id="rId4" imgW="1612900" imgH="431800" progId="">
                  <p:embed/>
                </p:oleObj>
              </mc:Choice>
              <mc:Fallback>
                <p:oleObj name="Equation" r:id="rId4" imgW="1612900" imgH="4318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2544" y="1623089"/>
                        <a:ext cx="3830638" cy="1025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2" name="直接箭头连接符 31"/>
          <p:cNvCxnSpPr/>
          <p:nvPr/>
        </p:nvCxnSpPr>
        <p:spPr>
          <a:xfrm flipV="1">
            <a:off x="2545016" y="2908741"/>
            <a:ext cx="1066800" cy="838200"/>
          </a:xfrm>
          <a:prstGeom prst="straightConnector1">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429794" y="2527741"/>
            <a:ext cx="351378" cy="369332"/>
          </a:xfrm>
          <a:prstGeom prst="rect">
            <a:avLst/>
          </a:prstGeom>
          <a:noFill/>
        </p:spPr>
        <p:txBody>
          <a:bodyPr wrap="none" rtlCol="0">
            <a:spAutoFit/>
          </a:bodyPr>
          <a:lstStyle/>
          <a:p>
            <a:r>
              <a:rPr lang="en-AU" altLang="zh-CN" dirty="0" smtClean="0">
                <a:solidFill>
                  <a:srgbClr val="000000"/>
                </a:solidFill>
              </a:rPr>
              <a:t>w</a:t>
            </a:r>
            <a:endParaRPr lang="zh-CN" altLang="en-US" dirty="0">
              <a:solidFill>
                <a:srgbClr val="000000"/>
              </a:solidFill>
            </a:endParaRPr>
          </a:p>
        </p:txBody>
      </p:sp>
      <p:graphicFrame>
        <p:nvGraphicFramePr>
          <p:cNvPr id="34" name="对象 33"/>
          <p:cNvGraphicFramePr>
            <a:graphicFrameLocks noChangeAspect="1"/>
          </p:cNvGraphicFramePr>
          <p:nvPr>
            <p:extLst>
              <p:ext uri="{D42A27DB-BD31-4B8C-83A1-F6EECF244321}">
                <p14:modId xmlns:p14="http://schemas.microsoft.com/office/powerpoint/2010/main" val="3912352791"/>
              </p:ext>
            </p:extLst>
          </p:nvPr>
        </p:nvGraphicFramePr>
        <p:xfrm>
          <a:off x="6286061" y="2919088"/>
          <a:ext cx="1752600" cy="1251857"/>
        </p:xfrm>
        <a:graphic>
          <a:graphicData uri="http://schemas.openxmlformats.org/presentationml/2006/ole">
            <mc:AlternateContent xmlns:mc="http://schemas.openxmlformats.org/markup-compatibility/2006">
              <mc:Choice xmlns:v="urn:schemas-microsoft-com:vml" Requires="v">
                <p:oleObj spid="_x0000_s10768" name="Equation" r:id="rId6" imgW="888614" imgH="634725" progId="">
                  <p:embed/>
                </p:oleObj>
              </mc:Choice>
              <mc:Fallback>
                <p:oleObj name="Equation" r:id="rId6" imgW="888614" imgH="634725"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86061" y="2919088"/>
                        <a:ext cx="1752600" cy="12518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 name="对象 34"/>
          <p:cNvGraphicFramePr>
            <a:graphicFrameLocks noChangeAspect="1"/>
          </p:cNvGraphicFramePr>
          <p:nvPr>
            <p:extLst>
              <p:ext uri="{D42A27DB-BD31-4B8C-83A1-F6EECF244321}">
                <p14:modId xmlns:p14="http://schemas.microsoft.com/office/powerpoint/2010/main" val="4154029613"/>
              </p:ext>
            </p:extLst>
          </p:nvPr>
        </p:nvGraphicFramePr>
        <p:xfrm>
          <a:off x="5489029" y="4884685"/>
          <a:ext cx="2669116" cy="990600"/>
        </p:xfrm>
        <a:graphic>
          <a:graphicData uri="http://schemas.openxmlformats.org/presentationml/2006/ole">
            <mc:AlternateContent xmlns:mc="http://schemas.openxmlformats.org/markup-compatibility/2006">
              <mc:Choice xmlns:v="urn:schemas-microsoft-com:vml" Requires="v">
                <p:oleObj spid="_x0000_s10769" name="Equation" r:id="rId8" imgW="1231900" imgH="457200" progId="">
                  <p:embed/>
                </p:oleObj>
              </mc:Choice>
              <mc:Fallback>
                <p:oleObj name="Equation" r:id="rId8" imgW="1231900" imgH="457200"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89029" y="4884685"/>
                        <a:ext cx="2669116"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5.5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线性</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支持</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向量机</a:t>
            </a:r>
            <a:endParaRPr lang="zh-CN" altLang="en-US" sz="3600" b="1" dirty="0">
              <a:latin typeface="黑体" panose="02010609060101010101" pitchFamily="49" charset="-122"/>
              <a:ea typeface="黑体" panose="02010609060101010101" pitchFamily="49" charset="-122"/>
            </a:endParaRPr>
          </a:p>
        </p:txBody>
      </p:sp>
      <p:sp>
        <p:nvSpPr>
          <p:cNvPr id="38" name="标题 1"/>
          <p:cNvSpPr txBox="1">
            <a:spLocks/>
          </p:cNvSpPr>
          <p:nvPr/>
        </p:nvSpPr>
        <p:spPr>
          <a:xfrm>
            <a:off x="5385675" y="4507845"/>
            <a:ext cx="3175000" cy="4191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b="1" dirty="0" smtClean="0">
                <a:latin typeface="楷体" panose="02010609060101010101" pitchFamily="49" charset="-122"/>
                <a:ea typeface="楷体" panose="02010609060101010101" pitchFamily="49" charset="-122"/>
              </a:rPr>
              <a:t>超平面上两点距离</a:t>
            </a:r>
            <a:r>
              <a:rPr lang="zh-CN" altLang="en-US" sz="2000" b="1" dirty="0" smtClean="0">
                <a:latin typeface="楷体" panose="02010609060101010101" pitchFamily="49" charset="-122"/>
                <a:ea typeface="楷体" panose="02010609060101010101" pitchFamily="49" charset="-122"/>
              </a:rPr>
              <a:t>：</a:t>
            </a:r>
            <a:endParaRPr lang="zh-CN" altLang="en-US" sz="2000" b="1" dirty="0">
              <a:latin typeface="楷体" panose="02010609060101010101" pitchFamily="49" charset="-122"/>
              <a:ea typeface="楷体" panose="02010609060101010101" pitchFamily="49" charset="-122"/>
            </a:endParaRPr>
          </a:p>
        </p:txBody>
      </p:sp>
      <p:sp>
        <p:nvSpPr>
          <p:cNvPr id="39" name="矩形 38"/>
          <p:cNvSpPr/>
          <p:nvPr/>
        </p:nvSpPr>
        <p:spPr>
          <a:xfrm>
            <a:off x="378372" y="795957"/>
            <a:ext cx="8361467" cy="461665"/>
          </a:xfrm>
          <a:prstGeom prst="rect">
            <a:avLst/>
          </a:prstGeom>
        </p:spPr>
        <p:txBody>
          <a:bodyPr wrap="square">
            <a:spAutoFit/>
          </a:bodyPr>
          <a:lstStyle/>
          <a:p>
            <a:pPr algn="just"/>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线性分类器</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就是用一个“超平面”将正、负样本隔离开</a:t>
            </a:r>
            <a:r>
              <a:rPr lang="zh-CN" altLang="en-US" dirty="0" smtClean="0"/>
              <a:t>。</a:t>
            </a:r>
            <a:endParaRPr lang="zh-CN" altLang="en-US" sz="3200" b="1"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411782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F34F11B-6855-4D3E-9419-560787DCE64F}" type="datetime1">
              <a:rPr lang="zh-CN" altLang="en-US" smtClean="0"/>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35</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cxnSp>
        <p:nvCxnSpPr>
          <p:cNvPr id="5" name="直接箭头连接符 4"/>
          <p:cNvCxnSpPr/>
          <p:nvPr/>
        </p:nvCxnSpPr>
        <p:spPr>
          <a:xfrm>
            <a:off x="1777558" y="5524500"/>
            <a:ext cx="44196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rot="5400000" flipH="1" flipV="1">
            <a:off x="-127442" y="3619500"/>
            <a:ext cx="38100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2310958" y="41529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844358" y="40767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844358" y="45339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758758" y="46101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3225358" y="44577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149158" y="49911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072958" y="35433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606358" y="52959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2463358" y="48387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987358" y="2781300"/>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4977958" y="3162300"/>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368358" y="2171700"/>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44558" y="3238500"/>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4368358" y="3924300"/>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3758758" y="2857500"/>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4901758" y="3695700"/>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977958" y="2628900"/>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5206558" y="4000500"/>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5435158" y="3467100"/>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rot="16200000" flipH="1">
            <a:off x="2234757" y="2705100"/>
            <a:ext cx="3124200" cy="2362200"/>
          </a:xfrm>
          <a:prstGeom prst="line">
            <a:avLst/>
          </a:prstGeom>
          <a:ln w="19050">
            <a:solidFill>
              <a:schemeClr val="tx2"/>
            </a:solidFill>
            <a:tailEnd type="none"/>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5130358" y="3314700"/>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rot="16200000" flipH="1">
            <a:off x="2158557" y="3162299"/>
            <a:ext cx="3352802" cy="1524003"/>
          </a:xfrm>
          <a:prstGeom prst="line">
            <a:avLst/>
          </a:prstGeom>
          <a:ln w="1905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rot="16200000" flipH="1">
            <a:off x="2387157" y="2705099"/>
            <a:ext cx="2819402" cy="2667003"/>
          </a:xfrm>
          <a:prstGeom prst="line">
            <a:avLst/>
          </a:prstGeom>
          <a:ln w="1905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rot="16200000" flipH="1">
            <a:off x="2387157" y="3086099"/>
            <a:ext cx="3429002" cy="1600203"/>
          </a:xfrm>
          <a:prstGeom prst="line">
            <a:avLst/>
          </a:prstGeom>
          <a:ln w="1905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rot="16200000" flipH="1">
            <a:off x="2196657" y="3352799"/>
            <a:ext cx="3124202" cy="1066803"/>
          </a:xfrm>
          <a:prstGeom prst="line">
            <a:avLst/>
          </a:prstGeom>
          <a:ln w="1905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rot="16200000" flipH="1">
            <a:off x="2158557" y="3543299"/>
            <a:ext cx="3429002" cy="685803"/>
          </a:xfrm>
          <a:prstGeom prst="line">
            <a:avLst/>
          </a:prstGeom>
          <a:ln w="19050">
            <a:solidFill>
              <a:schemeClr val="tx2"/>
            </a:solidFill>
            <a:tailEnd type="non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597835" y="5872834"/>
            <a:ext cx="7917515" cy="461665"/>
          </a:xfrm>
          <a:prstGeom prst="rect">
            <a:avLst/>
          </a:prstGeom>
          <a:noFill/>
        </p:spPr>
        <p:txBody>
          <a:bodyPr wrap="square" rtlCol="0">
            <a:spAutoFit/>
          </a:bodyPr>
          <a:lstStyle/>
          <a:p>
            <a:pPr algn="ctr"/>
            <a:r>
              <a:rPr lang="zh-CN" altLang="en-US" sz="2400" b="1" dirty="0">
                <a:solidFill>
                  <a:srgbClr val="7030A0"/>
                </a:solidFill>
                <a:latin typeface="Times New Roman" panose="02020603050405020304" pitchFamily="18" charset="0"/>
                <a:ea typeface="楷体" panose="02010609060101010101" pitchFamily="49" charset="-122"/>
                <a:cs typeface="Times New Roman" panose="02020603050405020304" pitchFamily="18" charset="0"/>
              </a:rPr>
              <a:t>各个分类器都有相同的</a:t>
            </a:r>
            <a:r>
              <a:rPr lang="zh-CN" altLang="en-US" sz="2400" b="1" dirty="0" smtClean="0">
                <a:solidFill>
                  <a:srgbClr val="7030A0"/>
                </a:solidFill>
                <a:latin typeface="Times New Roman" panose="02020603050405020304" pitchFamily="18" charset="0"/>
                <a:ea typeface="楷体" panose="02010609060101010101" pitchFamily="49" charset="-122"/>
                <a:cs typeface="Times New Roman" panose="02020603050405020304" pitchFamily="18" charset="0"/>
              </a:rPr>
              <a:t>误差，哪一个分类器最好</a:t>
            </a:r>
            <a:r>
              <a:rPr lang="en-AU" altLang="zh-CN" sz="2400" b="1" dirty="0" smtClean="0">
                <a:solidFill>
                  <a:srgbClr val="7030A0"/>
                </a:solidFill>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34" name="TextBox 33"/>
          <p:cNvSpPr txBox="1"/>
          <p:nvPr/>
        </p:nvSpPr>
        <p:spPr>
          <a:xfrm>
            <a:off x="2767364" y="1790700"/>
            <a:ext cx="312906" cy="369332"/>
          </a:xfrm>
          <a:prstGeom prst="rect">
            <a:avLst/>
          </a:prstGeom>
          <a:noFill/>
        </p:spPr>
        <p:txBody>
          <a:bodyPr wrap="none" rtlCol="0">
            <a:spAutoFit/>
          </a:bodyPr>
          <a:lstStyle/>
          <a:p>
            <a:r>
              <a:rPr lang="en-AU" altLang="zh-CN" dirty="0" smtClean="0">
                <a:solidFill>
                  <a:srgbClr val="7030A0"/>
                </a:solidFill>
              </a:rPr>
              <a:t>?</a:t>
            </a:r>
            <a:endParaRPr lang="zh-CN" altLang="en-US" dirty="0">
              <a:solidFill>
                <a:srgbClr val="7030A0"/>
              </a:solidFill>
            </a:endParaRPr>
          </a:p>
        </p:txBody>
      </p:sp>
      <p:pic>
        <p:nvPicPr>
          <p:cNvPr id="35" name="Picture 1" descr="C:\Users\BOYUAN~1\AppData\Local\Temp\)@4P7[2M1DQA$`7IXCA6YMI.gif"/>
          <p:cNvPicPr>
            <a:picLocks noChangeAspect="1" noChangeArrowheads="1" noCrop="1"/>
          </p:cNvPicPr>
          <p:nvPr/>
        </p:nvPicPr>
        <p:blipFill>
          <a:blip r:embed="rId2" cstate="print">
            <a:clrChange>
              <a:clrFrom>
                <a:srgbClr val="FFFFFF"/>
              </a:clrFrom>
              <a:clrTo>
                <a:srgbClr val="FFFFFF">
                  <a:alpha val="0"/>
                </a:srgbClr>
              </a:clrTo>
            </a:clrChange>
          </a:blip>
          <a:srcRect/>
          <a:stretch>
            <a:fillRect/>
          </a:stretch>
        </p:blipFill>
        <p:spPr bwMode="auto">
          <a:xfrm>
            <a:off x="7162802" y="4876800"/>
            <a:ext cx="962025" cy="916829"/>
          </a:xfrm>
          <a:prstGeom prst="rect">
            <a:avLst/>
          </a:prstGeom>
          <a:noFill/>
        </p:spPr>
      </p:pic>
      <p:sp>
        <p:nvSpPr>
          <p:cNvPr id="36"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5.5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线性</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支持</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向量机</a:t>
            </a:r>
            <a:endParaRPr lang="zh-CN" altLang="en-US" sz="3600" b="1" dirty="0">
              <a:latin typeface="黑体" panose="02010609060101010101" pitchFamily="49" charset="-122"/>
              <a:ea typeface="黑体" panose="02010609060101010101" pitchFamily="49" charset="-122"/>
            </a:endParaRPr>
          </a:p>
        </p:txBody>
      </p:sp>
      <p:sp>
        <p:nvSpPr>
          <p:cNvPr id="37" name="标题 1"/>
          <p:cNvSpPr txBox="1">
            <a:spLocks/>
          </p:cNvSpPr>
          <p:nvPr/>
        </p:nvSpPr>
        <p:spPr>
          <a:xfrm>
            <a:off x="457202" y="740158"/>
            <a:ext cx="6705600" cy="5635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smtClean="0">
                <a:latin typeface="楷体" panose="02010609060101010101" pitchFamily="49" charset="-122"/>
                <a:ea typeface="楷体" panose="02010609060101010101" pitchFamily="49" charset="-122"/>
              </a:rPr>
              <a:t>分类器的选择</a:t>
            </a:r>
            <a:endParaRPr lang="zh-CN" altLang="en-US" sz="2800"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748340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21E38CB-3C69-4631-BEF6-D0E07D2ED046}" type="datetime1">
              <a:rPr lang="zh-CN" altLang="en-US" smtClean="0"/>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36</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cxnSp>
        <p:nvCxnSpPr>
          <p:cNvPr id="5" name="直接箭头连接符 4"/>
          <p:cNvCxnSpPr/>
          <p:nvPr/>
        </p:nvCxnSpPr>
        <p:spPr>
          <a:xfrm>
            <a:off x="2438400" y="5028406"/>
            <a:ext cx="44196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rot="5400000" flipH="1" flipV="1">
            <a:off x="533400" y="3123406"/>
            <a:ext cx="38100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2971800" y="3656806"/>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505200" y="3580606"/>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505200" y="4037806"/>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419600" y="4114006"/>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3886200" y="3961606"/>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810000" y="4495006"/>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733800" y="3047206"/>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267200" y="4799806"/>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124200" y="4342606"/>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648200" y="2285206"/>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638800" y="2666206"/>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5029200" y="1675606"/>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5105400" y="2742406"/>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5029200" y="3428206"/>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4419600" y="2361406"/>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562600" y="3199606"/>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5638800" y="2132806"/>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5867400" y="3504406"/>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6096000" y="2971006"/>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5791200" y="2818606"/>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p:cNvCxnSpPr/>
          <p:nvPr/>
        </p:nvCxnSpPr>
        <p:spPr>
          <a:xfrm>
            <a:off x="2742406" y="2513806"/>
            <a:ext cx="3581402" cy="1600202"/>
          </a:xfrm>
          <a:prstGeom prst="line">
            <a:avLst/>
          </a:prstGeom>
          <a:ln w="1905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428206" y="1892538"/>
            <a:ext cx="2058194" cy="2983468"/>
          </a:xfrm>
          <a:prstGeom prst="line">
            <a:avLst/>
          </a:prstGeom>
          <a:ln w="19050">
            <a:solidFill>
              <a:schemeClr val="tx2"/>
            </a:solidFill>
            <a:tailEnd type="non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513806" y="2132806"/>
            <a:ext cx="338554" cy="369332"/>
          </a:xfrm>
          <a:prstGeom prst="rect">
            <a:avLst/>
          </a:prstGeom>
          <a:noFill/>
        </p:spPr>
        <p:txBody>
          <a:bodyPr wrap="none" rtlCol="0">
            <a:spAutoFit/>
          </a:bodyPr>
          <a:lstStyle/>
          <a:p>
            <a:r>
              <a:rPr lang="en-AU" altLang="zh-CN" dirty="0" smtClean="0">
                <a:solidFill>
                  <a:srgbClr val="000000"/>
                </a:solidFill>
              </a:rPr>
              <a:t>A</a:t>
            </a:r>
            <a:endParaRPr lang="zh-CN" altLang="en-US" dirty="0">
              <a:solidFill>
                <a:srgbClr val="000000"/>
              </a:solidFill>
            </a:endParaRPr>
          </a:p>
        </p:txBody>
      </p:sp>
      <p:sp>
        <p:nvSpPr>
          <p:cNvPr id="30" name="椭圆 29"/>
          <p:cNvSpPr/>
          <p:nvPr/>
        </p:nvSpPr>
        <p:spPr>
          <a:xfrm>
            <a:off x="3733006" y="2742406"/>
            <a:ext cx="152400" cy="1524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TextBox 30"/>
          <p:cNvSpPr txBox="1"/>
          <p:nvPr/>
        </p:nvSpPr>
        <p:spPr>
          <a:xfrm>
            <a:off x="3276600" y="1523206"/>
            <a:ext cx="338554" cy="369332"/>
          </a:xfrm>
          <a:prstGeom prst="rect">
            <a:avLst/>
          </a:prstGeom>
          <a:noFill/>
        </p:spPr>
        <p:txBody>
          <a:bodyPr wrap="none" rtlCol="0">
            <a:spAutoFit/>
          </a:bodyPr>
          <a:lstStyle/>
          <a:p>
            <a:r>
              <a:rPr lang="en-AU" altLang="zh-CN" dirty="0" smtClean="0">
                <a:solidFill>
                  <a:srgbClr val="000000"/>
                </a:solidFill>
              </a:rPr>
              <a:t>B</a:t>
            </a:r>
            <a:endParaRPr lang="zh-CN" altLang="en-US" dirty="0">
              <a:solidFill>
                <a:srgbClr val="000000"/>
              </a:solidFill>
            </a:endParaRPr>
          </a:p>
        </p:txBody>
      </p:sp>
      <p:sp>
        <p:nvSpPr>
          <p:cNvPr id="33" name="标题 1"/>
          <p:cNvSpPr txBox="1">
            <a:spLocks/>
          </p:cNvSpPr>
          <p:nvPr/>
        </p:nvSpPr>
        <p:spPr>
          <a:xfrm>
            <a:off x="419100" y="727840"/>
            <a:ext cx="6705600" cy="5635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smtClean="0">
                <a:latin typeface="楷体" panose="02010609060101010101" pitchFamily="49" charset="-122"/>
                <a:ea typeface="楷体" panose="02010609060101010101" pitchFamily="49" charset="-122"/>
              </a:rPr>
              <a:t>未知样本</a:t>
            </a:r>
            <a:endParaRPr lang="zh-CN" altLang="en-US" sz="2800" b="1" dirty="0">
              <a:latin typeface="楷体" panose="02010609060101010101" pitchFamily="49" charset="-122"/>
              <a:ea typeface="楷体" panose="02010609060101010101" pitchFamily="49" charset="-122"/>
            </a:endParaRPr>
          </a:p>
        </p:txBody>
      </p:sp>
      <p:sp>
        <p:nvSpPr>
          <p:cNvPr id="34"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5.5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线性</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支持</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向量机</a:t>
            </a:r>
            <a:endParaRPr lang="zh-CN" altLang="en-US" sz="3600" b="1" dirty="0">
              <a:latin typeface="黑体" panose="02010609060101010101" pitchFamily="49" charset="-122"/>
              <a:ea typeface="黑体" panose="02010609060101010101" pitchFamily="49" charset="-122"/>
            </a:endParaRPr>
          </a:p>
        </p:txBody>
      </p:sp>
      <p:sp>
        <p:nvSpPr>
          <p:cNvPr id="36" name="TextBox 44"/>
          <p:cNvSpPr txBox="1"/>
          <p:nvPr/>
        </p:nvSpPr>
        <p:spPr>
          <a:xfrm>
            <a:off x="628650" y="5599836"/>
            <a:ext cx="7886700" cy="461665"/>
          </a:xfrm>
          <a:prstGeom prst="rect">
            <a:avLst/>
          </a:prstGeom>
          <a:noFill/>
        </p:spPr>
        <p:txBody>
          <a:bodyPr wrap="square" rtlCol="0">
            <a:spAutoFit/>
          </a:bodyPr>
          <a:lstStyle/>
          <a:p>
            <a:pPr algn="ct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分类器 </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B </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将空间划分得更加一致</a:t>
            </a:r>
            <a:r>
              <a:rPr lang="en-AU" altLang="zh-CN" sz="2400" b="1" dirty="0" smtClean="0">
                <a:solidFill>
                  <a:srgbClr val="7030A0"/>
                </a:solidFill>
                <a:latin typeface="Times New Roman" panose="02020603050405020304" pitchFamily="18" charset="0"/>
                <a:ea typeface="楷体" panose="02010609060101010101" pitchFamily="49" charset="-122"/>
                <a:cs typeface="Times New Roman" panose="02020603050405020304" pitchFamily="18" charset="0"/>
              </a:rPr>
              <a:t>(unbiased).</a:t>
            </a:r>
            <a:endParaRPr lang="zh-CN" altLang="en-US" sz="2400" b="1" dirty="0">
              <a:solidFill>
                <a:srgbClr val="7030A0"/>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993647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1000" fill="hold"/>
                                        <p:tgtEl>
                                          <p:spTgt spid="27"/>
                                        </p:tgtEl>
                                        <p:attrNameLst>
                                          <p:attrName>ppt_w</p:attrName>
                                        </p:attrNameLst>
                                      </p:cBhvr>
                                      <p:tavLst>
                                        <p:tav tm="0">
                                          <p:val>
                                            <p:strVal val="#ppt_w*0.70"/>
                                          </p:val>
                                        </p:tav>
                                        <p:tav tm="100000">
                                          <p:val>
                                            <p:strVal val="#ppt_w"/>
                                          </p:val>
                                        </p:tav>
                                      </p:tavLst>
                                    </p:anim>
                                    <p:anim calcmode="lin" valueType="num">
                                      <p:cBhvr>
                                        <p:cTn id="8" dur="1000" fill="hold"/>
                                        <p:tgtEl>
                                          <p:spTgt spid="27"/>
                                        </p:tgtEl>
                                        <p:attrNameLst>
                                          <p:attrName>ppt_h</p:attrName>
                                        </p:attrNameLst>
                                      </p:cBhvr>
                                      <p:tavLst>
                                        <p:tav tm="0">
                                          <p:val>
                                            <p:strVal val="#ppt_h"/>
                                          </p:val>
                                        </p:tav>
                                        <p:tav tm="100000">
                                          <p:val>
                                            <p:strVal val="#ppt_h"/>
                                          </p:val>
                                        </p:tav>
                                      </p:tavLst>
                                    </p:anim>
                                    <p:animEffect transition="in" filter="fade">
                                      <p:cBhvr>
                                        <p:cTn id="9" dur="1000"/>
                                        <p:tgtEl>
                                          <p:spTgt spid="27"/>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1000" fill="hold"/>
                                        <p:tgtEl>
                                          <p:spTgt spid="29"/>
                                        </p:tgtEl>
                                        <p:attrNameLst>
                                          <p:attrName>ppt_w</p:attrName>
                                        </p:attrNameLst>
                                      </p:cBhvr>
                                      <p:tavLst>
                                        <p:tav tm="0">
                                          <p:val>
                                            <p:strVal val="#ppt_w*0.70"/>
                                          </p:val>
                                        </p:tav>
                                        <p:tav tm="100000">
                                          <p:val>
                                            <p:strVal val="#ppt_w"/>
                                          </p:val>
                                        </p:tav>
                                      </p:tavLst>
                                    </p:anim>
                                    <p:anim calcmode="lin" valueType="num">
                                      <p:cBhvr>
                                        <p:cTn id="13" dur="1000" fill="hold"/>
                                        <p:tgtEl>
                                          <p:spTgt spid="29"/>
                                        </p:tgtEl>
                                        <p:attrNameLst>
                                          <p:attrName>ppt_h</p:attrName>
                                        </p:attrNameLst>
                                      </p:cBhvr>
                                      <p:tavLst>
                                        <p:tav tm="0">
                                          <p:val>
                                            <p:strVal val="#ppt_h"/>
                                          </p:val>
                                        </p:tav>
                                        <p:tav tm="100000">
                                          <p:val>
                                            <p:strVal val="#ppt_h"/>
                                          </p:val>
                                        </p:tav>
                                      </p:tavLst>
                                    </p:anim>
                                    <p:animEffect transition="in" filter="fade">
                                      <p:cBhvr>
                                        <p:cTn id="14" dur="1000"/>
                                        <p:tgtEl>
                                          <p:spTgt spid="29"/>
                                        </p:tgtEl>
                                      </p:cBhvr>
                                    </p:animEffect>
                                  </p:childTnLst>
                                </p:cTn>
                              </p:par>
                            </p:childTnLst>
                          </p:cTn>
                        </p:par>
                        <p:par>
                          <p:cTn id="15" fill="hold">
                            <p:stCondLst>
                              <p:cond delay="1000"/>
                            </p:stCondLst>
                            <p:childTnLst>
                              <p:par>
                                <p:cTn id="16" presetID="7" presetClass="emph" presetSubtype="2" fill="hold" grpId="0" nodeType="afterEffect">
                                  <p:stCondLst>
                                    <p:cond delay="0"/>
                                  </p:stCondLst>
                                  <p:childTnLst>
                                    <p:animClr clrSpc="rgb" dir="cw">
                                      <p:cBhvr>
                                        <p:cTn id="17" dur="2000" fill="hold"/>
                                        <p:tgtEl>
                                          <p:spTgt spid="30"/>
                                        </p:tgtEl>
                                        <p:attrNameLst>
                                          <p:attrName>stroke.color</p:attrName>
                                        </p:attrNameLst>
                                      </p:cBhvr>
                                      <p:to>
                                        <a:srgbClr val="FF0000"/>
                                      </p:to>
                                    </p:animClr>
                                    <p:set>
                                      <p:cBhvr>
                                        <p:cTn id="18" dur="2000" fill="hold"/>
                                        <p:tgtEl>
                                          <p:spTgt spid="30"/>
                                        </p:tgtEl>
                                        <p:attrNameLst>
                                          <p:attrName>stroke.on</p:attrName>
                                        </p:attrNameLst>
                                      </p:cBhvr>
                                      <p:to>
                                        <p:strVal val="true"/>
                                      </p:to>
                                    </p:set>
                                  </p:childTnLst>
                                </p:cTn>
                              </p:par>
                            </p:childTnLst>
                          </p:cTn>
                        </p:par>
                      </p:childTnLst>
                    </p:cTn>
                  </p:par>
                  <p:par>
                    <p:cTn id="19" fill="hold">
                      <p:stCondLst>
                        <p:cond delay="indefinite"/>
                      </p:stCondLst>
                      <p:childTnLst>
                        <p:par>
                          <p:cTn id="20" fill="hold">
                            <p:stCondLst>
                              <p:cond delay="0"/>
                            </p:stCondLst>
                            <p:childTnLst>
                              <p:par>
                                <p:cTn id="21" presetID="55"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p:cTn id="23" dur="1000" fill="hold"/>
                                        <p:tgtEl>
                                          <p:spTgt spid="28"/>
                                        </p:tgtEl>
                                        <p:attrNameLst>
                                          <p:attrName>ppt_w</p:attrName>
                                        </p:attrNameLst>
                                      </p:cBhvr>
                                      <p:tavLst>
                                        <p:tav tm="0">
                                          <p:val>
                                            <p:strVal val="#ppt_w*0.70"/>
                                          </p:val>
                                        </p:tav>
                                        <p:tav tm="100000">
                                          <p:val>
                                            <p:strVal val="#ppt_w"/>
                                          </p:val>
                                        </p:tav>
                                      </p:tavLst>
                                    </p:anim>
                                    <p:anim calcmode="lin" valueType="num">
                                      <p:cBhvr>
                                        <p:cTn id="24" dur="1000" fill="hold"/>
                                        <p:tgtEl>
                                          <p:spTgt spid="28"/>
                                        </p:tgtEl>
                                        <p:attrNameLst>
                                          <p:attrName>ppt_h</p:attrName>
                                        </p:attrNameLst>
                                      </p:cBhvr>
                                      <p:tavLst>
                                        <p:tav tm="0">
                                          <p:val>
                                            <p:strVal val="#ppt_h"/>
                                          </p:val>
                                        </p:tav>
                                        <p:tav tm="100000">
                                          <p:val>
                                            <p:strVal val="#ppt_h"/>
                                          </p:val>
                                        </p:tav>
                                      </p:tavLst>
                                    </p:anim>
                                    <p:animEffect transition="in" filter="fade">
                                      <p:cBhvr>
                                        <p:cTn id="25" dur="1000"/>
                                        <p:tgtEl>
                                          <p:spTgt spid="28"/>
                                        </p:tgtEl>
                                      </p:cBhvr>
                                    </p:animEffect>
                                  </p:childTnLst>
                                </p:cTn>
                              </p:par>
                              <p:par>
                                <p:cTn id="26" presetID="55" presetClass="entr" presetSubtype="0"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p:cTn id="28" dur="1000" fill="hold"/>
                                        <p:tgtEl>
                                          <p:spTgt spid="31"/>
                                        </p:tgtEl>
                                        <p:attrNameLst>
                                          <p:attrName>ppt_w</p:attrName>
                                        </p:attrNameLst>
                                      </p:cBhvr>
                                      <p:tavLst>
                                        <p:tav tm="0">
                                          <p:val>
                                            <p:strVal val="#ppt_w*0.70"/>
                                          </p:val>
                                        </p:tav>
                                        <p:tav tm="100000">
                                          <p:val>
                                            <p:strVal val="#ppt_w"/>
                                          </p:val>
                                        </p:tav>
                                      </p:tavLst>
                                    </p:anim>
                                    <p:anim calcmode="lin" valueType="num">
                                      <p:cBhvr>
                                        <p:cTn id="29" dur="1000" fill="hold"/>
                                        <p:tgtEl>
                                          <p:spTgt spid="31"/>
                                        </p:tgtEl>
                                        <p:attrNameLst>
                                          <p:attrName>ppt_h</p:attrName>
                                        </p:attrNameLst>
                                      </p:cBhvr>
                                      <p:tavLst>
                                        <p:tav tm="0">
                                          <p:val>
                                            <p:strVal val="#ppt_h"/>
                                          </p:val>
                                        </p:tav>
                                        <p:tav tm="100000">
                                          <p:val>
                                            <p:strVal val="#ppt_h"/>
                                          </p:val>
                                        </p:tav>
                                      </p:tavLst>
                                    </p:anim>
                                    <p:animEffect transition="in" filter="fade">
                                      <p:cBhvr>
                                        <p:cTn id="30" dur="1000"/>
                                        <p:tgtEl>
                                          <p:spTgt spid="31"/>
                                        </p:tgtEl>
                                      </p:cBhvr>
                                    </p:animEffect>
                                  </p:childTnLst>
                                </p:cTn>
                              </p:par>
                            </p:childTnLst>
                          </p:cTn>
                        </p:par>
                        <p:par>
                          <p:cTn id="31" fill="hold">
                            <p:stCondLst>
                              <p:cond delay="1000"/>
                            </p:stCondLst>
                            <p:childTnLst>
                              <p:par>
                                <p:cTn id="32" presetID="7" presetClass="emph" presetSubtype="2" fill="hold" nodeType="afterEffect">
                                  <p:stCondLst>
                                    <p:cond delay="0"/>
                                  </p:stCondLst>
                                  <p:childTnLst>
                                    <p:animClr clrSpc="rgb" dir="cw">
                                      <p:cBhvr>
                                        <p:cTn id="33" dur="2000" fill="hold"/>
                                        <p:tgtEl>
                                          <p:spTgt spid="30"/>
                                        </p:tgtEl>
                                        <p:attrNameLst>
                                          <p:attrName>stroke.color</p:attrName>
                                        </p:attrNameLst>
                                      </p:cBhvr>
                                      <p:to>
                                        <a:srgbClr val="0070C0"/>
                                      </p:to>
                                    </p:animClr>
                                    <p:set>
                                      <p:cBhvr>
                                        <p:cTn id="34" dur="2000" fill="hold"/>
                                        <p:tgtEl>
                                          <p:spTgt spid="30"/>
                                        </p:tgtEl>
                                        <p:attrNameLst>
                                          <p:attrName>stroke.on</p:attrName>
                                        </p:attrNameLst>
                                      </p:cBhvr>
                                      <p:to>
                                        <p:strVal val="true"/>
                                      </p:to>
                                    </p:set>
                                  </p:childTnLst>
                                </p:cTn>
                              </p:par>
                            </p:childTnLst>
                          </p:cTn>
                        </p:par>
                      </p:childTnLst>
                    </p:cTn>
                  </p:par>
                  <p:par>
                    <p:cTn id="35" fill="hold">
                      <p:stCondLst>
                        <p:cond delay="indefinite"/>
                      </p:stCondLst>
                      <p:childTnLst>
                        <p:par>
                          <p:cTn id="36" fill="hold">
                            <p:stCondLst>
                              <p:cond delay="0"/>
                            </p:stCondLst>
                            <p:childTnLst>
                              <p:par>
                                <p:cTn id="37" presetID="5" presetClass="entr" presetSubtype="10" fill="hold" grpId="0" nodeType="click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checkerboard(across)">
                                      <p:cBhvr>
                                        <p:cTn id="3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animBg="1"/>
      <p:bldP spid="31" grpId="0"/>
      <p:bldP spid="3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F7AC2E9-3305-4250-9441-5C8B24F81799}" type="datetime1">
              <a:rPr lang="zh-CN" altLang="en-US" smtClean="0"/>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37</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cxnSp>
        <p:nvCxnSpPr>
          <p:cNvPr id="5" name="直接箭头连接符 4"/>
          <p:cNvCxnSpPr/>
          <p:nvPr/>
        </p:nvCxnSpPr>
        <p:spPr>
          <a:xfrm>
            <a:off x="686594" y="5445728"/>
            <a:ext cx="44196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rot="5400000" flipH="1" flipV="1">
            <a:off x="-1218406" y="3540728"/>
            <a:ext cx="38100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1219994" y="407412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753394" y="399792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753394" y="445512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667794" y="453132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134394" y="437892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2058194" y="491232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981994" y="346452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2515394" y="521712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372394" y="475992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896394" y="2702528"/>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886994" y="3083528"/>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277394" y="2092928"/>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353594" y="3159728"/>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277394" y="3845528"/>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2667794" y="2778728"/>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3810794" y="3616928"/>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3886994" y="2550128"/>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4115594" y="3921728"/>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4344194" y="3388328"/>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rot="16200000" flipH="1">
            <a:off x="1143793" y="2626328"/>
            <a:ext cx="3124200" cy="2362200"/>
          </a:xfrm>
          <a:prstGeom prst="line">
            <a:avLst/>
          </a:prstGeom>
          <a:ln w="19050">
            <a:solidFill>
              <a:schemeClr val="tx2"/>
            </a:solidFill>
            <a:tailEnd type="none"/>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4039394" y="3235928"/>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a:stCxn id="18" idx="3"/>
          </p:cNvCxnSpPr>
          <p:nvPr/>
        </p:nvCxnSpPr>
        <p:spPr>
          <a:xfrm rot="5400000">
            <a:off x="2281216" y="2011148"/>
            <a:ext cx="860517" cy="1154159"/>
          </a:xfrm>
          <a:prstGeom prst="line">
            <a:avLst/>
          </a:prstGeom>
          <a:ln w="12700">
            <a:solidFill>
              <a:schemeClr val="tx2"/>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277394" y="1799796"/>
            <a:ext cx="300082" cy="369332"/>
          </a:xfrm>
          <a:prstGeom prst="rect">
            <a:avLst/>
          </a:prstGeom>
          <a:noFill/>
        </p:spPr>
        <p:txBody>
          <a:bodyPr wrap="none" rtlCol="0">
            <a:spAutoFit/>
          </a:bodyPr>
          <a:lstStyle/>
          <a:p>
            <a:r>
              <a:rPr lang="en-AU" altLang="zh-CN" dirty="0" smtClean="0">
                <a:solidFill>
                  <a:srgbClr val="000000"/>
                </a:solidFill>
              </a:rPr>
              <a:t>x</a:t>
            </a:r>
            <a:endParaRPr lang="zh-CN" altLang="en-US" dirty="0">
              <a:solidFill>
                <a:srgbClr val="000000"/>
              </a:solidFill>
            </a:endParaRPr>
          </a:p>
        </p:txBody>
      </p:sp>
      <p:sp>
        <p:nvSpPr>
          <p:cNvPr id="30" name="TextBox 29"/>
          <p:cNvSpPr txBox="1"/>
          <p:nvPr/>
        </p:nvSpPr>
        <p:spPr>
          <a:xfrm>
            <a:off x="1829594" y="2931128"/>
            <a:ext cx="343364" cy="369332"/>
          </a:xfrm>
          <a:prstGeom prst="rect">
            <a:avLst/>
          </a:prstGeom>
          <a:noFill/>
        </p:spPr>
        <p:txBody>
          <a:bodyPr wrap="none" rtlCol="0">
            <a:spAutoFit/>
          </a:bodyPr>
          <a:lstStyle/>
          <a:p>
            <a:r>
              <a:rPr lang="en-AU" altLang="zh-CN" dirty="0" smtClean="0">
                <a:solidFill>
                  <a:srgbClr val="000000"/>
                </a:solidFill>
              </a:rPr>
              <a:t>x</a:t>
            </a:r>
            <a:r>
              <a:rPr lang="en-AU" altLang="zh-CN" dirty="0" smtClean="0">
                <a:solidFill>
                  <a:srgbClr val="000000"/>
                </a:solidFill>
                <a:latin typeface="Times New Roman"/>
                <a:cs typeface="Times New Roman"/>
              </a:rPr>
              <a:t>'</a:t>
            </a:r>
            <a:endParaRPr lang="zh-CN" altLang="en-US" dirty="0">
              <a:solidFill>
                <a:srgbClr val="000000"/>
              </a:solidFill>
            </a:endParaRPr>
          </a:p>
        </p:txBody>
      </p:sp>
      <p:graphicFrame>
        <p:nvGraphicFramePr>
          <p:cNvPr id="31" name="对象 30"/>
          <p:cNvGraphicFramePr>
            <a:graphicFrameLocks noChangeAspect="1"/>
          </p:cNvGraphicFramePr>
          <p:nvPr>
            <p:extLst>
              <p:ext uri="{D42A27DB-BD31-4B8C-83A1-F6EECF244321}">
                <p14:modId xmlns:p14="http://schemas.microsoft.com/office/powerpoint/2010/main" val="2898100655"/>
              </p:ext>
            </p:extLst>
          </p:nvPr>
        </p:nvGraphicFramePr>
        <p:xfrm>
          <a:off x="5512283" y="1260597"/>
          <a:ext cx="2232025" cy="482600"/>
        </p:xfrm>
        <a:graphic>
          <a:graphicData uri="http://schemas.openxmlformats.org/presentationml/2006/ole">
            <mc:AlternateContent xmlns:mc="http://schemas.openxmlformats.org/markup-compatibility/2006">
              <mc:Choice xmlns:v="urn:schemas-microsoft-com:vml" Requires="v">
                <p:oleObj spid="_x0000_s24974" name="Equation" r:id="rId3" imgW="939392" imgH="203112" progId="">
                  <p:embed/>
                </p:oleObj>
              </mc:Choice>
              <mc:Fallback>
                <p:oleObj name="Equation" r:id="rId3" imgW="939392" imgH="203112" progId="">
                  <p:embed/>
                  <p:pic>
                    <p:nvPicPr>
                      <p:cNvPr id="31" name="对象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2283" y="1260597"/>
                        <a:ext cx="2232025"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 name="对象 31"/>
          <p:cNvGraphicFramePr>
            <a:graphicFrameLocks noChangeAspect="1"/>
          </p:cNvGraphicFramePr>
          <p:nvPr>
            <p:extLst>
              <p:ext uri="{D42A27DB-BD31-4B8C-83A1-F6EECF244321}">
                <p14:modId xmlns:p14="http://schemas.microsoft.com/office/powerpoint/2010/main" val="1821032230"/>
              </p:ext>
            </p:extLst>
          </p:nvPr>
        </p:nvGraphicFramePr>
        <p:xfrm>
          <a:off x="5519737" y="2092928"/>
          <a:ext cx="2887663" cy="1766887"/>
        </p:xfrm>
        <a:graphic>
          <a:graphicData uri="http://schemas.openxmlformats.org/presentationml/2006/ole">
            <mc:AlternateContent xmlns:mc="http://schemas.openxmlformats.org/markup-compatibility/2006">
              <mc:Choice xmlns:v="urn:schemas-microsoft-com:vml" Requires="v">
                <p:oleObj spid="_x0000_s24975" name="Equation" r:id="rId5" imgW="1409088" imgH="863225" progId="">
                  <p:embed/>
                </p:oleObj>
              </mc:Choice>
              <mc:Fallback>
                <p:oleObj name="Equation" r:id="rId5" imgW="1409088" imgH="863225" progId="">
                  <p:embed/>
                  <p:pic>
                    <p:nvPicPr>
                      <p:cNvPr id="32" name="对象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9737" y="2092928"/>
                        <a:ext cx="2887663" cy="1766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 name="对象 32"/>
          <p:cNvGraphicFramePr>
            <a:graphicFrameLocks noChangeAspect="1"/>
          </p:cNvGraphicFramePr>
          <p:nvPr>
            <p:extLst>
              <p:ext uri="{D42A27DB-BD31-4B8C-83A1-F6EECF244321}">
                <p14:modId xmlns:p14="http://schemas.microsoft.com/office/powerpoint/2010/main" val="2508342756"/>
              </p:ext>
            </p:extLst>
          </p:nvPr>
        </p:nvGraphicFramePr>
        <p:xfrm>
          <a:off x="5184775" y="4378928"/>
          <a:ext cx="3557588" cy="1308100"/>
        </p:xfrm>
        <a:graphic>
          <a:graphicData uri="http://schemas.openxmlformats.org/presentationml/2006/ole">
            <mc:AlternateContent xmlns:mc="http://schemas.openxmlformats.org/markup-compatibility/2006">
              <mc:Choice xmlns:v="urn:schemas-microsoft-com:vml" Requires="v">
                <p:oleObj spid="_x0000_s24976" name="Equation" r:id="rId7" imgW="1726451" imgH="634725" progId="">
                  <p:embed/>
                </p:oleObj>
              </mc:Choice>
              <mc:Fallback>
                <p:oleObj name="Equation" r:id="rId7" imgW="1726451" imgH="634725" progId="">
                  <p:embed/>
                  <p:pic>
                    <p:nvPicPr>
                      <p:cNvPr id="33" name="对象 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84775" y="4378928"/>
                        <a:ext cx="3557588" cy="1308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4" name="直接箭头连接符 33"/>
          <p:cNvCxnSpPr/>
          <p:nvPr/>
        </p:nvCxnSpPr>
        <p:spPr>
          <a:xfrm flipV="1">
            <a:off x="686594" y="3883628"/>
            <a:ext cx="2057400" cy="1562100"/>
          </a:xfrm>
          <a:prstGeom prst="straightConnector1">
            <a:avLst/>
          </a:prstGeom>
          <a:ln w="12700">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graphicFrame>
        <p:nvGraphicFramePr>
          <p:cNvPr id="35" name="对象 34"/>
          <p:cNvGraphicFramePr>
            <a:graphicFrameLocks noChangeAspect="1"/>
          </p:cNvGraphicFramePr>
          <p:nvPr>
            <p:extLst>
              <p:ext uri="{D42A27DB-BD31-4B8C-83A1-F6EECF244321}">
                <p14:modId xmlns:p14="http://schemas.microsoft.com/office/powerpoint/2010/main" val="2373205050"/>
              </p:ext>
            </p:extLst>
          </p:nvPr>
        </p:nvGraphicFramePr>
        <p:xfrm>
          <a:off x="1570038" y="4759928"/>
          <a:ext cx="498764" cy="609600"/>
        </p:xfrm>
        <a:graphic>
          <a:graphicData uri="http://schemas.openxmlformats.org/presentationml/2006/ole">
            <mc:AlternateContent xmlns:mc="http://schemas.openxmlformats.org/markup-compatibility/2006">
              <mc:Choice xmlns:v="urn:schemas-microsoft-com:vml" Requires="v">
                <p:oleObj spid="_x0000_s24977" name="Equation" r:id="rId9" imgW="342751" imgH="418918" progId="">
                  <p:embed/>
                </p:oleObj>
              </mc:Choice>
              <mc:Fallback>
                <p:oleObj name="Equation" r:id="rId9" imgW="342751" imgH="418918" progId="">
                  <p:embed/>
                  <p:pic>
                    <p:nvPicPr>
                      <p:cNvPr id="35" name="对象 3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70038" y="4759928"/>
                        <a:ext cx="498764"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5.5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线性</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支持</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向量机</a:t>
            </a:r>
            <a:endParaRPr lang="zh-CN" altLang="en-US" sz="3600" b="1" dirty="0">
              <a:latin typeface="黑体" panose="02010609060101010101" pitchFamily="49" charset="-122"/>
              <a:ea typeface="黑体" panose="02010609060101010101" pitchFamily="49" charset="-122"/>
            </a:endParaRPr>
          </a:p>
        </p:txBody>
      </p:sp>
      <p:sp>
        <p:nvSpPr>
          <p:cNvPr id="38" name="标题 1"/>
          <p:cNvSpPr txBox="1">
            <a:spLocks/>
          </p:cNvSpPr>
          <p:nvPr/>
        </p:nvSpPr>
        <p:spPr>
          <a:xfrm>
            <a:off x="338576" y="773262"/>
            <a:ext cx="4506036" cy="5635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b="1" dirty="0" smtClean="0">
                <a:latin typeface="楷体" panose="02010609060101010101" pitchFamily="49" charset="-122"/>
                <a:ea typeface="楷体" panose="02010609060101010101" pitchFamily="49" charset="-122"/>
              </a:rPr>
              <a:t>点到超平面距离</a:t>
            </a:r>
            <a:endParaRPr lang="zh-CN" altLang="en-US" sz="2400"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00177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blinds(horizontal)">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矩形 64"/>
          <p:cNvSpPr/>
          <p:nvPr/>
        </p:nvSpPr>
        <p:spPr>
          <a:xfrm rot="3394234">
            <a:off x="39478" y="3016721"/>
            <a:ext cx="4365794" cy="833013"/>
          </a:xfrm>
          <a:prstGeom prst="rect">
            <a:avLst/>
          </a:prstGeom>
          <a:solidFill>
            <a:srgbClr val="FFC000"/>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日期占位符 1"/>
          <p:cNvSpPr>
            <a:spLocks noGrp="1"/>
          </p:cNvSpPr>
          <p:nvPr>
            <p:ph type="dt" sz="half" idx="10"/>
          </p:nvPr>
        </p:nvSpPr>
        <p:spPr/>
        <p:txBody>
          <a:bodyPr/>
          <a:lstStyle/>
          <a:p>
            <a:fld id="{5925BC6D-CC27-442A-8D60-2F13A7FBF36D}" type="datetime1">
              <a:rPr lang="zh-CN" altLang="en-US" smtClean="0"/>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38</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cxnSp>
        <p:nvCxnSpPr>
          <p:cNvPr id="5" name="直接箭头连接符 4"/>
          <p:cNvCxnSpPr/>
          <p:nvPr/>
        </p:nvCxnSpPr>
        <p:spPr>
          <a:xfrm>
            <a:off x="449145" y="5419672"/>
            <a:ext cx="4190206"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rot="5400000" flipH="1" flipV="1">
            <a:off x="-1455855" y="3525182"/>
            <a:ext cx="38100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982545" y="4111132"/>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515945" y="4034932"/>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515945" y="4492132"/>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430345" y="4568332"/>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896945" y="4415932"/>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820745" y="4949332"/>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744545" y="3501532"/>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2277945" y="5254132"/>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134945" y="4796932"/>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658945" y="2739532"/>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649545" y="3120532"/>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039945" y="2129932"/>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116145" y="3196732"/>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039945" y="3882532"/>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2430345" y="2815732"/>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3573345" y="3653932"/>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3649545" y="2587132"/>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3878145" y="3958732"/>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4106745" y="3425332"/>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801945" y="3272932"/>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p:cNvCxnSpPr>
            <a:stCxn id="65" idx="1"/>
            <a:endCxn id="65" idx="3"/>
          </p:cNvCxnSpPr>
          <p:nvPr/>
        </p:nvCxnSpPr>
        <p:spPr>
          <a:xfrm>
            <a:off x="1019796" y="1611458"/>
            <a:ext cx="2405157" cy="3643539"/>
          </a:xfrm>
          <a:prstGeom prst="line">
            <a:avLst/>
          </a:prstGeom>
          <a:ln w="19050">
            <a:solidFill>
              <a:schemeClr val="tx2"/>
            </a:solidFill>
            <a:tailEnd type="none"/>
          </a:ln>
        </p:spPr>
        <p:style>
          <a:lnRef idx="1">
            <a:schemeClr val="accent1"/>
          </a:lnRef>
          <a:fillRef idx="0">
            <a:schemeClr val="accent1"/>
          </a:fillRef>
          <a:effectRef idx="0">
            <a:schemeClr val="accent1"/>
          </a:effectRef>
          <a:fontRef idx="minor">
            <a:schemeClr val="tx1"/>
          </a:fontRef>
        </p:style>
      </p:cxnSp>
      <p:sp>
        <p:nvSpPr>
          <p:cNvPr id="28" name="左大括号 27"/>
          <p:cNvSpPr/>
          <p:nvPr/>
        </p:nvSpPr>
        <p:spPr>
          <a:xfrm rot="3372647">
            <a:off x="846287" y="1129869"/>
            <a:ext cx="188010" cy="850824"/>
          </a:xfrm>
          <a:prstGeom prst="leftBrace">
            <a:avLst/>
          </a:prstGeom>
          <a:ln>
            <a:solidFill>
              <a:srgbClr val="7030A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TextBox 28"/>
          <p:cNvSpPr txBox="1"/>
          <p:nvPr/>
        </p:nvSpPr>
        <p:spPr>
          <a:xfrm>
            <a:off x="2038612" y="5397402"/>
            <a:ext cx="1114408" cy="369332"/>
          </a:xfrm>
          <a:prstGeom prst="rect">
            <a:avLst/>
          </a:prstGeom>
          <a:noFill/>
        </p:spPr>
        <p:txBody>
          <a:bodyPr wrap="none" rtlCol="0">
            <a:spAutoFit/>
          </a:bodyPr>
          <a:lstStyle/>
          <a:p>
            <a:r>
              <a:rPr lang="zh-CN" altLang="en-US" b="1" dirty="0" smtClean="0">
                <a:solidFill>
                  <a:srgbClr val="000000"/>
                </a:solidFill>
                <a:latin typeface="楷体" panose="02010609060101010101" pitchFamily="49" charset="-122"/>
                <a:ea typeface="楷体" panose="02010609060101010101" pitchFamily="49" charset="-122"/>
              </a:rPr>
              <a:t>支持向量</a:t>
            </a:r>
            <a:endParaRPr lang="zh-CN" altLang="en-US" b="1" dirty="0">
              <a:solidFill>
                <a:srgbClr val="000000"/>
              </a:solidFill>
              <a:latin typeface="楷体" panose="02010609060101010101" pitchFamily="49" charset="-122"/>
              <a:ea typeface="楷体" panose="02010609060101010101" pitchFamily="49" charset="-122"/>
            </a:endParaRPr>
          </a:p>
        </p:txBody>
      </p:sp>
      <p:cxnSp>
        <p:nvCxnSpPr>
          <p:cNvPr id="30" name="曲线连接符 29"/>
          <p:cNvCxnSpPr>
            <a:stCxn id="29" idx="0"/>
            <a:endCxn id="10" idx="3"/>
          </p:cNvCxnSpPr>
          <p:nvPr/>
        </p:nvCxnSpPr>
        <p:spPr>
          <a:xfrm rot="16200000" flipV="1">
            <a:off x="2136646" y="4938232"/>
            <a:ext cx="764029" cy="154312"/>
          </a:xfrm>
          <a:prstGeom prst="curvedConnector3">
            <a:avLst>
              <a:gd name="adj1" fmla="val 50000"/>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31" name="曲线连接符 30"/>
          <p:cNvCxnSpPr/>
          <p:nvPr/>
        </p:nvCxnSpPr>
        <p:spPr>
          <a:xfrm rot="16200000" flipV="1">
            <a:off x="1269535" y="4067939"/>
            <a:ext cx="1919166" cy="913865"/>
          </a:xfrm>
          <a:prstGeom prst="curvedConnector3">
            <a:avLst>
              <a:gd name="adj1" fmla="val 50000"/>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32" name="曲线连接符 31"/>
          <p:cNvCxnSpPr>
            <a:stCxn id="29" idx="0"/>
            <a:endCxn id="20" idx="4"/>
          </p:cNvCxnSpPr>
          <p:nvPr/>
        </p:nvCxnSpPr>
        <p:spPr>
          <a:xfrm rot="5400000" flipH="1" flipV="1">
            <a:off x="2117595" y="4436953"/>
            <a:ext cx="1438670" cy="482229"/>
          </a:xfrm>
          <a:prstGeom prst="curvedConnector3">
            <a:avLst>
              <a:gd name="adj1" fmla="val 50000"/>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4373473" y="1610466"/>
            <a:ext cx="4343400" cy="3823665"/>
            <a:chOff x="4458522" y="1829594"/>
            <a:chExt cx="4343400" cy="3823665"/>
          </a:xfrm>
        </p:grpSpPr>
        <p:cxnSp>
          <p:nvCxnSpPr>
            <p:cNvPr id="34" name="直接箭头连接符 33"/>
            <p:cNvCxnSpPr/>
            <p:nvPr/>
          </p:nvCxnSpPr>
          <p:spPr>
            <a:xfrm>
              <a:off x="4801394" y="5638800"/>
              <a:ext cx="3885406"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rot="5400000" flipH="1" flipV="1">
              <a:off x="2896394" y="3733800"/>
              <a:ext cx="38100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36" name="椭圆 35"/>
            <p:cNvSpPr/>
            <p:nvPr/>
          </p:nvSpPr>
          <p:spPr>
            <a:xfrm>
              <a:off x="5334794" y="4267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5868194" y="4191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5868194" y="4648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6782594" y="47244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249194" y="4572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6172994" y="51054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6096794" y="363658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6630194" y="5410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5487194" y="4953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7011194" y="2895600"/>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8001794" y="3276600"/>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7392194" y="2286000"/>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7468394" y="3352800"/>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7392194" y="4038600"/>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6782594" y="2971800"/>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7925594" y="3810000"/>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8001794" y="2743200"/>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8230394" y="4114800"/>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8458994" y="3581400"/>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8154194" y="3429000"/>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rot="12951925">
              <a:off x="4458522" y="3603936"/>
              <a:ext cx="4343400" cy="323063"/>
            </a:xfrm>
            <a:prstGeom prst="rect">
              <a:avLst/>
            </a:prstGeom>
            <a:solidFill>
              <a:srgbClr val="FFC000"/>
            </a:solidFill>
            <a:ln>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p:cNvCxnSpPr>
              <a:stCxn id="56" idx="3"/>
              <a:endCxn id="56" idx="1"/>
            </p:cNvCxnSpPr>
            <p:nvPr/>
          </p:nvCxnSpPr>
          <p:spPr>
            <a:xfrm rot="10800000" flipH="1" flipV="1">
              <a:off x="4870286" y="2493104"/>
              <a:ext cx="3519871" cy="2544726"/>
            </a:xfrm>
            <a:prstGeom prst="line">
              <a:avLst/>
            </a:prstGeom>
            <a:ln w="19050">
              <a:solidFill>
                <a:schemeClr val="tx2"/>
              </a:solidFill>
              <a:tailEnd type="none"/>
            </a:ln>
          </p:spPr>
          <p:style>
            <a:lnRef idx="1">
              <a:schemeClr val="accent1"/>
            </a:lnRef>
            <a:fillRef idx="0">
              <a:schemeClr val="accent1"/>
            </a:fillRef>
            <a:effectRef idx="0">
              <a:schemeClr val="accent1"/>
            </a:effectRef>
            <a:fontRef idx="minor">
              <a:schemeClr val="tx1"/>
            </a:fontRef>
          </p:style>
        </p:cxnSp>
        <p:sp>
          <p:nvSpPr>
            <p:cNvPr id="58" name="左大括号 57"/>
            <p:cNvSpPr/>
            <p:nvPr/>
          </p:nvSpPr>
          <p:spPr>
            <a:xfrm rot="2356474">
              <a:off x="4598205" y="2228161"/>
              <a:ext cx="274762" cy="310769"/>
            </a:xfrm>
            <a:prstGeom prst="leftBrace">
              <a:avLst/>
            </a:prstGeom>
            <a:ln>
              <a:solidFill>
                <a:srgbClr val="7030A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60" name="曲线连接符 59"/>
            <p:cNvCxnSpPr>
              <a:stCxn id="74" idx="0"/>
              <a:endCxn id="42" idx="4"/>
            </p:cNvCxnSpPr>
            <p:nvPr/>
          </p:nvCxnSpPr>
          <p:spPr>
            <a:xfrm rot="16200000" flipV="1">
              <a:off x="5446481" y="4401194"/>
              <a:ext cx="1940479" cy="563651"/>
            </a:xfrm>
            <a:prstGeom prst="curvedConnector3">
              <a:avLst>
                <a:gd name="adj1" fmla="val 50000"/>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61" name="曲线连接符 60"/>
            <p:cNvCxnSpPr>
              <a:stCxn id="74" idx="0"/>
              <a:endCxn id="49" idx="5"/>
            </p:cNvCxnSpPr>
            <p:nvPr/>
          </p:nvCxnSpPr>
          <p:spPr>
            <a:xfrm rot="5400000" flipH="1" flipV="1">
              <a:off x="6303081" y="4499105"/>
              <a:ext cx="1549618" cy="758690"/>
            </a:xfrm>
            <a:prstGeom prst="curvedConnector3">
              <a:avLst>
                <a:gd name="adj1" fmla="val 50000"/>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grpSp>
      <p:cxnSp>
        <p:nvCxnSpPr>
          <p:cNvPr id="62" name="直接连接符 61"/>
          <p:cNvCxnSpPr>
            <a:stCxn id="65" idx="1"/>
            <a:endCxn id="65" idx="3"/>
          </p:cNvCxnSpPr>
          <p:nvPr/>
        </p:nvCxnSpPr>
        <p:spPr>
          <a:xfrm>
            <a:off x="1019796" y="1611458"/>
            <a:ext cx="2405157" cy="3643539"/>
          </a:xfrm>
          <a:prstGeom prst="line">
            <a:avLst/>
          </a:prstGeom>
          <a:ln w="19050">
            <a:solidFill>
              <a:schemeClr val="tx2"/>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63" name="直接连接符 62"/>
          <p:cNvCxnSpPr>
            <a:stCxn id="65" idx="1"/>
            <a:endCxn id="65" idx="3"/>
          </p:cNvCxnSpPr>
          <p:nvPr/>
        </p:nvCxnSpPr>
        <p:spPr>
          <a:xfrm>
            <a:off x="1019796" y="1611458"/>
            <a:ext cx="2405157" cy="3643539"/>
          </a:xfrm>
          <a:prstGeom prst="line">
            <a:avLst/>
          </a:prstGeom>
          <a:ln w="19050">
            <a:solidFill>
              <a:schemeClr val="tx2"/>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6056292" y="5434131"/>
            <a:ext cx="1114408" cy="369332"/>
          </a:xfrm>
          <a:prstGeom prst="rect">
            <a:avLst/>
          </a:prstGeom>
          <a:noFill/>
        </p:spPr>
        <p:txBody>
          <a:bodyPr wrap="none" rtlCol="0">
            <a:spAutoFit/>
          </a:bodyPr>
          <a:lstStyle/>
          <a:p>
            <a:r>
              <a:rPr lang="zh-CN" altLang="en-US" b="1" smtClean="0">
                <a:solidFill>
                  <a:srgbClr val="000000"/>
                </a:solidFill>
                <a:latin typeface="楷体" panose="02010609060101010101" pitchFamily="49" charset="-122"/>
                <a:ea typeface="楷体" panose="02010609060101010101" pitchFamily="49" charset="-122"/>
              </a:rPr>
              <a:t>支持向量</a:t>
            </a:r>
            <a:endParaRPr lang="zh-CN" altLang="en-US" b="1" dirty="0">
              <a:solidFill>
                <a:srgbClr val="000000"/>
              </a:solidFill>
              <a:latin typeface="楷体" panose="02010609060101010101" pitchFamily="49" charset="-122"/>
              <a:ea typeface="楷体" panose="02010609060101010101" pitchFamily="49" charset="-122"/>
            </a:endParaRPr>
          </a:p>
        </p:txBody>
      </p:sp>
      <p:sp>
        <p:nvSpPr>
          <p:cNvPr id="75" name="文本框 5"/>
          <p:cNvSpPr txBox="1"/>
          <p:nvPr/>
        </p:nvSpPr>
        <p:spPr>
          <a:xfrm>
            <a:off x="277086" y="27712"/>
            <a:ext cx="7629720"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5.5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线性</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支持</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向量机</a:t>
            </a:r>
            <a:endParaRPr lang="zh-CN" altLang="en-US" sz="3600" b="1" dirty="0">
              <a:latin typeface="黑体" panose="02010609060101010101" pitchFamily="49" charset="-122"/>
              <a:ea typeface="黑体" panose="02010609060101010101" pitchFamily="49" charset="-122"/>
            </a:endParaRPr>
          </a:p>
        </p:txBody>
      </p:sp>
      <p:sp>
        <p:nvSpPr>
          <p:cNvPr id="59" name="矩形 58"/>
          <p:cNvSpPr/>
          <p:nvPr/>
        </p:nvSpPr>
        <p:spPr>
          <a:xfrm>
            <a:off x="438412" y="5752519"/>
            <a:ext cx="8390278" cy="707886"/>
          </a:xfrm>
          <a:prstGeom prst="rect">
            <a:avLst/>
          </a:prstGeom>
        </p:spPr>
        <p:txBody>
          <a:bodyPr wrap="square">
            <a:spAutoFit/>
          </a:bodyPr>
          <a:lstStyle/>
          <a:p>
            <a:pPr algn="just"/>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所谓</a:t>
            </a:r>
            <a:r>
              <a:rPr lang="zh-CN" altLang="en-US" sz="20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支持向量</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是指那些在间隔区边缘的训练样本点。这里的“机（</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machine,</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机器）”实际上是一个算法</a:t>
            </a: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8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0" name="矩形 69"/>
          <p:cNvSpPr/>
          <p:nvPr/>
        </p:nvSpPr>
        <p:spPr>
          <a:xfrm>
            <a:off x="3752192" y="1735640"/>
            <a:ext cx="902811" cy="369332"/>
          </a:xfrm>
          <a:prstGeom prst="rect">
            <a:avLst/>
          </a:prstGeom>
        </p:spPr>
        <p:txBody>
          <a:bodyPr wrap="none">
            <a:spAutoFit/>
          </a:bodyPr>
          <a:lstStyle/>
          <a:p>
            <a:r>
              <a:rPr lang="en-US" altLang="zh-CN" b="1" dirty="0">
                <a:latin typeface="Times New Roman" panose="02020603050405020304" pitchFamily="18" charset="0"/>
                <a:ea typeface="黑体" panose="02010609060101010101" pitchFamily="49" charset="-122"/>
                <a:cs typeface="Times New Roman" panose="02020603050405020304" pitchFamily="18" charset="0"/>
              </a:rPr>
              <a:t>margin</a:t>
            </a:r>
            <a:endParaRPr lang="zh-CN" altLang="en-US" b="1" dirty="0">
              <a:latin typeface="黑体" panose="02010609060101010101" pitchFamily="49" charset="-122"/>
              <a:ea typeface="黑体" panose="02010609060101010101" pitchFamily="49" charset="-122"/>
            </a:endParaRPr>
          </a:p>
        </p:txBody>
      </p:sp>
      <p:sp>
        <p:nvSpPr>
          <p:cNvPr id="76" name="矩形 75"/>
          <p:cNvSpPr/>
          <p:nvPr/>
        </p:nvSpPr>
        <p:spPr>
          <a:xfrm>
            <a:off x="415953" y="669759"/>
            <a:ext cx="8402225" cy="781945"/>
          </a:xfrm>
          <a:prstGeom prst="rect">
            <a:avLst/>
          </a:prstGeom>
        </p:spPr>
        <p:txBody>
          <a:bodyPr wrap="square">
            <a:spAutoFit/>
          </a:bodyPr>
          <a:lstStyle/>
          <a:p>
            <a:pPr algn="just">
              <a:lnSpc>
                <a:spcPct val="120000"/>
              </a:lnSpc>
            </a:pPr>
            <a:r>
              <a:rPr lang="zh-CN" altLang="en-US" sz="2000" b="1" dirty="0" smtClean="0">
                <a:latin typeface="楷体" panose="02010609060101010101" pitchFamily="49" charset="-122"/>
                <a:ea typeface="楷体" panose="02010609060101010101" pitchFamily="49" charset="-122"/>
              </a:rPr>
              <a:t>    在</a:t>
            </a:r>
            <a:r>
              <a:rPr lang="zh-CN" altLang="en-US" sz="2000" b="1" dirty="0">
                <a:latin typeface="楷体" panose="02010609060101010101" pitchFamily="49" charset="-122"/>
                <a:ea typeface="楷体" panose="02010609060101010101" pitchFamily="49" charset="-122"/>
              </a:rPr>
              <a:t>分开数据的超平面的两边建有两个互相平行的超平面。建立方向合适的分隔超平面使两个与之平行的超平面间的距离最大化。</a:t>
            </a:r>
          </a:p>
        </p:txBody>
      </p:sp>
    </p:spTree>
    <p:extLst>
      <p:ext uri="{BB962C8B-B14F-4D97-AF65-F5344CB8AC3E}">
        <p14:creationId xmlns:p14="http://schemas.microsoft.com/office/powerpoint/2010/main" val="2901539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3194 -0.03634 L -2.77778E-7 -0.00139 " pathEditMode="relative" rAng="0" ptsTypes="AA">
                                      <p:cBhvr>
                                        <p:cTn id="6" dur="2000" spd="-100000" fill="hold"/>
                                        <p:tgtEl>
                                          <p:spTgt spid="62"/>
                                        </p:tgtEl>
                                        <p:attrNameLst>
                                          <p:attrName>ppt_x</p:attrName>
                                          <p:attrName>ppt_y</p:attrName>
                                        </p:attrNameLst>
                                      </p:cBhvr>
                                      <p:rCtr x="-1597" y="1736"/>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0104 0.01134 L -0.03628 0.03356 " pathEditMode="fixed" rAng="0" ptsTypes="AA">
                                      <p:cBhvr>
                                        <p:cTn id="10" dur="2000" fill="hold"/>
                                        <p:tgtEl>
                                          <p:spTgt spid="63"/>
                                        </p:tgtEl>
                                        <p:attrNameLst>
                                          <p:attrName>ppt_x</p:attrName>
                                          <p:attrName>ppt_y</p:attrName>
                                        </p:attrNameLst>
                                      </p:cBhvr>
                                      <p:rCtr x="-1771" y="1111"/>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par>
                                <p:cTn id="24" presetID="10" presetClass="entr" presetSubtype="0" fill="hold"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74"/>
                                        </p:tgtEl>
                                        <p:attrNameLst>
                                          <p:attrName>style.visibility</p:attrName>
                                        </p:attrNameLst>
                                      </p:cBhvr>
                                      <p:to>
                                        <p:strVal val="visible"/>
                                      </p:to>
                                    </p:set>
                                    <p:animEffect transition="in" filter="fade">
                                      <p:cBhvr>
                                        <p:cTn id="39"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7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839451E-43ED-40F4-8482-3E15A9350C3C}" type="datetime1">
              <a:rPr lang="zh-CN" altLang="en-US" smtClean="0"/>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39</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7"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5.5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线性</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支持</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向量机</a:t>
            </a:r>
            <a:endParaRPr lang="zh-CN" altLang="en-US" sz="3600" b="1" dirty="0">
              <a:latin typeface="黑体" panose="02010609060101010101" pitchFamily="49" charset="-122"/>
              <a:ea typeface="黑体" panose="02010609060101010101" pitchFamily="49" charset="-122"/>
            </a:endParaRPr>
          </a:p>
        </p:txBody>
      </p:sp>
      <p:sp>
        <p:nvSpPr>
          <p:cNvPr id="5" name="矩形 4"/>
          <p:cNvSpPr/>
          <p:nvPr/>
        </p:nvSpPr>
        <p:spPr>
          <a:xfrm>
            <a:off x="301516" y="810677"/>
            <a:ext cx="8469368" cy="6515630"/>
          </a:xfrm>
          <a:prstGeom prst="rect">
            <a:avLst/>
          </a:prstGeom>
        </p:spPr>
        <p:txBody>
          <a:bodyPr wrap="square">
            <a:spAutoFit/>
          </a:bodyPr>
          <a:lstStyle/>
          <a:p>
            <a:pPr marL="342900" indent="-342900" algn="just">
              <a:lnSpc>
                <a:spcPct val="150000"/>
              </a:lnSpc>
              <a:spcBef>
                <a:spcPts val="600"/>
              </a:spcBef>
              <a:spcAft>
                <a:spcPts val="600"/>
              </a:spcAft>
              <a:buFont typeface="Wingdings" panose="05000000000000000000" pitchFamily="2" charset="2"/>
              <a:buChar char="l"/>
            </a:pPr>
            <a:r>
              <a:rPr lang="zh-CN" altLang="en-US" sz="2400" b="1" dirty="0">
                <a:latin typeface="楷体" panose="02010609060101010101" pitchFamily="49" charset="-122"/>
                <a:ea typeface="楷体" panose="02010609060101010101" pitchFamily="49" charset="-122"/>
              </a:rPr>
              <a:t>线性分类器的</a:t>
            </a:r>
            <a:r>
              <a:rPr lang="zh-CN" altLang="en-US" sz="2400" b="1" dirty="0">
                <a:solidFill>
                  <a:srgbClr val="0000FF"/>
                </a:solidFill>
                <a:latin typeface="楷体" panose="02010609060101010101" pitchFamily="49" charset="-122"/>
                <a:ea typeface="楷体" panose="02010609060101010101" pitchFamily="49" charset="-122"/>
              </a:rPr>
              <a:t>边</a:t>
            </a:r>
            <a:r>
              <a:rPr lang="zh-CN" altLang="en-US" sz="2400" b="1" dirty="0" smtClean="0">
                <a:solidFill>
                  <a:srgbClr val="0000FF"/>
                </a:solidFill>
                <a:latin typeface="楷体" panose="02010609060101010101" pitchFamily="49" charset="-122"/>
                <a:ea typeface="楷体" panose="02010609060101010101" pitchFamily="49" charset="-122"/>
              </a:rPr>
              <a:t>距</a:t>
            </a:r>
            <a:r>
              <a:rPr lang="en-US" altLang="zh-CN" sz="2400" b="1" dirty="0" smtClean="0">
                <a:solidFill>
                  <a:srgbClr val="0000FF"/>
                </a:solidFill>
                <a:latin typeface="楷体" panose="02010609060101010101" pitchFamily="49" charset="-122"/>
                <a:ea typeface="楷体" panose="02010609060101010101" pitchFamily="49" charset="-122"/>
              </a:rPr>
              <a:t>(</a:t>
            </a:r>
            <a:r>
              <a:rPr lang="en-US" altLang="zh-CN" sz="24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margin</a:t>
            </a:r>
            <a:r>
              <a:rPr lang="en-US" altLang="zh-CN" sz="2400" b="1" dirty="0" smtClean="0">
                <a:solidFill>
                  <a:srgbClr val="0000FF"/>
                </a:solidFill>
                <a:latin typeface="楷体" panose="02010609060101010101" pitchFamily="49" charset="-122"/>
                <a:ea typeface="楷体" panose="02010609060101010101" pitchFamily="49" charset="-122"/>
              </a:rPr>
              <a:t>)</a:t>
            </a:r>
            <a:r>
              <a:rPr lang="zh-CN" altLang="en-US" sz="2400" b="1" dirty="0" smtClean="0">
                <a:latin typeface="楷体" panose="02010609060101010101" pitchFamily="49" charset="-122"/>
                <a:ea typeface="楷体" panose="02010609060101010101" pitchFamily="49" charset="-122"/>
              </a:rPr>
              <a:t>定义</a:t>
            </a:r>
            <a:r>
              <a:rPr lang="zh-CN" altLang="en-US" sz="2400" b="1" dirty="0">
                <a:latin typeface="楷体" panose="02010609060101010101" pitchFamily="49" charset="-122"/>
                <a:ea typeface="楷体" panose="02010609060101010101" pitchFamily="49" charset="-122"/>
              </a:rPr>
              <a:t>为在达到一个数据点之前，边界可以增加的</a:t>
            </a:r>
            <a:r>
              <a:rPr lang="zh-CN" altLang="en-US" sz="2400" b="1" dirty="0" smtClean="0">
                <a:latin typeface="楷体" panose="02010609060101010101" pitchFamily="49" charset="-122"/>
                <a:ea typeface="楷体" panose="02010609060101010101" pitchFamily="49" charset="-122"/>
              </a:rPr>
              <a:t>宽度</a:t>
            </a:r>
            <a:endParaRPr lang="en-US" altLang="zh-CN" sz="2400" b="1" dirty="0" smtClean="0">
              <a:latin typeface="楷体" panose="02010609060101010101" pitchFamily="49" charset="-122"/>
              <a:ea typeface="楷体" panose="02010609060101010101" pitchFamily="49" charset="-122"/>
            </a:endParaRPr>
          </a:p>
          <a:p>
            <a:pPr marL="342900" indent="-342900" algn="just">
              <a:lnSpc>
                <a:spcPct val="150000"/>
              </a:lnSpc>
              <a:spcBef>
                <a:spcPts val="600"/>
              </a:spcBef>
              <a:spcAft>
                <a:spcPts val="600"/>
              </a:spcAft>
              <a:buFont typeface="Wingdings" panose="05000000000000000000" pitchFamily="2" charset="2"/>
              <a:buChar char="l"/>
            </a:pPr>
            <a:r>
              <a:rPr lang="zh-CN" altLang="en-US" sz="2400" b="1" dirty="0" smtClean="0">
                <a:latin typeface="楷体" panose="02010609060101010101" pitchFamily="49" charset="-122"/>
                <a:ea typeface="楷体" panose="02010609060101010101" pitchFamily="49" charset="-122"/>
              </a:rPr>
              <a:t>选择</a:t>
            </a:r>
            <a:r>
              <a:rPr lang="zh-CN" altLang="en-US" sz="2400" b="1" dirty="0">
                <a:latin typeface="楷体" panose="02010609060101010101" pitchFamily="49" charset="-122"/>
                <a:ea typeface="楷体" panose="02010609060101010101" pitchFamily="49" charset="-122"/>
              </a:rPr>
              <a:t>边界较大的分类器比较</a:t>
            </a:r>
            <a:r>
              <a:rPr lang="zh-CN" altLang="en-US" sz="2400" b="1" dirty="0" smtClean="0">
                <a:latin typeface="楷体" panose="02010609060101010101" pitchFamily="49" charset="-122"/>
                <a:ea typeface="楷体" panose="02010609060101010101" pitchFamily="49" charset="-122"/>
              </a:rPr>
              <a:t>安全</a:t>
            </a:r>
            <a:endParaRPr lang="en-US" altLang="zh-CN" sz="2400" b="1" dirty="0" smtClean="0">
              <a:latin typeface="楷体" panose="02010609060101010101" pitchFamily="49" charset="-122"/>
              <a:ea typeface="楷体" panose="02010609060101010101" pitchFamily="49" charset="-122"/>
            </a:endParaRPr>
          </a:p>
          <a:p>
            <a:pPr marL="342900" indent="-342900" algn="just">
              <a:lnSpc>
                <a:spcPct val="150000"/>
              </a:lnSpc>
              <a:spcBef>
                <a:spcPts val="600"/>
              </a:spcBef>
              <a:spcAft>
                <a:spcPts val="600"/>
              </a:spcAft>
              <a:buFont typeface="Wingdings" panose="05000000000000000000" pitchFamily="2" charset="2"/>
              <a:buChar char="l"/>
            </a:pPr>
            <a:r>
              <a:rPr lang="zh-CN" altLang="en-US" sz="2400" b="1" dirty="0">
                <a:latin typeface="楷体" panose="02010609060101010101" pitchFamily="49" charset="-122"/>
                <a:ea typeface="楷体" panose="02010609060101010101" pitchFamily="49" charset="-122"/>
              </a:rPr>
              <a:t>超平面只由几个数据点</a:t>
            </a:r>
            <a:r>
              <a:rPr lang="zh-CN" altLang="en-US" sz="2400" b="1" dirty="0" smtClean="0">
                <a:latin typeface="楷体" panose="02010609060101010101" pitchFamily="49" charset="-122"/>
                <a:ea typeface="楷体" panose="02010609060101010101" pitchFamily="49" charset="-122"/>
              </a:rPr>
              <a:t>决定：</a:t>
            </a:r>
            <a:endParaRPr lang="en-US" altLang="zh-CN" sz="2400" b="1" dirty="0" smtClean="0">
              <a:latin typeface="楷体" panose="02010609060101010101" pitchFamily="49" charset="-122"/>
              <a:ea typeface="楷体" panose="02010609060101010101" pitchFamily="49" charset="-122"/>
            </a:endParaRPr>
          </a:p>
          <a:p>
            <a:pPr marL="504000" algn="just">
              <a:lnSpc>
                <a:spcPct val="170000"/>
              </a:lnSpc>
              <a:buFont typeface="Wingdings" panose="05000000000000000000" pitchFamily="2" charset="2"/>
              <a:buChar char="Ø"/>
            </a:pPr>
            <a:r>
              <a:rPr lang="en-AU" altLang="zh-CN" sz="2400" b="1" dirty="0">
                <a:latin typeface="楷体" panose="02010609060101010101" pitchFamily="49" charset="-122"/>
                <a:ea typeface="楷体" panose="02010609060101010101" pitchFamily="49" charset="-122"/>
              </a:rPr>
              <a:t>Support Vectors</a:t>
            </a:r>
          </a:p>
          <a:p>
            <a:pPr marL="504000" lvl="1" algn="just">
              <a:lnSpc>
                <a:spcPct val="170000"/>
              </a:lnSpc>
              <a:buFont typeface="Wingdings" panose="05000000000000000000" pitchFamily="2" charset="2"/>
              <a:buChar char="Ø"/>
            </a:pPr>
            <a:r>
              <a:rPr lang="zh-CN" altLang="en-US" sz="2400" b="1" dirty="0" smtClean="0">
                <a:latin typeface="楷体" panose="02010609060101010101" pitchFamily="49" charset="-122"/>
                <a:ea typeface="楷体" panose="02010609060101010101" pitchFamily="49" charset="-122"/>
              </a:rPr>
              <a:t>其它的</a:t>
            </a:r>
            <a:r>
              <a:rPr lang="zh-CN" altLang="en-US" sz="2400" b="1" dirty="0">
                <a:latin typeface="楷体" panose="02010609060101010101" pitchFamily="49" charset="-122"/>
                <a:ea typeface="楷体" panose="02010609060101010101" pitchFamily="49" charset="-122"/>
              </a:rPr>
              <a:t>可以被丢弃</a:t>
            </a:r>
            <a:r>
              <a:rPr lang="en-AU" altLang="zh-CN" sz="2400" b="1" dirty="0" smtClean="0">
                <a:latin typeface="楷体" panose="02010609060101010101" pitchFamily="49" charset="-122"/>
                <a:ea typeface="楷体" panose="02010609060101010101" pitchFamily="49" charset="-122"/>
              </a:rPr>
              <a:t>!</a:t>
            </a:r>
            <a:endParaRPr lang="en-AU" altLang="zh-CN" sz="2400" b="1" dirty="0">
              <a:latin typeface="楷体" panose="02010609060101010101" pitchFamily="49" charset="-122"/>
              <a:ea typeface="楷体" panose="02010609060101010101" pitchFamily="49" charset="-122"/>
            </a:endParaRPr>
          </a:p>
          <a:p>
            <a:pPr marL="342900" lvl="1" indent="-342900" algn="just">
              <a:lnSpc>
                <a:spcPct val="150000"/>
              </a:lnSpc>
              <a:spcBef>
                <a:spcPts val="600"/>
              </a:spcBef>
              <a:spcAft>
                <a:spcPts val="600"/>
              </a:spcAft>
              <a:buFont typeface="Wingdings" panose="05000000000000000000" pitchFamily="2" charset="2"/>
              <a:buChar char="l"/>
            </a:pPr>
            <a:r>
              <a:rPr lang="zh-CN" altLang="en-US" sz="2400" b="1" dirty="0">
                <a:latin typeface="楷体" panose="02010609060101010101" pitchFamily="49" charset="-122"/>
                <a:ea typeface="楷体" panose="02010609060101010101" pitchFamily="49" charset="-122"/>
              </a:rPr>
              <a:t>选择具有</a:t>
            </a:r>
            <a:r>
              <a:rPr lang="zh-CN" altLang="en-US" sz="2400" b="1" dirty="0">
                <a:solidFill>
                  <a:srgbClr val="0000FF"/>
                </a:solidFill>
                <a:latin typeface="楷体" panose="02010609060101010101" pitchFamily="49" charset="-122"/>
                <a:ea typeface="楷体" panose="02010609060101010101" pitchFamily="49" charset="-122"/>
              </a:rPr>
              <a:t>最大</a:t>
            </a:r>
            <a:r>
              <a:rPr lang="zh-CN" altLang="en-US" sz="2400" b="1" dirty="0">
                <a:latin typeface="楷体" panose="02010609060101010101" pitchFamily="49" charset="-122"/>
                <a:ea typeface="楷体" panose="02010609060101010101" pitchFamily="49" charset="-122"/>
              </a:rPr>
              <a:t>边界的分类器</a:t>
            </a:r>
            <a:endParaRPr lang="en-AU" altLang="zh-CN" sz="2400" b="1" dirty="0">
              <a:latin typeface="楷体" panose="02010609060101010101" pitchFamily="49" charset="-122"/>
              <a:ea typeface="楷体" panose="02010609060101010101" pitchFamily="49" charset="-122"/>
            </a:endParaRPr>
          </a:p>
          <a:p>
            <a:pPr marL="342900" lvl="1" indent="-342900" algn="just">
              <a:lnSpc>
                <a:spcPct val="150000"/>
              </a:lnSpc>
              <a:spcBef>
                <a:spcPts val="600"/>
              </a:spcBef>
              <a:spcAft>
                <a:spcPts val="600"/>
              </a:spcAft>
              <a:buFont typeface="Wingdings" panose="05000000000000000000" pitchFamily="2" charset="2"/>
              <a:buChar char="l"/>
            </a:pPr>
            <a:r>
              <a:rPr lang="en-AU" altLang="zh-CN" sz="2400" b="1" dirty="0">
                <a:latin typeface="Times New Roman" panose="02020603050405020304" pitchFamily="18" charset="0"/>
                <a:ea typeface="楷体" panose="02010609060101010101" pitchFamily="49" charset="-122"/>
                <a:cs typeface="Times New Roman" panose="02020603050405020304" pitchFamily="18" charset="0"/>
              </a:rPr>
              <a:t>How to specify the margin formally</a:t>
            </a:r>
            <a:r>
              <a:rPr lang="en-AU" altLang="zh-CN" sz="2400" b="1" dirty="0">
                <a:latin typeface="楷体" panose="02010609060101010101" pitchFamily="49" charset="-122"/>
                <a:ea typeface="楷体" panose="02010609060101010101" pitchFamily="49" charset="-122"/>
              </a:rPr>
              <a:t>?</a:t>
            </a:r>
          </a:p>
          <a:p>
            <a:pPr marL="504000" lvl="1" algn="just">
              <a:lnSpc>
                <a:spcPct val="170000"/>
              </a:lnSpc>
            </a:pPr>
            <a:endParaRPr lang="en-AU" altLang="zh-CN" sz="2400" b="1" dirty="0">
              <a:latin typeface="楷体" panose="02010609060101010101" pitchFamily="49" charset="-122"/>
              <a:ea typeface="楷体" panose="02010609060101010101" pitchFamily="49" charset="-122"/>
            </a:endParaRPr>
          </a:p>
          <a:p>
            <a:pPr algn="ct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Picture 5"/>
          <p:cNvPicPr>
            <a:picLocks noChangeAspect="1" noChangeArrowheads="1"/>
          </p:cNvPicPr>
          <p:nvPr/>
        </p:nvPicPr>
        <p:blipFill>
          <a:blip r:embed="rId2" cstate="print"/>
          <a:srcRect/>
          <a:stretch>
            <a:fillRect/>
          </a:stretch>
        </p:blipFill>
        <p:spPr bwMode="auto">
          <a:xfrm>
            <a:off x="5407573" y="2852756"/>
            <a:ext cx="3363311" cy="2522395"/>
          </a:xfrm>
          <a:prstGeom prst="rect">
            <a:avLst/>
          </a:prstGeom>
          <a:noFill/>
          <a:ln w="9525">
            <a:noFill/>
            <a:miter lim="800000"/>
            <a:headEnd/>
            <a:tailEnd/>
          </a:ln>
          <a:effectLst/>
        </p:spPr>
      </p:pic>
    </p:spTree>
    <p:extLst>
      <p:ext uri="{BB962C8B-B14F-4D97-AF65-F5344CB8AC3E}">
        <p14:creationId xmlns:p14="http://schemas.microsoft.com/office/powerpoint/2010/main" val="41188368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6DF3668-A43B-4E68-8B23-3E873DEE1DB4}" type="datetime1">
              <a:rPr lang="zh-CN" altLang="en-US" smtClean="0"/>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4</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8" name="文本框 7"/>
          <p:cNvSpPr txBox="1"/>
          <p:nvPr/>
        </p:nvSpPr>
        <p:spPr>
          <a:xfrm>
            <a:off x="277086" y="27712"/>
            <a:ext cx="3805383"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5.1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分类问题概述</a:t>
            </a:r>
            <a:endParaRPr lang="zh-CN" altLang="en-US" sz="3600" b="1" dirty="0">
              <a:latin typeface="黑体" panose="02010609060101010101" pitchFamily="49" charset="-122"/>
              <a:ea typeface="黑体" panose="02010609060101010101" pitchFamily="49" charset="-122"/>
            </a:endParaRPr>
          </a:p>
        </p:txBody>
      </p:sp>
      <p:sp>
        <p:nvSpPr>
          <p:cNvPr id="11" name="矩形 10"/>
          <p:cNvSpPr/>
          <p:nvPr/>
        </p:nvSpPr>
        <p:spPr>
          <a:xfrm>
            <a:off x="374622" y="4556116"/>
            <a:ext cx="8358810" cy="1865126"/>
          </a:xfrm>
          <a:prstGeom prst="rect">
            <a:avLst/>
          </a:prstGeom>
        </p:spPr>
        <p:txBody>
          <a:bodyPr wrap="square">
            <a:spAutoFit/>
          </a:bodyPr>
          <a:lstStyle/>
          <a:p>
            <a:pPr indent="720000" algn="just">
              <a:lnSpc>
                <a:spcPct val="120000"/>
              </a:lnSpc>
              <a:spcBef>
                <a:spcPts val="600"/>
              </a:spcBef>
              <a:spcAft>
                <a:spcPts val="600"/>
              </a:spcAft>
            </a:pPr>
            <a:r>
              <a:rPr lang="zh-CN" altLang="en-US"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分类</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是</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依据历史数据形成刻画事物特征的类</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标识，</a:t>
            </a:r>
            <a:r>
              <a:rPr lang="zh-CN" altLang="en-US" sz="2400" b="1" dirty="0" smtClean="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学会</a:t>
            </a:r>
            <a:r>
              <a:rPr lang="zh-CN" altLang="en-US"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一个分类函数或分类</a:t>
            </a:r>
            <a:r>
              <a:rPr lang="zh-CN" altLang="en-US" sz="2400" b="1" dirty="0" smtClean="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模型</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，该</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模型能</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把数据样本映射到事先定义的某</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一个</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类，即给定一组输入的属性向量及其对应的类，用基于归纳的学习算法得出分类。</a:t>
            </a: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1" name="Picture 2" descr="http://blinn.com/cats/images/spaday.jpg"/>
          <p:cNvPicPr>
            <a:picLocks noChangeAspect="1" noChangeArrowheads="1"/>
          </p:cNvPicPr>
          <p:nvPr/>
        </p:nvPicPr>
        <p:blipFill>
          <a:blip r:embed="rId3" cstate="print"/>
          <a:srcRect/>
          <a:stretch>
            <a:fillRect/>
          </a:stretch>
        </p:blipFill>
        <p:spPr bwMode="auto">
          <a:xfrm>
            <a:off x="5083972" y="960974"/>
            <a:ext cx="2615184" cy="1915623"/>
          </a:xfrm>
          <a:prstGeom prst="rect">
            <a:avLst/>
          </a:prstGeom>
          <a:noFill/>
        </p:spPr>
      </p:pic>
      <p:pic>
        <p:nvPicPr>
          <p:cNvPr id="32" name="Picture 4" descr="http://radioprimetime.org/specials/focusspecials/images/dog2.jpg"/>
          <p:cNvPicPr>
            <a:picLocks noChangeAspect="1" noChangeArrowheads="1"/>
          </p:cNvPicPr>
          <p:nvPr/>
        </p:nvPicPr>
        <p:blipFill>
          <a:blip r:embed="rId4" cstate="print"/>
          <a:srcRect/>
          <a:stretch>
            <a:fillRect/>
          </a:stretch>
        </p:blipFill>
        <p:spPr bwMode="auto">
          <a:xfrm>
            <a:off x="4281332" y="2978451"/>
            <a:ext cx="1402080" cy="1542288"/>
          </a:xfrm>
          <a:prstGeom prst="rect">
            <a:avLst/>
          </a:prstGeom>
          <a:noFill/>
        </p:spPr>
      </p:pic>
      <p:pic>
        <p:nvPicPr>
          <p:cNvPr id="33" name="Picture 8" descr="http://www.wired.com/images_blogs/photos/uncategorized/2008/03/04/puppy.jpg"/>
          <p:cNvPicPr>
            <a:picLocks noChangeAspect="1" noChangeArrowheads="1"/>
          </p:cNvPicPr>
          <p:nvPr/>
        </p:nvPicPr>
        <p:blipFill>
          <a:blip r:embed="rId5" cstate="print"/>
          <a:srcRect/>
          <a:stretch>
            <a:fillRect/>
          </a:stretch>
        </p:blipFill>
        <p:spPr bwMode="auto">
          <a:xfrm>
            <a:off x="6155852" y="2978197"/>
            <a:ext cx="2056723" cy="1542542"/>
          </a:xfrm>
          <a:prstGeom prst="rect">
            <a:avLst/>
          </a:prstGeom>
          <a:noFill/>
        </p:spPr>
      </p:pic>
      <p:pic>
        <p:nvPicPr>
          <p:cNvPr id="3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26593" y="875953"/>
            <a:ext cx="2667200" cy="3730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308935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7A80DC1-CC71-40FD-8343-49284125E2B4}" type="datetime1">
              <a:rPr lang="zh-CN" altLang="en-US" smtClean="0"/>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40</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5" name="Line 5"/>
          <p:cNvSpPr>
            <a:spLocks noChangeShapeType="1"/>
          </p:cNvSpPr>
          <p:nvPr/>
        </p:nvSpPr>
        <p:spPr bwMode="auto">
          <a:xfrm rot="20000665">
            <a:off x="2292350" y="2509008"/>
            <a:ext cx="2971800" cy="0"/>
          </a:xfrm>
          <a:prstGeom prst="line">
            <a:avLst/>
          </a:prstGeom>
          <a:noFill/>
          <a:ln w="12700">
            <a:solidFill>
              <a:srgbClr val="993300"/>
            </a:solidFill>
            <a:round/>
            <a:headEnd/>
            <a:tailEnd/>
          </a:ln>
          <a:effectLst/>
        </p:spPr>
        <p:txBody>
          <a:bodyPr>
            <a:spAutoFit/>
          </a:bodyPr>
          <a:lstStyle/>
          <a:p>
            <a:endParaRPr lang="zh-CN" altLang="en-US"/>
          </a:p>
        </p:txBody>
      </p:sp>
      <p:sp>
        <p:nvSpPr>
          <p:cNvPr id="6" name="Line 6"/>
          <p:cNvSpPr>
            <a:spLocks noChangeShapeType="1"/>
          </p:cNvSpPr>
          <p:nvPr/>
        </p:nvSpPr>
        <p:spPr bwMode="auto">
          <a:xfrm rot="20000665">
            <a:off x="2438400" y="2799520"/>
            <a:ext cx="2971800" cy="0"/>
          </a:xfrm>
          <a:prstGeom prst="line">
            <a:avLst/>
          </a:prstGeom>
          <a:noFill/>
          <a:ln w="12700">
            <a:solidFill>
              <a:schemeClr val="tx1"/>
            </a:solidFill>
            <a:round/>
            <a:headEnd/>
            <a:tailEnd/>
          </a:ln>
          <a:effectLst/>
        </p:spPr>
        <p:txBody>
          <a:bodyPr>
            <a:spAutoFit/>
          </a:bodyPr>
          <a:lstStyle/>
          <a:p>
            <a:endParaRPr lang="zh-CN" altLang="en-US"/>
          </a:p>
        </p:txBody>
      </p:sp>
      <p:sp>
        <p:nvSpPr>
          <p:cNvPr id="7" name="Line 7"/>
          <p:cNvSpPr>
            <a:spLocks noChangeShapeType="1"/>
          </p:cNvSpPr>
          <p:nvPr/>
        </p:nvSpPr>
        <p:spPr bwMode="auto">
          <a:xfrm rot="20000665">
            <a:off x="2582863" y="3088445"/>
            <a:ext cx="2971800" cy="0"/>
          </a:xfrm>
          <a:prstGeom prst="line">
            <a:avLst/>
          </a:prstGeom>
          <a:noFill/>
          <a:ln w="12700">
            <a:solidFill>
              <a:schemeClr val="accent2"/>
            </a:solidFill>
            <a:round/>
            <a:headEnd/>
            <a:tailEnd/>
          </a:ln>
          <a:effectLst/>
        </p:spPr>
        <p:txBody>
          <a:bodyPr>
            <a:spAutoFit/>
          </a:bodyPr>
          <a:lstStyle/>
          <a:p>
            <a:endParaRPr lang="zh-CN" altLang="en-US"/>
          </a:p>
        </p:txBody>
      </p:sp>
      <p:sp>
        <p:nvSpPr>
          <p:cNvPr id="8" name="Text Box 8"/>
          <p:cNvSpPr txBox="1">
            <a:spLocks noChangeArrowheads="1"/>
          </p:cNvSpPr>
          <p:nvPr/>
        </p:nvSpPr>
        <p:spPr bwMode="auto">
          <a:xfrm rot="20013014">
            <a:off x="2060656" y="1677962"/>
            <a:ext cx="3048000" cy="701675"/>
          </a:xfrm>
          <a:prstGeom prst="rect">
            <a:avLst/>
          </a:prstGeom>
          <a:noFill/>
          <a:ln w="19050" algn="ctr">
            <a:noFill/>
            <a:miter lim="800000"/>
            <a:headEnd/>
            <a:tailEnd/>
          </a:ln>
          <a:effectLst/>
        </p:spPr>
        <p:txBody>
          <a:bodyPr>
            <a:spAutoFit/>
          </a:bodyPr>
          <a:lstStyle/>
          <a:p>
            <a:pPr marL="342900" indent="-342900">
              <a:spcBef>
                <a:spcPct val="50000"/>
              </a:spcBef>
              <a:buClr>
                <a:schemeClr val="tx1"/>
              </a:buClr>
            </a:pPr>
            <a:r>
              <a:rPr lang="en-US" altLang="zh-CN" sz="2000" dirty="0">
                <a:solidFill>
                  <a:srgbClr val="FF0000"/>
                </a:solidFill>
                <a:latin typeface="Tahoma" pitchFamily="34" charset="0"/>
              </a:rPr>
              <a:t>“Predict Class = +1” zone</a:t>
            </a:r>
          </a:p>
        </p:txBody>
      </p:sp>
      <p:sp>
        <p:nvSpPr>
          <p:cNvPr id="9" name="Text Box 9"/>
          <p:cNvSpPr txBox="1">
            <a:spLocks noChangeArrowheads="1"/>
          </p:cNvSpPr>
          <p:nvPr/>
        </p:nvSpPr>
        <p:spPr bwMode="auto">
          <a:xfrm rot="20013014">
            <a:off x="3050802" y="3390070"/>
            <a:ext cx="2887663" cy="701675"/>
          </a:xfrm>
          <a:prstGeom prst="rect">
            <a:avLst/>
          </a:prstGeom>
          <a:noFill/>
          <a:ln w="19050" algn="ctr">
            <a:noFill/>
            <a:miter lim="800000"/>
            <a:headEnd/>
            <a:tailEnd/>
          </a:ln>
          <a:effectLst/>
        </p:spPr>
        <p:txBody>
          <a:bodyPr>
            <a:spAutoFit/>
          </a:bodyPr>
          <a:lstStyle/>
          <a:p>
            <a:pPr marL="342900" indent="-342900">
              <a:spcBef>
                <a:spcPct val="50000"/>
              </a:spcBef>
              <a:buClr>
                <a:schemeClr val="tx1"/>
              </a:buClr>
            </a:pPr>
            <a:r>
              <a:rPr lang="en-US" altLang="zh-CN" sz="2000">
                <a:solidFill>
                  <a:srgbClr val="33CC33"/>
                </a:solidFill>
                <a:latin typeface="Tahoma" pitchFamily="34" charset="0"/>
              </a:rPr>
              <a:t>“Predict Class = -1” zone</a:t>
            </a:r>
          </a:p>
        </p:txBody>
      </p:sp>
      <p:sp>
        <p:nvSpPr>
          <p:cNvPr id="10" name="Text Box 10"/>
          <p:cNvSpPr txBox="1">
            <a:spLocks noChangeArrowheads="1"/>
          </p:cNvSpPr>
          <p:nvPr/>
        </p:nvSpPr>
        <p:spPr bwMode="auto">
          <a:xfrm rot="19822108">
            <a:off x="1219200" y="3237670"/>
            <a:ext cx="1493838" cy="336550"/>
          </a:xfrm>
          <a:prstGeom prst="rect">
            <a:avLst/>
          </a:prstGeom>
          <a:noFill/>
          <a:ln w="19050" algn="ctr">
            <a:noFill/>
            <a:miter lim="800000"/>
            <a:headEnd/>
            <a:tailEnd/>
          </a:ln>
          <a:effectLst/>
        </p:spPr>
        <p:txBody>
          <a:bodyPr>
            <a:spAutoFit/>
          </a:bodyPr>
          <a:lstStyle/>
          <a:p>
            <a:pPr marL="342900" indent="-342900">
              <a:spcBef>
                <a:spcPct val="50000"/>
              </a:spcBef>
              <a:buClr>
                <a:schemeClr val="tx1"/>
              </a:buClr>
            </a:pPr>
            <a:r>
              <a:rPr lang="en-US" altLang="zh-CN" sz="1600">
                <a:solidFill>
                  <a:schemeClr val="hlink"/>
                </a:solidFill>
                <a:latin typeface="Tahoma" pitchFamily="34" charset="0"/>
              </a:rPr>
              <a:t>wx+b=1</a:t>
            </a:r>
          </a:p>
        </p:txBody>
      </p:sp>
      <p:sp>
        <p:nvSpPr>
          <p:cNvPr id="11" name="Text Box 11"/>
          <p:cNvSpPr txBox="1">
            <a:spLocks noChangeArrowheads="1"/>
          </p:cNvSpPr>
          <p:nvPr/>
        </p:nvSpPr>
        <p:spPr bwMode="auto">
          <a:xfrm rot="19822108">
            <a:off x="1390025" y="3681493"/>
            <a:ext cx="990600" cy="336550"/>
          </a:xfrm>
          <a:prstGeom prst="rect">
            <a:avLst/>
          </a:prstGeom>
          <a:noFill/>
          <a:ln w="19050" algn="ctr">
            <a:noFill/>
            <a:miter lim="800000"/>
            <a:headEnd/>
            <a:tailEnd/>
          </a:ln>
          <a:effectLst/>
        </p:spPr>
        <p:txBody>
          <a:bodyPr>
            <a:spAutoFit/>
          </a:bodyPr>
          <a:lstStyle/>
          <a:p>
            <a:pPr marL="342900" indent="-342900">
              <a:spcBef>
                <a:spcPct val="50000"/>
              </a:spcBef>
              <a:buClr>
                <a:schemeClr val="tx1"/>
              </a:buClr>
            </a:pPr>
            <a:r>
              <a:rPr lang="en-US" altLang="zh-CN" sz="1600" dirty="0" err="1">
                <a:latin typeface="Tahoma" pitchFamily="34" charset="0"/>
              </a:rPr>
              <a:t>wx+b</a:t>
            </a:r>
            <a:r>
              <a:rPr lang="en-US" altLang="zh-CN" sz="1600" dirty="0">
                <a:latin typeface="Tahoma" pitchFamily="34" charset="0"/>
              </a:rPr>
              <a:t>=0</a:t>
            </a:r>
          </a:p>
        </p:txBody>
      </p:sp>
      <p:sp>
        <p:nvSpPr>
          <p:cNvPr id="12" name="Text Box 12"/>
          <p:cNvSpPr txBox="1">
            <a:spLocks noChangeArrowheads="1"/>
          </p:cNvSpPr>
          <p:nvPr/>
        </p:nvSpPr>
        <p:spPr bwMode="auto">
          <a:xfrm rot="19822108">
            <a:off x="1523014" y="3912905"/>
            <a:ext cx="1287463" cy="336550"/>
          </a:xfrm>
          <a:prstGeom prst="rect">
            <a:avLst/>
          </a:prstGeom>
          <a:noFill/>
          <a:ln w="19050" algn="ctr">
            <a:noFill/>
            <a:miter lim="800000"/>
            <a:headEnd/>
            <a:tailEnd/>
          </a:ln>
          <a:effectLst/>
        </p:spPr>
        <p:txBody>
          <a:bodyPr>
            <a:spAutoFit/>
          </a:bodyPr>
          <a:lstStyle/>
          <a:p>
            <a:pPr marL="342900" indent="-342900">
              <a:spcBef>
                <a:spcPct val="50000"/>
              </a:spcBef>
              <a:buClr>
                <a:schemeClr val="tx1"/>
              </a:buClr>
            </a:pPr>
            <a:r>
              <a:rPr lang="en-US" altLang="zh-CN" sz="1600" dirty="0" err="1">
                <a:solidFill>
                  <a:srgbClr val="747E26"/>
                </a:solidFill>
                <a:latin typeface="Tahoma" pitchFamily="34" charset="0"/>
              </a:rPr>
              <a:t>wx+b</a:t>
            </a:r>
            <a:r>
              <a:rPr lang="en-US" altLang="zh-CN" sz="1600" dirty="0">
                <a:solidFill>
                  <a:srgbClr val="747E26"/>
                </a:solidFill>
                <a:latin typeface="Tahoma" pitchFamily="34" charset="0"/>
              </a:rPr>
              <a:t>=-1</a:t>
            </a:r>
          </a:p>
        </p:txBody>
      </p:sp>
      <p:sp>
        <p:nvSpPr>
          <p:cNvPr id="13" name="Line 13"/>
          <p:cNvSpPr>
            <a:spLocks noChangeShapeType="1"/>
          </p:cNvSpPr>
          <p:nvPr/>
        </p:nvSpPr>
        <p:spPr bwMode="auto">
          <a:xfrm>
            <a:off x="5170488" y="1818445"/>
            <a:ext cx="327025" cy="598488"/>
          </a:xfrm>
          <a:prstGeom prst="line">
            <a:avLst/>
          </a:prstGeom>
          <a:noFill/>
          <a:ln w="9525">
            <a:solidFill>
              <a:schemeClr val="tx1"/>
            </a:solidFill>
            <a:round/>
            <a:headEnd type="triangle" w="med" len="med"/>
            <a:tailEnd type="triangle" w="med" len="med"/>
          </a:ln>
          <a:effectLst/>
        </p:spPr>
        <p:txBody>
          <a:bodyPr>
            <a:spAutoFit/>
          </a:bodyPr>
          <a:lstStyle/>
          <a:p>
            <a:endParaRPr lang="zh-CN" altLang="en-US"/>
          </a:p>
        </p:txBody>
      </p:sp>
      <p:sp>
        <p:nvSpPr>
          <p:cNvPr id="14" name="Oval 16"/>
          <p:cNvSpPr>
            <a:spLocks noChangeArrowheads="1"/>
          </p:cNvSpPr>
          <p:nvPr/>
        </p:nvSpPr>
        <p:spPr bwMode="auto">
          <a:xfrm>
            <a:off x="4114800" y="3009070"/>
            <a:ext cx="76200" cy="76200"/>
          </a:xfrm>
          <a:prstGeom prst="ellipse">
            <a:avLst/>
          </a:prstGeom>
          <a:solidFill>
            <a:srgbClr val="990099"/>
          </a:solidFill>
          <a:ln w="19050" cap="rnd" algn="ctr">
            <a:solidFill>
              <a:schemeClr val="tx1"/>
            </a:solidFill>
            <a:prstDash val="sysDot"/>
            <a:round/>
            <a:headEnd/>
            <a:tailEnd/>
          </a:ln>
          <a:effectLst/>
        </p:spPr>
        <p:txBody>
          <a:bodyPr wrap="none" anchor="ctr">
            <a:spAutoFit/>
          </a:bodyPr>
          <a:lstStyle/>
          <a:p>
            <a:endParaRPr lang="zh-CN" altLang="en-US"/>
          </a:p>
        </p:txBody>
      </p:sp>
      <p:sp>
        <p:nvSpPr>
          <p:cNvPr id="15" name="Text Box 17"/>
          <p:cNvSpPr txBox="1">
            <a:spLocks noChangeArrowheads="1"/>
          </p:cNvSpPr>
          <p:nvPr/>
        </p:nvSpPr>
        <p:spPr bwMode="auto">
          <a:xfrm>
            <a:off x="4267200" y="2640723"/>
            <a:ext cx="457200" cy="415925"/>
          </a:xfrm>
          <a:prstGeom prst="rect">
            <a:avLst/>
          </a:prstGeom>
          <a:solidFill>
            <a:schemeClr val="bg1"/>
          </a:solidFill>
          <a:ln w="19050" algn="ctr">
            <a:solidFill>
              <a:srgbClr val="92D050"/>
            </a:solidFill>
            <a:miter lim="800000"/>
            <a:headEnd/>
            <a:tailEnd/>
          </a:ln>
          <a:effectLst/>
        </p:spPr>
        <p:txBody>
          <a:bodyPr>
            <a:spAutoFit/>
          </a:bodyPr>
          <a:lstStyle/>
          <a:p>
            <a:pPr marL="342900" indent="-342900">
              <a:spcBef>
                <a:spcPct val="50000"/>
              </a:spcBef>
              <a:buClr>
                <a:schemeClr val="tx1"/>
              </a:buClr>
            </a:pPr>
            <a:r>
              <a:rPr lang="en-US" altLang="zh-CN" sz="2000" b="1" i="1" dirty="0" smtClean="0">
                <a:solidFill>
                  <a:srgbClr val="00B050"/>
                </a:solidFill>
                <a:latin typeface="Tahoma" pitchFamily="34" charset="0"/>
              </a:rPr>
              <a:t>x</a:t>
            </a:r>
            <a:r>
              <a:rPr lang="en-US" altLang="zh-CN" sz="2000" b="1" i="1" baseline="30000" dirty="0" smtClean="0">
                <a:solidFill>
                  <a:srgbClr val="00B050"/>
                </a:solidFill>
                <a:latin typeface="Tahoma" pitchFamily="34" charset="0"/>
              </a:rPr>
              <a:t>-</a:t>
            </a:r>
            <a:endParaRPr lang="en-US" altLang="zh-CN" sz="2000" b="1" i="1" baseline="30000" dirty="0">
              <a:solidFill>
                <a:srgbClr val="00B050"/>
              </a:solidFill>
              <a:latin typeface="Tahoma" pitchFamily="34" charset="0"/>
            </a:endParaRPr>
          </a:p>
        </p:txBody>
      </p:sp>
      <p:sp>
        <p:nvSpPr>
          <p:cNvPr id="16" name="Oval 18"/>
          <p:cNvSpPr>
            <a:spLocks noChangeArrowheads="1"/>
          </p:cNvSpPr>
          <p:nvPr/>
        </p:nvSpPr>
        <p:spPr bwMode="auto">
          <a:xfrm>
            <a:off x="3886200" y="2412123"/>
            <a:ext cx="76200" cy="76200"/>
          </a:xfrm>
          <a:prstGeom prst="ellipse">
            <a:avLst/>
          </a:prstGeom>
          <a:solidFill>
            <a:srgbClr val="CC3300"/>
          </a:solidFill>
          <a:ln w="19050" algn="ctr">
            <a:noFill/>
            <a:round/>
            <a:headEnd/>
            <a:tailEnd/>
          </a:ln>
          <a:effectLst/>
        </p:spPr>
        <p:txBody>
          <a:bodyPr wrap="none" anchor="ctr">
            <a:spAutoFit/>
          </a:bodyPr>
          <a:lstStyle/>
          <a:p>
            <a:endParaRPr lang="zh-CN" altLang="en-US"/>
          </a:p>
        </p:txBody>
      </p:sp>
      <p:sp>
        <p:nvSpPr>
          <p:cNvPr id="17" name="Text Box 19"/>
          <p:cNvSpPr txBox="1">
            <a:spLocks noChangeArrowheads="1"/>
          </p:cNvSpPr>
          <p:nvPr/>
        </p:nvSpPr>
        <p:spPr bwMode="auto">
          <a:xfrm>
            <a:off x="4038600" y="1954923"/>
            <a:ext cx="515937" cy="415925"/>
          </a:xfrm>
          <a:prstGeom prst="rect">
            <a:avLst/>
          </a:prstGeom>
          <a:solidFill>
            <a:schemeClr val="bg1"/>
          </a:solidFill>
          <a:ln w="19050" algn="ctr">
            <a:solidFill>
              <a:srgbClr val="CC3300"/>
            </a:solidFill>
            <a:miter lim="800000"/>
            <a:headEnd/>
            <a:tailEnd/>
          </a:ln>
          <a:effectLst/>
        </p:spPr>
        <p:txBody>
          <a:bodyPr>
            <a:spAutoFit/>
          </a:bodyPr>
          <a:lstStyle/>
          <a:p>
            <a:pPr marL="342900" indent="-342900" algn="l">
              <a:spcBef>
                <a:spcPct val="50000"/>
              </a:spcBef>
              <a:buClr>
                <a:schemeClr val="tx1"/>
              </a:buClr>
            </a:pPr>
            <a:r>
              <a:rPr lang="en-US" altLang="zh-CN" sz="2000" b="1" i="1" dirty="0">
                <a:solidFill>
                  <a:srgbClr val="CC3300"/>
                </a:solidFill>
                <a:latin typeface="Tahoma" pitchFamily="34" charset="0"/>
              </a:rPr>
              <a:t>x</a:t>
            </a:r>
            <a:r>
              <a:rPr lang="en-US" altLang="zh-CN" sz="2400" i="1" baseline="30000" dirty="0">
                <a:solidFill>
                  <a:srgbClr val="CC3300"/>
                </a:solidFill>
                <a:latin typeface="Tahoma" pitchFamily="34" charset="0"/>
              </a:rPr>
              <a:t>+</a:t>
            </a:r>
          </a:p>
        </p:txBody>
      </p:sp>
      <p:sp>
        <p:nvSpPr>
          <p:cNvPr id="18" name="Text Box 31"/>
          <p:cNvSpPr txBox="1">
            <a:spLocks noChangeArrowheads="1"/>
          </p:cNvSpPr>
          <p:nvPr/>
        </p:nvSpPr>
        <p:spPr bwMode="auto">
          <a:xfrm>
            <a:off x="5486400" y="1726323"/>
            <a:ext cx="2743200" cy="457200"/>
          </a:xfrm>
          <a:prstGeom prst="rect">
            <a:avLst/>
          </a:prstGeom>
          <a:noFill/>
          <a:ln w="19050" algn="ctr">
            <a:noFill/>
            <a:miter lim="800000"/>
            <a:headEnd/>
            <a:tailEnd/>
          </a:ln>
          <a:effectLst/>
        </p:spPr>
        <p:txBody>
          <a:bodyPr>
            <a:spAutoFit/>
          </a:bodyPr>
          <a:lstStyle/>
          <a:p>
            <a:pPr marL="342900" indent="-342900" algn="l">
              <a:spcBef>
                <a:spcPct val="50000"/>
              </a:spcBef>
              <a:buClr>
                <a:schemeClr val="tx1"/>
              </a:buClr>
            </a:pPr>
            <a:r>
              <a:rPr lang="en-US" altLang="zh-CN" sz="2400" b="1" i="1" dirty="0">
                <a:latin typeface="Tahoma" pitchFamily="34" charset="0"/>
              </a:rPr>
              <a:t>M</a:t>
            </a:r>
            <a:r>
              <a:rPr lang="en-US" altLang="zh-CN" sz="2400" dirty="0">
                <a:latin typeface="Tahoma" pitchFamily="34" charset="0"/>
              </a:rPr>
              <a:t>=Margin Width</a:t>
            </a:r>
            <a:endParaRPr lang="en-US" altLang="zh-CN" sz="2400" i="1" dirty="0">
              <a:latin typeface="Tahoma" pitchFamily="34" charset="0"/>
            </a:endParaRPr>
          </a:p>
        </p:txBody>
      </p:sp>
      <p:graphicFrame>
        <p:nvGraphicFramePr>
          <p:cNvPr id="19" name="对象 18"/>
          <p:cNvGraphicFramePr>
            <a:graphicFrameLocks noChangeAspect="1"/>
          </p:cNvGraphicFramePr>
          <p:nvPr>
            <p:extLst>
              <p:ext uri="{D42A27DB-BD31-4B8C-83A1-F6EECF244321}">
                <p14:modId xmlns:p14="http://schemas.microsoft.com/office/powerpoint/2010/main" val="2362925677"/>
              </p:ext>
            </p:extLst>
          </p:nvPr>
        </p:nvGraphicFramePr>
        <p:xfrm>
          <a:off x="3962400" y="5002923"/>
          <a:ext cx="1430338" cy="925399"/>
        </p:xfrm>
        <a:graphic>
          <a:graphicData uri="http://schemas.openxmlformats.org/presentationml/2006/ole">
            <mc:AlternateContent xmlns:mc="http://schemas.openxmlformats.org/markup-compatibility/2006">
              <mc:Choice xmlns:v="urn:schemas-microsoft-com:vml" Requires="v">
                <p:oleObj spid="_x0000_s12464" name="Equation" r:id="rId3" imgW="647700" imgH="419100" progId="">
                  <p:embed/>
                </p:oleObj>
              </mc:Choice>
              <mc:Fallback>
                <p:oleObj name="Equation" r:id="rId3" imgW="647700" imgH="4191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5002923"/>
                        <a:ext cx="1430338" cy="925399"/>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0" name="Picture 22"/>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91200" y="4469523"/>
            <a:ext cx="1519237" cy="1519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标题 1"/>
          <p:cNvSpPr txBox="1">
            <a:spLocks/>
          </p:cNvSpPr>
          <p:nvPr/>
        </p:nvSpPr>
        <p:spPr>
          <a:xfrm>
            <a:off x="425450" y="731836"/>
            <a:ext cx="6705600" cy="5635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altLang="zh-CN" sz="2800" b="1" dirty="0" smtClean="0">
                <a:latin typeface="Times New Roman" panose="02020603050405020304" pitchFamily="18" charset="0"/>
                <a:cs typeface="Times New Roman" panose="02020603050405020304" pitchFamily="18" charset="0"/>
              </a:rPr>
              <a:t>Margins</a:t>
            </a:r>
            <a:endParaRPr lang="zh-CN" altLang="en-US" sz="2800" b="1" dirty="0">
              <a:latin typeface="Times New Roman" panose="02020603050405020304" pitchFamily="18" charset="0"/>
              <a:cs typeface="Times New Roman" panose="02020603050405020304" pitchFamily="18" charset="0"/>
            </a:endParaRPr>
          </a:p>
        </p:txBody>
      </p:sp>
      <p:sp>
        <p:nvSpPr>
          <p:cNvPr id="22"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5.5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线性</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支持</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向量机</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13593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ox(in)">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FC79F4C-79EE-4A9F-A250-6B22C3AB3549}" type="datetime1">
              <a:rPr lang="zh-CN" altLang="en-US" smtClean="0"/>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41</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5" name="标题 1"/>
          <p:cNvSpPr txBox="1">
            <a:spLocks/>
          </p:cNvSpPr>
          <p:nvPr/>
        </p:nvSpPr>
        <p:spPr>
          <a:xfrm>
            <a:off x="393700" y="765940"/>
            <a:ext cx="6705600" cy="5635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smtClean="0">
                <a:latin typeface="黑体" panose="02010609060101010101" pitchFamily="49" charset="-122"/>
                <a:ea typeface="黑体" panose="02010609060101010101" pitchFamily="49" charset="-122"/>
              </a:rPr>
              <a:t>SVM</a:t>
            </a:r>
            <a:r>
              <a:rPr lang="zh-CN" altLang="en-US" sz="2800" b="1" dirty="0" smtClean="0">
                <a:latin typeface="黑体" panose="02010609060101010101" pitchFamily="49" charset="-122"/>
                <a:ea typeface="黑体" panose="02010609060101010101" pitchFamily="49" charset="-122"/>
              </a:rPr>
              <a:t>分类的两个前提：</a:t>
            </a:r>
            <a:endParaRPr lang="zh-CN" altLang="en-US" sz="2800" b="1" dirty="0">
              <a:latin typeface="黑体" panose="02010609060101010101" pitchFamily="49" charset="-122"/>
              <a:ea typeface="黑体" panose="02010609060101010101" pitchFamily="49" charset="-122"/>
            </a:endParaRPr>
          </a:p>
        </p:txBody>
      </p:sp>
      <p:sp>
        <p:nvSpPr>
          <p:cNvPr id="6" name="内容占位符 2"/>
          <p:cNvSpPr txBox="1">
            <a:spLocks/>
          </p:cNvSpPr>
          <p:nvPr/>
        </p:nvSpPr>
        <p:spPr>
          <a:xfrm>
            <a:off x="609600" y="1228724"/>
            <a:ext cx="8023225" cy="51720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AU" altLang="zh-CN" dirty="0" smtClean="0"/>
              <a:t>                        </a:t>
            </a:r>
          </a:p>
          <a:p>
            <a:endParaRPr lang="en-AU" altLang="zh-CN" dirty="0" smtClean="0"/>
          </a:p>
          <a:p>
            <a:endParaRPr lang="en-AU" altLang="zh-CN" dirty="0" smtClean="0"/>
          </a:p>
          <a:p>
            <a:endParaRPr lang="en-AU" altLang="zh-CN" dirty="0" smtClean="0"/>
          </a:p>
          <a:p>
            <a:endParaRPr lang="en-AU" altLang="zh-CN" dirty="0" smtClean="0"/>
          </a:p>
          <a:p>
            <a:endParaRPr lang="en-AU" altLang="zh-CN" dirty="0" smtClean="0"/>
          </a:p>
          <a:p>
            <a:endParaRPr lang="en-AU" altLang="zh-CN" dirty="0" smtClean="0"/>
          </a:p>
          <a:p>
            <a:endParaRPr lang="en-AU" altLang="zh-CN" dirty="0" smtClean="0"/>
          </a:p>
          <a:p>
            <a:endParaRPr lang="en-AU" altLang="zh-CN" dirty="0" smtClean="0"/>
          </a:p>
          <a:p>
            <a:pPr marL="0" indent="0">
              <a:buNone/>
            </a:pPr>
            <a:endParaRPr lang="en-AU" altLang="zh-CN" sz="4400" b="1" dirty="0">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7" name="Object 3"/>
          <p:cNvGraphicFramePr>
            <a:graphicFrameLocks noChangeAspect="1"/>
          </p:cNvGraphicFramePr>
          <p:nvPr>
            <p:extLst>
              <p:ext uri="{D42A27DB-BD31-4B8C-83A1-F6EECF244321}">
                <p14:modId xmlns:p14="http://schemas.microsoft.com/office/powerpoint/2010/main" val="2148453014"/>
              </p:ext>
            </p:extLst>
          </p:nvPr>
        </p:nvGraphicFramePr>
        <p:xfrm>
          <a:off x="2114550" y="1676400"/>
          <a:ext cx="3995738" cy="515938"/>
        </p:xfrm>
        <a:graphic>
          <a:graphicData uri="http://schemas.openxmlformats.org/presentationml/2006/ole">
            <mc:AlternateContent xmlns:mc="http://schemas.openxmlformats.org/markup-compatibility/2006">
              <mc:Choice xmlns:v="urn:schemas-microsoft-com:vml" Requires="v">
                <p:oleObj spid="_x0000_s34838" name="Equation" r:id="rId3" imgW="1587500" imgH="228600" progId="Equation.3">
                  <p:embed/>
                </p:oleObj>
              </mc:Choice>
              <mc:Fallback>
                <p:oleObj name="Equation" r:id="rId3" imgW="15875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4550" y="1676400"/>
                        <a:ext cx="3995738"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4"/>
          <p:cNvGraphicFramePr>
            <a:graphicFrameLocks noChangeAspect="1"/>
          </p:cNvGraphicFramePr>
          <p:nvPr>
            <p:extLst>
              <p:ext uri="{D42A27DB-BD31-4B8C-83A1-F6EECF244321}">
                <p14:modId xmlns:p14="http://schemas.microsoft.com/office/powerpoint/2010/main" val="129259484"/>
              </p:ext>
            </p:extLst>
          </p:nvPr>
        </p:nvGraphicFramePr>
        <p:xfrm>
          <a:off x="2124075" y="2209800"/>
          <a:ext cx="4060825" cy="488950"/>
        </p:xfrm>
        <a:graphic>
          <a:graphicData uri="http://schemas.openxmlformats.org/presentationml/2006/ole">
            <mc:AlternateContent xmlns:mc="http://schemas.openxmlformats.org/markup-compatibility/2006">
              <mc:Choice xmlns:v="urn:schemas-microsoft-com:vml" Requires="v">
                <p:oleObj spid="_x0000_s34839" name="Equation" r:id="rId5" imgW="1612900" imgH="228600" progId="Equation.3">
                  <p:embed/>
                </p:oleObj>
              </mc:Choice>
              <mc:Fallback>
                <p:oleObj name="Equation" r:id="rId5" imgW="16129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4075" y="2209800"/>
                        <a:ext cx="40608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5"/>
          <p:cNvGraphicFramePr>
            <a:graphicFrameLocks noChangeAspect="1"/>
          </p:cNvGraphicFramePr>
          <p:nvPr>
            <p:extLst>
              <p:ext uri="{D42A27DB-BD31-4B8C-83A1-F6EECF244321}">
                <p14:modId xmlns:p14="http://schemas.microsoft.com/office/powerpoint/2010/main" val="1897501029"/>
              </p:ext>
            </p:extLst>
          </p:nvPr>
        </p:nvGraphicFramePr>
        <p:xfrm>
          <a:off x="3127375" y="2768600"/>
          <a:ext cx="2714625" cy="519112"/>
        </p:xfrm>
        <a:graphic>
          <a:graphicData uri="http://schemas.openxmlformats.org/presentationml/2006/ole">
            <mc:AlternateContent xmlns:mc="http://schemas.openxmlformats.org/markup-compatibility/2006">
              <mc:Choice xmlns:v="urn:schemas-microsoft-com:vml" Requires="v">
                <p:oleObj spid="_x0000_s34840" name="Equation" r:id="rId7" imgW="1193800" imgH="228600" progId="Equation.3">
                  <p:embed/>
                </p:oleObj>
              </mc:Choice>
              <mc:Fallback>
                <p:oleObj name="Equation" r:id="rId7" imgW="11938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7375" y="2768600"/>
                        <a:ext cx="2714625" cy="519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右弧形箭头 9"/>
          <p:cNvSpPr/>
          <p:nvPr/>
        </p:nvSpPr>
        <p:spPr>
          <a:xfrm>
            <a:off x="6324600" y="2133600"/>
            <a:ext cx="533400" cy="9906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aphicFrame>
        <p:nvGraphicFramePr>
          <p:cNvPr id="11" name="Object 6"/>
          <p:cNvGraphicFramePr>
            <a:graphicFrameLocks noChangeAspect="1"/>
          </p:cNvGraphicFramePr>
          <p:nvPr>
            <p:extLst>
              <p:ext uri="{D42A27DB-BD31-4B8C-83A1-F6EECF244321}">
                <p14:modId xmlns:p14="http://schemas.microsoft.com/office/powerpoint/2010/main" val="1807294944"/>
              </p:ext>
            </p:extLst>
          </p:nvPr>
        </p:nvGraphicFramePr>
        <p:xfrm>
          <a:off x="2781300" y="3956050"/>
          <a:ext cx="3429000" cy="895350"/>
        </p:xfrm>
        <a:graphic>
          <a:graphicData uri="http://schemas.openxmlformats.org/presentationml/2006/ole">
            <mc:AlternateContent xmlns:mc="http://schemas.openxmlformats.org/markup-compatibility/2006">
              <mc:Choice xmlns:v="urn:schemas-microsoft-com:vml" Requires="v">
                <p:oleObj spid="_x0000_s34841" name="公式" r:id="rId9" imgW="1714500" imgH="444500" progId="Equation.3">
                  <p:embed/>
                </p:oleObj>
              </mc:Choice>
              <mc:Fallback>
                <p:oleObj name="公式" r:id="rId9" imgW="1714500" imgH="4445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81300" y="3956050"/>
                        <a:ext cx="3429000" cy="895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5" name="组合 14"/>
          <p:cNvGrpSpPr/>
          <p:nvPr/>
        </p:nvGrpSpPr>
        <p:grpSpPr>
          <a:xfrm>
            <a:off x="3028950" y="5137809"/>
            <a:ext cx="2149475" cy="1148690"/>
            <a:chOff x="3028950" y="5137809"/>
            <a:chExt cx="2149475" cy="1148690"/>
          </a:xfrm>
        </p:grpSpPr>
        <p:graphicFrame>
          <p:nvGraphicFramePr>
            <p:cNvPr id="12" name="Object 8"/>
            <p:cNvGraphicFramePr>
              <a:graphicFrameLocks noChangeAspect="1"/>
            </p:cNvGraphicFramePr>
            <p:nvPr>
              <p:extLst>
                <p:ext uri="{D42A27DB-BD31-4B8C-83A1-F6EECF244321}">
                  <p14:modId xmlns:p14="http://schemas.microsoft.com/office/powerpoint/2010/main" val="3783993473"/>
                </p:ext>
              </p:extLst>
            </p:nvPr>
          </p:nvGraphicFramePr>
          <p:xfrm>
            <a:off x="3028950" y="5137809"/>
            <a:ext cx="1676400" cy="742828"/>
          </p:xfrm>
          <a:graphic>
            <a:graphicData uri="http://schemas.openxmlformats.org/presentationml/2006/ole">
              <mc:AlternateContent xmlns:mc="http://schemas.openxmlformats.org/markup-compatibility/2006">
                <mc:Choice xmlns:v="urn:schemas-microsoft-com:vml" Requires="v">
                  <p:oleObj spid="_x0000_s34842" name="Equation" r:id="rId11" imgW="888614" imgH="393529" progId="Equation.3">
                    <p:embed/>
                  </p:oleObj>
                </mc:Choice>
                <mc:Fallback>
                  <p:oleObj name="Equation" r:id="rId11" imgW="888614" imgH="393529"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28950" y="5137809"/>
                          <a:ext cx="1676400" cy="742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 name="Object 9"/>
            <p:cNvGraphicFramePr>
              <a:graphicFrameLocks noChangeAspect="1"/>
            </p:cNvGraphicFramePr>
            <p:nvPr>
              <p:extLst>
                <p:ext uri="{D42A27DB-BD31-4B8C-83A1-F6EECF244321}">
                  <p14:modId xmlns:p14="http://schemas.microsoft.com/office/powerpoint/2010/main" val="2471726082"/>
                </p:ext>
              </p:extLst>
            </p:nvPr>
          </p:nvGraphicFramePr>
          <p:xfrm>
            <a:off x="3028950" y="5784849"/>
            <a:ext cx="2149475" cy="501650"/>
          </p:xfrm>
          <a:graphic>
            <a:graphicData uri="http://schemas.openxmlformats.org/presentationml/2006/ole">
              <mc:AlternateContent xmlns:mc="http://schemas.openxmlformats.org/markup-compatibility/2006">
                <mc:Choice xmlns:v="urn:schemas-microsoft-com:vml" Requires="v">
                  <p:oleObj spid="_x0000_s34843" name="Equation" r:id="rId13" imgW="977900" imgH="228600" progId="Equation.3">
                    <p:embed/>
                  </p:oleObj>
                </mc:Choice>
                <mc:Fallback>
                  <p:oleObj name="Equation" r:id="rId13" imgW="97790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28950" y="5784849"/>
                          <a:ext cx="2149475" cy="501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4"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5.5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线性支持向量机</a:t>
            </a:r>
            <a:endParaRPr lang="zh-CN" altLang="en-US" sz="3600" b="1" dirty="0">
              <a:latin typeface="黑体" panose="02010609060101010101" pitchFamily="49" charset="-122"/>
              <a:ea typeface="黑体" panose="02010609060101010101" pitchFamily="49" charset="-122"/>
            </a:endParaRPr>
          </a:p>
        </p:txBody>
      </p:sp>
      <p:sp>
        <p:nvSpPr>
          <p:cNvPr id="16" name="矩形 15"/>
          <p:cNvSpPr/>
          <p:nvPr/>
        </p:nvSpPr>
        <p:spPr>
          <a:xfrm>
            <a:off x="893696" y="3586718"/>
            <a:ext cx="2287806" cy="461665"/>
          </a:xfrm>
          <a:prstGeom prst="rect">
            <a:avLst/>
          </a:prstGeom>
        </p:spPr>
        <p:txBody>
          <a:bodyPr wrap="none">
            <a:spAutoFit/>
          </a:bodyPr>
          <a:lstStyle/>
          <a:p>
            <a:r>
              <a:rPr lang="en-AU" altLang="zh-CN" sz="2400" b="1" dirty="0">
                <a:latin typeface="Times New Roman" panose="02020603050405020304" pitchFamily="18" charset="0"/>
                <a:ea typeface="楷体" panose="02010609060101010101" pitchFamily="49" charset="-122"/>
                <a:cs typeface="Times New Roman" panose="02020603050405020304" pitchFamily="18" charset="0"/>
              </a:rPr>
              <a:t>Margins</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最大化</a:t>
            </a:r>
            <a:endParaRPr lang="en-AU" altLang="zh-CN" dirty="0">
              <a:latin typeface="Times New Roman" panose="02020603050405020304" pitchFamily="18" charset="0"/>
              <a:cs typeface="Times New Roman" panose="02020603050405020304" pitchFamily="18" charset="0"/>
            </a:endParaRPr>
          </a:p>
        </p:txBody>
      </p:sp>
      <p:sp>
        <p:nvSpPr>
          <p:cNvPr id="17" name="矩形 16"/>
          <p:cNvSpPr/>
          <p:nvPr/>
        </p:nvSpPr>
        <p:spPr>
          <a:xfrm>
            <a:off x="752365" y="1267326"/>
            <a:ext cx="2969083" cy="461665"/>
          </a:xfrm>
          <a:prstGeom prst="rect">
            <a:avLst/>
          </a:prstGeom>
        </p:spPr>
        <p:txBody>
          <a:bodyPr wrap="none">
            <a:spAutoFit/>
          </a:bodyPr>
          <a:lstStyle/>
          <a:p>
            <a:r>
              <a:rPr lang="zh-CN" altLang="en-US" sz="2400" b="1" dirty="0">
                <a:latin typeface="楷体" panose="02010609060101010101" pitchFamily="49" charset="-122"/>
                <a:ea typeface="楷体" panose="02010609060101010101" pitchFamily="49" charset="-122"/>
                <a:cs typeface="Times New Roman" panose="02020603050405020304" pitchFamily="18" charset="0"/>
              </a:rPr>
              <a:t>要把所有样本都分对</a:t>
            </a:r>
            <a:endParaRPr lang="en-AU" altLang="zh-CN" sz="2400" dirty="0">
              <a:latin typeface="Times New Roman" panose="02020603050405020304" pitchFamily="18" charset="0"/>
              <a:cs typeface="Times New Roman" panose="02020603050405020304" pitchFamily="18" charset="0"/>
            </a:endParaRPr>
          </a:p>
        </p:txBody>
      </p:sp>
      <p:sp>
        <p:nvSpPr>
          <p:cNvPr id="18" name="矩形 17"/>
          <p:cNvSpPr/>
          <p:nvPr/>
        </p:nvSpPr>
        <p:spPr>
          <a:xfrm>
            <a:off x="563563" y="4780819"/>
            <a:ext cx="4572000" cy="1456809"/>
          </a:xfrm>
          <a:prstGeom prst="rect">
            <a:avLst/>
          </a:prstGeom>
        </p:spPr>
        <p:txBody>
          <a:bodyPr>
            <a:spAutoFit/>
          </a:bodyPr>
          <a:lstStyle/>
          <a:p>
            <a:pPr marL="0" lvl="1" indent="0">
              <a:spcBef>
                <a:spcPts val="1000"/>
              </a:spcBef>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优化问题</a:t>
            </a:r>
            <a:endParaRPr lang="en-AU"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marL="720000" lvl="1">
              <a:spcBef>
                <a:spcPts val="1000"/>
              </a:spcBef>
            </a:pPr>
            <a:r>
              <a:rPr lang="en-AU" altLang="zh-CN" sz="2400" dirty="0" smtClean="0">
                <a:latin typeface="Times New Roman" panose="02020603050405020304" pitchFamily="18" charset="0"/>
                <a:cs typeface="Times New Roman" panose="02020603050405020304" pitchFamily="18" charset="0"/>
              </a:rPr>
              <a:t>Minimize</a:t>
            </a:r>
            <a:endParaRPr lang="en-AU" altLang="zh-CN" sz="2400" dirty="0"/>
          </a:p>
          <a:p>
            <a:pPr marL="720000" lvl="1">
              <a:spcBef>
                <a:spcPts val="1000"/>
              </a:spcBef>
            </a:pPr>
            <a:r>
              <a:rPr lang="en-AU" altLang="zh-CN" sz="2400" dirty="0">
                <a:latin typeface="Times New Roman" panose="02020603050405020304" pitchFamily="18" charset="0"/>
                <a:cs typeface="Times New Roman" panose="02020603050405020304" pitchFamily="18" charset="0"/>
              </a:rPr>
              <a:t>Subject to </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042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6" grpId="0"/>
      <p:bldP spid="17" grpId="0"/>
      <p:bldP spid="1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D3B5506-3440-4FCE-A27D-8BE463A32ADB}" type="datetime1">
              <a:rPr lang="zh-CN" altLang="en-US" smtClean="0"/>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42</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5" name="标题 1"/>
          <p:cNvSpPr txBox="1">
            <a:spLocks/>
          </p:cNvSpPr>
          <p:nvPr/>
        </p:nvSpPr>
        <p:spPr>
          <a:xfrm>
            <a:off x="373456" y="764059"/>
            <a:ext cx="6705600" cy="5635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altLang="zh-CN" sz="3200" b="1" dirty="0" smtClean="0">
                <a:latin typeface="Times New Roman" panose="02020603050405020304" pitchFamily="18" charset="0"/>
                <a:ea typeface="楷体" panose="02010609060101010101" pitchFamily="49" charset="-122"/>
                <a:cs typeface="Times New Roman" panose="02020603050405020304" pitchFamily="18" charset="0"/>
              </a:rPr>
              <a:t>Lagrange Multipliers</a:t>
            </a:r>
            <a:endParaRPr lang="zh-CN" altLang="en-US" sz="3200" b="1" dirty="0">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484015771"/>
              </p:ext>
            </p:extLst>
          </p:nvPr>
        </p:nvGraphicFramePr>
        <p:xfrm>
          <a:off x="1008063" y="1248104"/>
          <a:ext cx="4325937" cy="762000"/>
        </p:xfrm>
        <a:graphic>
          <a:graphicData uri="http://schemas.openxmlformats.org/presentationml/2006/ole">
            <mc:AlternateContent xmlns:mc="http://schemas.openxmlformats.org/markup-compatibility/2006">
              <mc:Choice xmlns:v="urn:schemas-microsoft-com:vml" Requires="v">
                <p:oleObj spid="_x0000_s14863" name="Equation" r:id="rId3" imgW="2451100" imgH="431800" progId="">
                  <p:embed/>
                </p:oleObj>
              </mc:Choice>
              <mc:Fallback>
                <p:oleObj name="Equation" r:id="rId3" imgW="2451100" imgH="4318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063" y="1248104"/>
                        <a:ext cx="4325937"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740390005"/>
              </p:ext>
            </p:extLst>
          </p:nvPr>
        </p:nvGraphicFramePr>
        <p:xfrm>
          <a:off x="990599" y="2209804"/>
          <a:ext cx="2502625" cy="1447800"/>
        </p:xfrm>
        <a:graphic>
          <a:graphicData uri="http://schemas.openxmlformats.org/presentationml/2006/ole">
            <mc:AlternateContent xmlns:mc="http://schemas.openxmlformats.org/markup-compatibility/2006">
              <mc:Choice xmlns:v="urn:schemas-microsoft-com:vml" Requires="v">
                <p:oleObj spid="_x0000_s14864" name="Equation" r:id="rId5" imgW="1536700" imgH="889000" progId="">
                  <p:embed/>
                </p:oleObj>
              </mc:Choice>
              <mc:Fallback>
                <p:oleObj name="Equation" r:id="rId5" imgW="1536700" imgH="8890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599" y="2209804"/>
                        <a:ext cx="2502625" cy="144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右弧形箭头 7"/>
          <p:cNvSpPr/>
          <p:nvPr/>
        </p:nvSpPr>
        <p:spPr>
          <a:xfrm rot="10800000">
            <a:off x="533399" y="1552904"/>
            <a:ext cx="457200" cy="15240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aphicFrame>
        <p:nvGraphicFramePr>
          <p:cNvPr id="9" name="Object 4"/>
          <p:cNvGraphicFramePr>
            <a:graphicFrameLocks noChangeAspect="1"/>
          </p:cNvGraphicFramePr>
          <p:nvPr>
            <p:extLst>
              <p:ext uri="{D42A27DB-BD31-4B8C-83A1-F6EECF244321}">
                <p14:modId xmlns:p14="http://schemas.microsoft.com/office/powerpoint/2010/main" val="4015143601"/>
              </p:ext>
            </p:extLst>
          </p:nvPr>
        </p:nvGraphicFramePr>
        <p:xfrm>
          <a:off x="987425" y="3657604"/>
          <a:ext cx="4727575" cy="2173288"/>
        </p:xfrm>
        <a:graphic>
          <a:graphicData uri="http://schemas.openxmlformats.org/presentationml/2006/ole">
            <mc:AlternateContent xmlns:mc="http://schemas.openxmlformats.org/markup-compatibility/2006">
              <mc:Choice xmlns:v="urn:schemas-microsoft-com:vml" Requires="v">
                <p:oleObj spid="_x0000_s14865" name="Equation" r:id="rId7" imgW="2679700" imgH="1231900" progId="">
                  <p:embed/>
                </p:oleObj>
              </mc:Choice>
              <mc:Fallback>
                <p:oleObj name="Equation" r:id="rId7" imgW="2679700" imgH="123190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7425" y="3657604"/>
                        <a:ext cx="4727575" cy="2173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右弧形箭头 9"/>
          <p:cNvSpPr/>
          <p:nvPr/>
        </p:nvSpPr>
        <p:spPr>
          <a:xfrm>
            <a:off x="5410200" y="1781504"/>
            <a:ext cx="685800" cy="25146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TextBox 10"/>
          <p:cNvSpPr txBox="1"/>
          <p:nvPr/>
        </p:nvSpPr>
        <p:spPr>
          <a:xfrm>
            <a:off x="6172200" y="2848304"/>
            <a:ext cx="1582484" cy="369332"/>
          </a:xfrm>
          <a:prstGeom prst="rect">
            <a:avLst/>
          </a:prstGeom>
          <a:noFill/>
        </p:spPr>
        <p:txBody>
          <a:bodyPr wrap="none" rtlCol="0">
            <a:spAutoFit/>
          </a:bodyPr>
          <a:lstStyle/>
          <a:p>
            <a:r>
              <a:rPr lang="en-AU" altLang="zh-CN" dirty="0" smtClean="0">
                <a:solidFill>
                  <a:srgbClr val="7030A0"/>
                </a:solidFill>
              </a:rPr>
              <a:t>Dual Problem</a:t>
            </a:r>
            <a:endParaRPr lang="zh-CN" altLang="en-US" dirty="0">
              <a:solidFill>
                <a:srgbClr val="7030A0"/>
              </a:solidFill>
            </a:endParaRPr>
          </a:p>
        </p:txBody>
      </p:sp>
      <p:sp>
        <p:nvSpPr>
          <p:cNvPr id="12" name="TextBox 11"/>
          <p:cNvSpPr txBox="1"/>
          <p:nvPr/>
        </p:nvSpPr>
        <p:spPr>
          <a:xfrm>
            <a:off x="5839809" y="4636897"/>
            <a:ext cx="2800767" cy="369332"/>
          </a:xfrm>
          <a:prstGeom prst="rect">
            <a:avLst/>
          </a:prstGeom>
          <a:noFill/>
        </p:spPr>
        <p:txBody>
          <a:bodyPr wrap="none" rtlCol="0">
            <a:spAutoFit/>
          </a:bodyPr>
          <a:lstStyle/>
          <a:p>
            <a:r>
              <a:rPr lang="en-AU" altLang="zh-CN" dirty="0" smtClean="0">
                <a:solidFill>
                  <a:srgbClr val="FF0000"/>
                </a:solidFill>
              </a:rPr>
              <a:t>Quadratic problem again!</a:t>
            </a:r>
            <a:endParaRPr lang="zh-CN" altLang="en-US" dirty="0">
              <a:solidFill>
                <a:srgbClr val="FF0000"/>
              </a:solidFill>
            </a:endParaRPr>
          </a:p>
        </p:txBody>
      </p:sp>
      <p:sp>
        <p:nvSpPr>
          <p:cNvPr id="13"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5.5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线性</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支持</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向量机</a:t>
            </a:r>
            <a:endParaRPr lang="zh-CN" altLang="en-US" sz="3600" b="1" dirty="0">
              <a:latin typeface="黑体" panose="02010609060101010101" pitchFamily="49" charset="-122"/>
              <a:ea typeface="黑体" panose="02010609060101010101" pitchFamily="49" charset="-122"/>
            </a:endParaRPr>
          </a:p>
        </p:txBody>
      </p:sp>
      <p:sp>
        <p:nvSpPr>
          <p:cNvPr id="14" name="矩形 13"/>
          <p:cNvSpPr/>
          <p:nvPr/>
        </p:nvSpPr>
        <p:spPr>
          <a:xfrm>
            <a:off x="421069" y="5653359"/>
            <a:ext cx="8344317" cy="830997"/>
          </a:xfrm>
          <a:prstGeom prst="rect">
            <a:avLst/>
          </a:prstGeom>
        </p:spPr>
        <p:txBody>
          <a:bodyPr wrap="square">
            <a:spAutoFit/>
          </a:bodyPr>
          <a:lstStyle/>
          <a:p>
            <a:pPr algn="just"/>
            <a:r>
              <a:rPr lang="zh-CN" altLang="en-US" sz="2400" b="1" dirty="0">
                <a:latin typeface="楷体" panose="02010609060101010101" pitchFamily="49" charset="-122"/>
                <a:ea typeface="楷体" panose="02010609060101010101" pitchFamily="49" charset="-122"/>
              </a:rPr>
              <a:t>支持向量机中的一大的亮点是在传统的最优化问题中提出了对偶理论，主要有最大最小对偶及拉格朗日对偶。</a:t>
            </a:r>
          </a:p>
        </p:txBody>
      </p:sp>
    </p:spTree>
    <p:extLst>
      <p:ext uri="{BB962C8B-B14F-4D97-AF65-F5344CB8AC3E}">
        <p14:creationId xmlns:p14="http://schemas.microsoft.com/office/powerpoint/2010/main" val="2409969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p:bldP spid="12" grpId="0"/>
      <p:bldP spid="1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8E46D7E-F1BE-4218-999A-51D49311EADF}" type="datetime1">
              <a:rPr lang="zh-CN" altLang="en-US" smtClean="0"/>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43</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5" name="标题 1"/>
          <p:cNvSpPr txBox="1">
            <a:spLocks/>
          </p:cNvSpPr>
          <p:nvPr/>
        </p:nvSpPr>
        <p:spPr>
          <a:xfrm>
            <a:off x="403991" y="745454"/>
            <a:ext cx="6705600" cy="5635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smtClean="0">
                <a:latin typeface="Times New Roman" panose="02020603050405020304" pitchFamily="18" charset="0"/>
                <a:ea typeface="楷体" panose="02010609060101010101" pitchFamily="49" charset="-122"/>
                <a:cs typeface="Times New Roman" panose="02020603050405020304" pitchFamily="18" charset="0"/>
              </a:rPr>
              <a:t>求解</a:t>
            </a:r>
            <a:r>
              <a:rPr lang="en-AU" altLang="zh-CN" sz="3600" b="1" dirty="0" smtClean="0">
                <a:latin typeface="Times New Roman" panose="02020603050405020304" pitchFamily="18" charset="0"/>
                <a:ea typeface="楷体" panose="02010609060101010101" pitchFamily="49" charset="-122"/>
                <a:cs typeface="Times New Roman" panose="02020603050405020304" pitchFamily="18" charset="0"/>
              </a:rPr>
              <a:t>w &amp; b</a:t>
            </a:r>
            <a:endParaRPr lang="zh-CN" altLang="en-US" sz="3600" b="1" dirty="0">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6" name="对象 5"/>
          <p:cNvGraphicFramePr>
            <a:graphicFrameLocks noChangeAspect="1"/>
          </p:cNvGraphicFramePr>
          <p:nvPr/>
        </p:nvGraphicFramePr>
        <p:xfrm>
          <a:off x="5715000" y="1905000"/>
          <a:ext cx="2402168" cy="749300"/>
        </p:xfrm>
        <a:graphic>
          <a:graphicData uri="http://schemas.openxmlformats.org/presentationml/2006/ole">
            <mc:AlternateContent xmlns:mc="http://schemas.openxmlformats.org/markup-compatibility/2006">
              <mc:Choice xmlns:v="urn:schemas-microsoft-com:vml" Requires="v">
                <p:oleObj spid="_x0000_s15884" name="Equation" r:id="rId3" imgW="1384300" imgH="431800" progId="">
                  <p:embed/>
                </p:oleObj>
              </mc:Choice>
              <mc:Fallback>
                <p:oleObj name="Equation" r:id="rId3" imgW="1384300" imgH="4318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1905000"/>
                        <a:ext cx="2402168" cy="749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p:cNvSpPr txBox="1"/>
          <p:nvPr/>
        </p:nvSpPr>
        <p:spPr>
          <a:xfrm>
            <a:off x="6793626" y="3021726"/>
            <a:ext cx="1544012" cy="369332"/>
          </a:xfrm>
          <a:prstGeom prst="rect">
            <a:avLst/>
          </a:prstGeom>
          <a:noFill/>
        </p:spPr>
        <p:txBody>
          <a:bodyPr wrap="none" rtlCol="0">
            <a:spAutoFit/>
          </a:bodyPr>
          <a:lstStyle/>
          <a:p>
            <a:r>
              <a:rPr lang="en-AU" altLang="zh-CN" dirty="0" smtClean="0">
                <a:solidFill>
                  <a:srgbClr val="7030A0"/>
                </a:solidFill>
              </a:rPr>
              <a:t>inner product</a:t>
            </a:r>
            <a:endParaRPr lang="zh-CN" altLang="en-US" dirty="0">
              <a:solidFill>
                <a:srgbClr val="7030A0"/>
              </a:solidFill>
            </a:endParaRPr>
          </a:p>
        </p:txBody>
      </p:sp>
      <p:cxnSp>
        <p:nvCxnSpPr>
          <p:cNvPr id="8" name="直接箭头连接符 7"/>
          <p:cNvCxnSpPr/>
          <p:nvPr/>
        </p:nvCxnSpPr>
        <p:spPr>
          <a:xfrm flipV="1">
            <a:off x="7528690" y="2571314"/>
            <a:ext cx="1" cy="533399"/>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9" name="Object 3"/>
          <p:cNvGraphicFramePr>
            <a:graphicFrameLocks noChangeAspect="1"/>
          </p:cNvGraphicFramePr>
          <p:nvPr>
            <p:extLst>
              <p:ext uri="{D42A27DB-BD31-4B8C-83A1-F6EECF244321}">
                <p14:modId xmlns:p14="http://schemas.microsoft.com/office/powerpoint/2010/main" val="1131194519"/>
              </p:ext>
            </p:extLst>
          </p:nvPr>
        </p:nvGraphicFramePr>
        <p:xfrm>
          <a:off x="783020" y="1493193"/>
          <a:ext cx="5123794" cy="381000"/>
        </p:xfrm>
        <a:graphic>
          <a:graphicData uri="http://schemas.openxmlformats.org/presentationml/2006/ole">
            <mc:AlternateContent xmlns:mc="http://schemas.openxmlformats.org/markup-compatibility/2006">
              <mc:Choice xmlns:v="urn:schemas-microsoft-com:vml" Requires="v">
                <p:oleObj spid="_x0000_s15885" name="Equation" r:id="rId5" imgW="2590800" imgH="203200" progId="">
                  <p:embed/>
                </p:oleObj>
              </mc:Choice>
              <mc:Fallback>
                <p:oleObj name="Equation" r:id="rId5" imgW="2590800" imgH="2032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3020" y="1493193"/>
                        <a:ext cx="5123794" cy="381000"/>
                      </a:xfrm>
                      <a:prstGeom prst="rect">
                        <a:avLst/>
                      </a:prstGeom>
                      <a:noFill/>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364328562"/>
              </p:ext>
            </p:extLst>
          </p:nvPr>
        </p:nvGraphicFramePr>
        <p:xfrm>
          <a:off x="1192152" y="2571314"/>
          <a:ext cx="3860800" cy="3454400"/>
        </p:xfrm>
        <a:graphic>
          <a:graphicData uri="http://schemas.openxmlformats.org/presentationml/2006/ole">
            <mc:AlternateContent xmlns:mc="http://schemas.openxmlformats.org/markup-compatibility/2006">
              <mc:Choice xmlns:v="urn:schemas-microsoft-com:vml" Requires="v">
                <p:oleObj spid="_x0000_s15886" name="Equation" r:id="rId7" imgW="1930400" imgH="1727200" progId="">
                  <p:embed/>
                </p:oleObj>
              </mc:Choice>
              <mc:Fallback>
                <p:oleObj name="Equation" r:id="rId7" imgW="1930400" imgH="172720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92152" y="2571314"/>
                        <a:ext cx="3860800" cy="345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1" name="Picture 6" descr="http://wevegotideas.files.wordpress.com/2009/03/jawdrop.jpg"/>
          <p:cNvPicPr>
            <a:picLocks noChangeAspect="1" noChangeArrowheads="1"/>
          </p:cNvPicPr>
          <p:nvPr/>
        </p:nvPicPr>
        <p:blipFill>
          <a:blip r:embed="rId9" cstate="print"/>
          <a:srcRect/>
          <a:stretch>
            <a:fillRect/>
          </a:stretch>
        </p:blipFill>
        <p:spPr bwMode="auto">
          <a:xfrm>
            <a:off x="6535462" y="3433101"/>
            <a:ext cx="1905000" cy="2600325"/>
          </a:xfrm>
          <a:prstGeom prst="rect">
            <a:avLst/>
          </a:prstGeom>
          <a:noFill/>
        </p:spPr>
      </p:pic>
      <p:sp>
        <p:nvSpPr>
          <p:cNvPr id="12"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5.5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线性</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支持</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向量机</a:t>
            </a:r>
            <a:endParaRPr lang="zh-CN" altLang="en-US" sz="3600" b="1" dirty="0">
              <a:latin typeface="黑体" panose="02010609060101010101" pitchFamily="49" charset="-122"/>
              <a:ea typeface="黑体" panose="02010609060101010101" pitchFamily="49" charset="-122"/>
            </a:endParaRPr>
          </a:p>
        </p:txBody>
      </p:sp>
      <p:sp>
        <p:nvSpPr>
          <p:cNvPr id="17" name="圆角矩形 16"/>
          <p:cNvSpPr/>
          <p:nvPr/>
        </p:nvSpPr>
        <p:spPr>
          <a:xfrm>
            <a:off x="6768663" y="2072290"/>
            <a:ext cx="686457" cy="465961"/>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p:nvCxnSpPr>
        <p:spPr>
          <a:xfrm>
            <a:off x="2016995" y="3514618"/>
            <a:ext cx="1105557"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783019" y="1905000"/>
            <a:ext cx="4661339" cy="461665"/>
          </a:xfrm>
          <a:prstGeom prst="rect">
            <a:avLst/>
          </a:prstGeom>
          <a:noFill/>
        </p:spPr>
        <p:txBody>
          <a:bodyPr wrap="square" rtlCol="0">
            <a:spAutoFit/>
          </a:bodyPr>
          <a:lstStyle/>
          <a:p>
            <a:r>
              <a:rPr lang="zh-CN" altLang="en-US" sz="2400" dirty="0" smtClean="0">
                <a:latin typeface="Times New Roman" panose="02020603050405020304" pitchFamily="18" charset="0"/>
                <a:cs typeface="Times New Roman" panose="02020603050405020304" pitchFamily="18" charset="0"/>
              </a:rPr>
              <a:t>挑选一个支持向量</a:t>
            </a:r>
            <a:r>
              <a:rPr lang="en-US" altLang="zh-CN" sz="2400" i="1" dirty="0" err="1" smtClean="0">
                <a:latin typeface="Times New Roman" panose="02020603050405020304" pitchFamily="18" charset="0"/>
                <a:cs typeface="Times New Roman" panose="02020603050405020304" pitchFamily="18" charset="0"/>
              </a:rPr>
              <a:t>X</a:t>
            </a:r>
            <a:r>
              <a:rPr lang="en-US" altLang="zh-CN" sz="2400" i="1" baseline="-25000" dirty="0" err="1" smtClean="0">
                <a:latin typeface="Times New Roman" panose="02020603050405020304" pitchFamily="18" charset="0"/>
                <a:cs typeface="Times New Roman" panose="02020603050405020304" pitchFamily="18" charset="0"/>
              </a:rPr>
              <a:t>s</a:t>
            </a:r>
            <a:r>
              <a:rPr lang="en-US" altLang="zh-CN" sz="2400" dirty="0" smtClean="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3757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A6ADFF1-3004-4F70-ADBF-2F3A87E1DD1F}" type="datetime1">
              <a:rPr lang="zh-CN" altLang="en-US" smtClean="0"/>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44</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cxnSp>
        <p:nvCxnSpPr>
          <p:cNvPr id="6" name="直接箭头连接符 5"/>
          <p:cNvCxnSpPr/>
          <p:nvPr/>
        </p:nvCxnSpPr>
        <p:spPr>
          <a:xfrm>
            <a:off x="814573" y="3198812"/>
            <a:ext cx="22860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rot="5400000" flipH="1" flipV="1">
            <a:off x="-214524" y="2171303"/>
            <a:ext cx="2056606"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737579" y="31242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133600" y="1828800"/>
            <a:ext cx="152400"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2261579" y="1524000"/>
            <a:ext cx="1015021" cy="338554"/>
          </a:xfrm>
          <a:prstGeom prst="rect">
            <a:avLst/>
          </a:prstGeom>
          <a:noFill/>
        </p:spPr>
        <p:txBody>
          <a:bodyPr wrap="none" rtlCol="0">
            <a:spAutoFit/>
          </a:bodyPr>
          <a:lstStyle/>
          <a:p>
            <a:r>
              <a:rPr lang="en-AU" altLang="zh-CN" sz="1600" dirty="0" smtClean="0">
                <a:solidFill>
                  <a:srgbClr val="000000"/>
                </a:solidFill>
              </a:rPr>
              <a:t>(1, 1, +1)</a:t>
            </a:r>
            <a:endParaRPr lang="zh-CN" altLang="en-US" sz="1600" dirty="0">
              <a:solidFill>
                <a:srgbClr val="000000"/>
              </a:solidFill>
            </a:endParaRPr>
          </a:p>
        </p:txBody>
      </p:sp>
      <p:sp>
        <p:nvSpPr>
          <p:cNvPr id="11" name="TextBox 10"/>
          <p:cNvSpPr txBox="1"/>
          <p:nvPr/>
        </p:nvSpPr>
        <p:spPr>
          <a:xfrm>
            <a:off x="609600" y="3352800"/>
            <a:ext cx="963725" cy="338554"/>
          </a:xfrm>
          <a:prstGeom prst="rect">
            <a:avLst/>
          </a:prstGeom>
          <a:noFill/>
        </p:spPr>
        <p:txBody>
          <a:bodyPr wrap="none" rtlCol="0">
            <a:spAutoFit/>
          </a:bodyPr>
          <a:lstStyle/>
          <a:p>
            <a:r>
              <a:rPr lang="en-AU" altLang="zh-CN" sz="1600" dirty="0" smtClean="0">
                <a:solidFill>
                  <a:srgbClr val="000000"/>
                </a:solidFill>
              </a:rPr>
              <a:t>(0, 0, -1)</a:t>
            </a:r>
            <a:endParaRPr lang="zh-CN" altLang="en-US" sz="1600" dirty="0">
              <a:solidFill>
                <a:srgbClr val="000000"/>
              </a:solidFill>
            </a:endParaRPr>
          </a:p>
        </p:txBody>
      </p:sp>
      <p:graphicFrame>
        <p:nvGraphicFramePr>
          <p:cNvPr id="12" name="对象 11"/>
          <p:cNvGraphicFramePr>
            <a:graphicFrameLocks noChangeAspect="1"/>
          </p:cNvGraphicFramePr>
          <p:nvPr/>
        </p:nvGraphicFramePr>
        <p:xfrm>
          <a:off x="1904021" y="1457497"/>
          <a:ext cx="305779" cy="371303"/>
        </p:xfrm>
        <a:graphic>
          <a:graphicData uri="http://schemas.openxmlformats.org/presentationml/2006/ole">
            <mc:AlternateContent xmlns:mc="http://schemas.openxmlformats.org/markup-compatibility/2006">
              <mc:Choice xmlns:v="urn:schemas-microsoft-com:vml" Requires="v">
                <p:oleObj spid="_x0000_s30240" name="Equation" r:id="rId3" imgW="177569" imgH="215619" progId="">
                  <p:embed/>
                </p:oleObj>
              </mc:Choice>
              <mc:Fallback>
                <p:oleObj name="Equation" r:id="rId3" imgW="177569" imgH="215619"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4021" y="1457497"/>
                        <a:ext cx="305779" cy="3713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3"/>
          <p:cNvGraphicFramePr>
            <a:graphicFrameLocks noChangeAspect="1"/>
          </p:cNvGraphicFramePr>
          <p:nvPr/>
        </p:nvGraphicFramePr>
        <p:xfrm>
          <a:off x="914400" y="2743200"/>
          <a:ext cx="324971" cy="368300"/>
        </p:xfrm>
        <a:graphic>
          <a:graphicData uri="http://schemas.openxmlformats.org/presentationml/2006/ole">
            <mc:AlternateContent xmlns:mc="http://schemas.openxmlformats.org/markup-compatibility/2006">
              <mc:Choice xmlns:v="urn:schemas-microsoft-com:vml" Requires="v">
                <p:oleObj spid="_x0000_s30241" name="Equation" r:id="rId5" imgW="190335" imgH="215713" progId="">
                  <p:embed/>
                </p:oleObj>
              </mc:Choice>
              <mc:Fallback>
                <p:oleObj name="Equation" r:id="rId5" imgW="190335" imgH="215713"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2743200"/>
                        <a:ext cx="324971"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1822154655"/>
              </p:ext>
            </p:extLst>
          </p:nvPr>
        </p:nvGraphicFramePr>
        <p:xfrm>
          <a:off x="3605029" y="2299576"/>
          <a:ext cx="3944470" cy="762000"/>
        </p:xfrm>
        <a:graphic>
          <a:graphicData uri="http://schemas.openxmlformats.org/presentationml/2006/ole">
            <mc:AlternateContent xmlns:mc="http://schemas.openxmlformats.org/markup-compatibility/2006">
              <mc:Choice xmlns:v="urn:schemas-microsoft-com:vml" Requires="v">
                <p:oleObj spid="_x0000_s30242" name="Equation" r:id="rId7" imgW="2235200" imgH="431800" progId="">
                  <p:embed/>
                </p:oleObj>
              </mc:Choice>
              <mc:Fallback>
                <p:oleObj name="Equation" r:id="rId7" imgW="2235200" imgH="43180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05029" y="2299576"/>
                        <a:ext cx="394447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1770549745"/>
              </p:ext>
            </p:extLst>
          </p:nvPr>
        </p:nvGraphicFramePr>
        <p:xfrm>
          <a:off x="3505202" y="1201901"/>
          <a:ext cx="5194300" cy="762000"/>
        </p:xfrm>
        <a:graphic>
          <a:graphicData uri="http://schemas.openxmlformats.org/presentationml/2006/ole">
            <mc:AlternateContent xmlns:mc="http://schemas.openxmlformats.org/markup-compatibility/2006">
              <mc:Choice xmlns:v="urn:schemas-microsoft-com:vml" Requires="v">
                <p:oleObj spid="_x0000_s30243" name="Equation" r:id="rId9" imgW="3289300" imgH="482600" progId="">
                  <p:embed/>
                </p:oleObj>
              </mc:Choice>
              <mc:Fallback>
                <p:oleObj name="Equation" r:id="rId9" imgW="3289300" imgH="48260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05202" y="1201901"/>
                        <a:ext cx="51943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对象 15"/>
          <p:cNvGraphicFramePr>
            <a:graphicFrameLocks noChangeAspect="1"/>
          </p:cNvGraphicFramePr>
          <p:nvPr/>
        </p:nvGraphicFramePr>
        <p:xfrm>
          <a:off x="3810000" y="3352800"/>
          <a:ext cx="4644189" cy="914400"/>
        </p:xfrm>
        <a:graphic>
          <a:graphicData uri="http://schemas.openxmlformats.org/presentationml/2006/ole">
            <mc:AlternateContent xmlns:mc="http://schemas.openxmlformats.org/markup-compatibility/2006">
              <mc:Choice xmlns:v="urn:schemas-microsoft-com:vml" Requires="v">
                <p:oleObj spid="_x0000_s30244" name="Equation" r:id="rId11" imgW="2451100" imgH="482600" progId="">
                  <p:embed/>
                </p:oleObj>
              </mc:Choice>
              <mc:Fallback>
                <p:oleObj name="Equation" r:id="rId11" imgW="2451100" imgH="48260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10000" y="3352800"/>
                        <a:ext cx="4644189"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501273870"/>
              </p:ext>
            </p:extLst>
          </p:nvPr>
        </p:nvGraphicFramePr>
        <p:xfrm>
          <a:off x="6553200" y="4635500"/>
          <a:ext cx="1879600" cy="469900"/>
        </p:xfrm>
        <a:graphic>
          <a:graphicData uri="http://schemas.openxmlformats.org/presentationml/2006/ole">
            <mc:AlternateContent xmlns:mc="http://schemas.openxmlformats.org/markup-compatibility/2006">
              <mc:Choice xmlns:v="urn:schemas-microsoft-com:vml" Requires="v">
                <p:oleObj spid="_x0000_s30245" name="Equation" r:id="rId13" imgW="863225" imgH="215806" progId="">
                  <p:embed/>
                </p:oleObj>
              </mc:Choice>
              <mc:Fallback>
                <p:oleObj name="Equation" r:id="rId13" imgW="863225" imgH="215806" progId="">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53200" y="4635500"/>
                        <a:ext cx="1879600"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对象 17"/>
          <p:cNvGraphicFramePr>
            <a:graphicFrameLocks noChangeAspect="1"/>
          </p:cNvGraphicFramePr>
          <p:nvPr/>
        </p:nvGraphicFramePr>
        <p:xfrm>
          <a:off x="685800" y="4495800"/>
          <a:ext cx="5359758" cy="1676400"/>
        </p:xfrm>
        <a:graphic>
          <a:graphicData uri="http://schemas.openxmlformats.org/presentationml/2006/ole">
            <mc:AlternateContent xmlns:mc="http://schemas.openxmlformats.org/markup-compatibility/2006">
              <mc:Choice xmlns:v="urn:schemas-microsoft-com:vml" Requires="v">
                <p:oleObj spid="_x0000_s30246" name="Equation" r:id="rId15" imgW="2882900" imgH="901700" progId="">
                  <p:embed/>
                </p:oleObj>
              </mc:Choice>
              <mc:Fallback>
                <p:oleObj name="Equation" r:id="rId15" imgW="2882900" imgH="901700" progId="">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5800" y="4495800"/>
                        <a:ext cx="5359758" cy="167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9" name="直接连接符 18"/>
          <p:cNvCxnSpPr/>
          <p:nvPr/>
        </p:nvCxnSpPr>
        <p:spPr>
          <a:xfrm rot="10800000">
            <a:off x="838199" y="1905000"/>
            <a:ext cx="1295401" cy="1588"/>
          </a:xfrm>
          <a:prstGeom prst="line">
            <a:avLst/>
          </a:prstGeom>
          <a:ln w="127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9" idx="4"/>
          </p:cNvCxnSpPr>
          <p:nvPr/>
        </p:nvCxnSpPr>
        <p:spPr>
          <a:xfrm rot="16200000" flipH="1">
            <a:off x="1600200" y="2590800"/>
            <a:ext cx="1219202" cy="2"/>
          </a:xfrm>
          <a:prstGeom prst="straightConnector1">
            <a:avLst/>
          </a:prstGeom>
          <a:ln w="127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685800" y="1752600"/>
            <a:ext cx="1828800" cy="1752600"/>
          </a:xfrm>
          <a:prstGeom prst="line">
            <a:avLst/>
          </a:prstGeom>
          <a:ln w="38100">
            <a:solidFill>
              <a:srgbClr val="7030A0"/>
            </a:solidFill>
            <a:prstDash val="dash"/>
            <a:tailEnd type="none"/>
          </a:ln>
        </p:spPr>
        <p:style>
          <a:lnRef idx="1">
            <a:schemeClr val="accent1"/>
          </a:lnRef>
          <a:fillRef idx="0">
            <a:schemeClr val="accent1"/>
          </a:fillRef>
          <a:effectRef idx="0">
            <a:schemeClr val="accent1"/>
          </a:effectRef>
          <a:fontRef idx="minor">
            <a:schemeClr val="tx1"/>
          </a:fontRef>
        </p:style>
      </p:cxnSp>
      <p:graphicFrame>
        <p:nvGraphicFramePr>
          <p:cNvPr id="22" name="对象 21"/>
          <p:cNvGraphicFramePr>
            <a:graphicFrameLocks noChangeAspect="1"/>
          </p:cNvGraphicFramePr>
          <p:nvPr/>
        </p:nvGraphicFramePr>
        <p:xfrm>
          <a:off x="2133599" y="3581400"/>
          <a:ext cx="1201271" cy="304800"/>
        </p:xfrm>
        <a:graphic>
          <a:graphicData uri="http://schemas.openxmlformats.org/presentationml/2006/ole">
            <mc:AlternateContent xmlns:mc="http://schemas.openxmlformats.org/markup-compatibility/2006">
              <mc:Choice xmlns:v="urn:schemas-microsoft-com:vml" Requires="v">
                <p:oleObj spid="_x0000_s30247" name="Equation" r:id="rId17" imgW="850531" imgH="215806" progId="">
                  <p:embed/>
                </p:oleObj>
              </mc:Choice>
              <mc:Fallback>
                <p:oleObj name="Equation" r:id="rId17" imgW="850531" imgH="215806" progId="">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133599" y="3581400"/>
                        <a:ext cx="1201271"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3185792530"/>
              </p:ext>
            </p:extLst>
          </p:nvPr>
        </p:nvGraphicFramePr>
        <p:xfrm>
          <a:off x="6487886" y="5486400"/>
          <a:ext cx="1959428" cy="685800"/>
        </p:xfrm>
        <a:graphic>
          <a:graphicData uri="http://schemas.openxmlformats.org/presentationml/2006/ole">
            <mc:AlternateContent xmlns:mc="http://schemas.openxmlformats.org/markup-compatibility/2006">
              <mc:Choice xmlns:v="urn:schemas-microsoft-com:vml" Requires="v">
                <p:oleObj spid="_x0000_s30248" name="Equation" r:id="rId19" imgW="1269449" imgH="444307" progId="">
                  <p:embed/>
                </p:oleObj>
              </mc:Choice>
              <mc:Fallback>
                <p:oleObj name="Equation" r:id="rId19" imgW="1269449" imgH="444307" progId="">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487886" y="5486400"/>
                        <a:ext cx="1959428"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Text Box 20"/>
          <p:cNvSpPr txBox="1">
            <a:spLocks noChangeArrowheads="1"/>
          </p:cNvSpPr>
          <p:nvPr/>
        </p:nvSpPr>
        <p:spPr bwMode="auto">
          <a:xfrm>
            <a:off x="2971800" y="3124200"/>
            <a:ext cx="457200" cy="366713"/>
          </a:xfrm>
          <a:prstGeom prst="rect">
            <a:avLst/>
          </a:prstGeom>
          <a:noFill/>
          <a:ln w="9525" algn="ctr">
            <a:noFill/>
            <a:miter lim="800000"/>
            <a:headEnd/>
            <a:tailEnd/>
          </a:ln>
        </p:spPr>
        <p:txBody>
          <a:bodyPr>
            <a:spAutoFit/>
          </a:bodyPr>
          <a:lstStyle/>
          <a:p>
            <a:pPr algn="l">
              <a:spcBef>
                <a:spcPct val="50000"/>
              </a:spcBef>
            </a:pPr>
            <a:r>
              <a:rPr lang="en-US" altLang="zh-CN" i="1" dirty="0" smtClean="0">
                <a:solidFill>
                  <a:srgbClr val="000000"/>
                </a:solidFill>
                <a:latin typeface="Times New Roman" pitchFamily="18" charset="0"/>
              </a:rPr>
              <a:t>x</a:t>
            </a:r>
            <a:r>
              <a:rPr lang="en-US" altLang="zh-CN" i="1" baseline="-25000" dirty="0" smtClean="0">
                <a:solidFill>
                  <a:srgbClr val="000000"/>
                </a:solidFill>
                <a:latin typeface="Times New Roman" pitchFamily="18" charset="0"/>
              </a:rPr>
              <a:t>1</a:t>
            </a:r>
            <a:endParaRPr lang="en-US" altLang="zh-CN" i="1" baseline="-25000" dirty="0">
              <a:solidFill>
                <a:srgbClr val="000000"/>
              </a:solidFill>
              <a:latin typeface="Times New Roman" pitchFamily="18" charset="0"/>
            </a:endParaRPr>
          </a:p>
        </p:txBody>
      </p:sp>
      <p:sp>
        <p:nvSpPr>
          <p:cNvPr id="25" name="Text Box 20"/>
          <p:cNvSpPr txBox="1">
            <a:spLocks noChangeArrowheads="1"/>
          </p:cNvSpPr>
          <p:nvPr/>
        </p:nvSpPr>
        <p:spPr bwMode="auto">
          <a:xfrm>
            <a:off x="457200" y="990600"/>
            <a:ext cx="457200" cy="366713"/>
          </a:xfrm>
          <a:prstGeom prst="rect">
            <a:avLst/>
          </a:prstGeom>
          <a:noFill/>
          <a:ln w="9525" algn="ctr">
            <a:noFill/>
            <a:miter lim="800000"/>
            <a:headEnd/>
            <a:tailEnd/>
          </a:ln>
        </p:spPr>
        <p:txBody>
          <a:bodyPr>
            <a:spAutoFit/>
          </a:bodyPr>
          <a:lstStyle/>
          <a:p>
            <a:pPr algn="l">
              <a:spcBef>
                <a:spcPct val="50000"/>
              </a:spcBef>
            </a:pPr>
            <a:r>
              <a:rPr lang="en-US" altLang="zh-CN" i="1" dirty="0" smtClean="0">
                <a:solidFill>
                  <a:srgbClr val="000000"/>
                </a:solidFill>
                <a:latin typeface="Times New Roman" pitchFamily="18" charset="0"/>
              </a:rPr>
              <a:t>x</a:t>
            </a:r>
            <a:r>
              <a:rPr lang="en-US" altLang="zh-CN" i="1" baseline="-25000" dirty="0" smtClean="0">
                <a:solidFill>
                  <a:srgbClr val="000000"/>
                </a:solidFill>
                <a:latin typeface="Times New Roman" pitchFamily="18" charset="0"/>
              </a:rPr>
              <a:t>2</a:t>
            </a:r>
            <a:endParaRPr lang="en-US" altLang="zh-CN" i="1" baseline="-25000" dirty="0">
              <a:solidFill>
                <a:srgbClr val="000000"/>
              </a:solidFill>
              <a:latin typeface="Times New Roman" pitchFamily="18" charset="0"/>
            </a:endParaRPr>
          </a:p>
        </p:txBody>
      </p:sp>
      <p:sp>
        <p:nvSpPr>
          <p:cNvPr id="26" name="矩形 25"/>
          <p:cNvSpPr/>
          <p:nvPr/>
        </p:nvSpPr>
        <p:spPr>
          <a:xfrm>
            <a:off x="6477000" y="4648200"/>
            <a:ext cx="1981200"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5.5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线性</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支持</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向量机</a:t>
            </a: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案例</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800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9962E55-8641-4019-AC93-EAF29F6E4F3F}" type="datetime1">
              <a:rPr lang="zh-CN" altLang="en-US" smtClean="0"/>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45</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grpSp>
        <p:nvGrpSpPr>
          <p:cNvPr id="5" name="Group 34"/>
          <p:cNvGrpSpPr>
            <a:grpSpLocks/>
          </p:cNvGrpSpPr>
          <p:nvPr/>
        </p:nvGrpSpPr>
        <p:grpSpPr bwMode="auto">
          <a:xfrm>
            <a:off x="655857" y="1603496"/>
            <a:ext cx="4067175" cy="2452688"/>
            <a:chOff x="107" y="516"/>
            <a:chExt cx="2562" cy="1545"/>
          </a:xfrm>
        </p:grpSpPr>
        <p:sp>
          <p:nvSpPr>
            <p:cNvPr id="6" name="Line 5"/>
            <p:cNvSpPr>
              <a:spLocks noChangeShapeType="1"/>
            </p:cNvSpPr>
            <p:nvPr/>
          </p:nvSpPr>
          <p:spPr bwMode="auto">
            <a:xfrm rot="-23199335">
              <a:off x="543" y="1055"/>
              <a:ext cx="1872" cy="0"/>
            </a:xfrm>
            <a:prstGeom prst="line">
              <a:avLst/>
            </a:prstGeom>
            <a:noFill/>
            <a:ln w="12700">
              <a:solidFill>
                <a:schemeClr val="hlink"/>
              </a:solidFill>
              <a:round/>
              <a:headEnd/>
              <a:tailEnd/>
            </a:ln>
            <a:effectLst/>
          </p:spPr>
          <p:txBody>
            <a:bodyPr>
              <a:spAutoFit/>
            </a:bodyPr>
            <a:lstStyle/>
            <a:p>
              <a:endParaRPr lang="zh-CN" altLang="en-US"/>
            </a:p>
          </p:txBody>
        </p:sp>
        <p:sp>
          <p:nvSpPr>
            <p:cNvPr id="7" name="Line 6"/>
            <p:cNvSpPr>
              <a:spLocks noChangeShapeType="1"/>
            </p:cNvSpPr>
            <p:nvPr/>
          </p:nvSpPr>
          <p:spPr bwMode="auto">
            <a:xfrm rot="-23199335">
              <a:off x="635" y="1238"/>
              <a:ext cx="1872" cy="0"/>
            </a:xfrm>
            <a:prstGeom prst="line">
              <a:avLst/>
            </a:prstGeom>
            <a:noFill/>
            <a:ln w="12700">
              <a:solidFill>
                <a:schemeClr val="tx1"/>
              </a:solidFill>
              <a:round/>
              <a:headEnd/>
              <a:tailEnd/>
            </a:ln>
            <a:effectLst/>
          </p:spPr>
          <p:txBody>
            <a:bodyPr>
              <a:spAutoFit/>
            </a:bodyPr>
            <a:lstStyle/>
            <a:p>
              <a:endParaRPr lang="zh-CN" altLang="en-US"/>
            </a:p>
          </p:txBody>
        </p:sp>
        <p:sp>
          <p:nvSpPr>
            <p:cNvPr id="8" name="Line 7"/>
            <p:cNvSpPr>
              <a:spLocks noChangeShapeType="1"/>
            </p:cNvSpPr>
            <p:nvPr/>
          </p:nvSpPr>
          <p:spPr bwMode="auto">
            <a:xfrm rot="-23199335">
              <a:off x="726" y="1420"/>
              <a:ext cx="1872" cy="0"/>
            </a:xfrm>
            <a:prstGeom prst="line">
              <a:avLst/>
            </a:prstGeom>
            <a:noFill/>
            <a:ln w="12700">
              <a:solidFill>
                <a:schemeClr val="folHlink"/>
              </a:solidFill>
              <a:round/>
              <a:headEnd/>
              <a:tailEnd/>
            </a:ln>
            <a:effectLst/>
          </p:spPr>
          <p:txBody>
            <a:bodyPr>
              <a:spAutoFit/>
            </a:bodyPr>
            <a:lstStyle/>
            <a:p>
              <a:endParaRPr lang="zh-CN" altLang="en-US"/>
            </a:p>
          </p:txBody>
        </p:sp>
        <p:sp>
          <p:nvSpPr>
            <p:cNvPr id="9" name="Text Box 8"/>
            <p:cNvSpPr txBox="1">
              <a:spLocks noChangeArrowheads="1"/>
            </p:cNvSpPr>
            <p:nvPr/>
          </p:nvSpPr>
          <p:spPr bwMode="auto">
            <a:xfrm rot="-1777892">
              <a:off x="107" y="1514"/>
              <a:ext cx="624" cy="192"/>
            </a:xfrm>
            <a:prstGeom prst="rect">
              <a:avLst/>
            </a:prstGeom>
            <a:noFill/>
            <a:ln w="19050" algn="ctr">
              <a:noFill/>
              <a:miter lim="800000"/>
              <a:headEnd/>
              <a:tailEnd/>
            </a:ln>
            <a:effectLst/>
          </p:spPr>
          <p:txBody>
            <a:bodyPr>
              <a:spAutoFit/>
            </a:bodyPr>
            <a:lstStyle/>
            <a:p>
              <a:pPr marL="342900" indent="-342900">
                <a:spcBef>
                  <a:spcPct val="50000"/>
                </a:spcBef>
                <a:buClr>
                  <a:schemeClr val="tx1"/>
                </a:buClr>
              </a:pPr>
              <a:r>
                <a:rPr lang="en-US" altLang="zh-CN" sz="1400">
                  <a:solidFill>
                    <a:schemeClr val="hlink"/>
                  </a:solidFill>
                  <a:latin typeface="Tahoma" pitchFamily="34" charset="0"/>
                </a:rPr>
                <a:t>wx+b=1</a:t>
              </a:r>
            </a:p>
          </p:txBody>
        </p:sp>
        <p:sp>
          <p:nvSpPr>
            <p:cNvPr id="10" name="Text Box 9"/>
            <p:cNvSpPr txBox="1">
              <a:spLocks noChangeArrowheads="1"/>
            </p:cNvSpPr>
            <p:nvPr/>
          </p:nvSpPr>
          <p:spPr bwMode="auto">
            <a:xfrm rot="-1777892">
              <a:off x="204" y="1684"/>
              <a:ext cx="624" cy="192"/>
            </a:xfrm>
            <a:prstGeom prst="rect">
              <a:avLst/>
            </a:prstGeom>
            <a:noFill/>
            <a:ln w="19050" algn="ctr">
              <a:noFill/>
              <a:miter lim="800000"/>
              <a:headEnd/>
              <a:tailEnd/>
            </a:ln>
            <a:effectLst/>
          </p:spPr>
          <p:txBody>
            <a:bodyPr>
              <a:spAutoFit/>
            </a:bodyPr>
            <a:lstStyle/>
            <a:p>
              <a:pPr marL="342900" indent="-342900">
                <a:spcBef>
                  <a:spcPct val="50000"/>
                </a:spcBef>
                <a:buClr>
                  <a:schemeClr val="tx1"/>
                </a:buClr>
              </a:pPr>
              <a:r>
                <a:rPr lang="en-US" altLang="zh-CN" sz="1400">
                  <a:latin typeface="Tahoma" pitchFamily="34" charset="0"/>
                </a:rPr>
                <a:t>wx+b=0</a:t>
              </a:r>
            </a:p>
          </p:txBody>
        </p:sp>
        <p:sp>
          <p:nvSpPr>
            <p:cNvPr id="11" name="Text Box 10"/>
            <p:cNvSpPr txBox="1">
              <a:spLocks noChangeArrowheads="1"/>
            </p:cNvSpPr>
            <p:nvPr/>
          </p:nvSpPr>
          <p:spPr bwMode="auto">
            <a:xfrm rot="-1777892">
              <a:off x="299" y="1838"/>
              <a:ext cx="624" cy="192"/>
            </a:xfrm>
            <a:prstGeom prst="rect">
              <a:avLst/>
            </a:prstGeom>
            <a:noFill/>
            <a:ln w="19050" algn="ctr">
              <a:noFill/>
              <a:miter lim="800000"/>
              <a:headEnd/>
              <a:tailEnd/>
            </a:ln>
            <a:effectLst/>
          </p:spPr>
          <p:txBody>
            <a:bodyPr>
              <a:spAutoFit/>
            </a:bodyPr>
            <a:lstStyle/>
            <a:p>
              <a:pPr marL="342900" indent="-342900">
                <a:spcBef>
                  <a:spcPct val="50000"/>
                </a:spcBef>
                <a:buClr>
                  <a:schemeClr val="tx1"/>
                </a:buClr>
              </a:pPr>
              <a:r>
                <a:rPr lang="en-US" altLang="zh-CN" sz="1400" dirty="0" err="1">
                  <a:solidFill>
                    <a:schemeClr val="folHlink"/>
                  </a:solidFill>
                  <a:latin typeface="Tahoma" pitchFamily="34" charset="0"/>
                </a:rPr>
                <a:t>wx+b</a:t>
              </a:r>
              <a:r>
                <a:rPr lang="en-US" altLang="zh-CN" sz="1400" dirty="0">
                  <a:solidFill>
                    <a:schemeClr val="folHlink"/>
                  </a:solidFill>
                  <a:latin typeface="Tahoma" pitchFamily="34" charset="0"/>
                </a:rPr>
                <a:t>=-1</a:t>
              </a:r>
            </a:p>
          </p:txBody>
        </p:sp>
        <p:sp>
          <p:nvSpPr>
            <p:cNvPr id="12" name="Oval 11"/>
            <p:cNvSpPr>
              <a:spLocks noChangeArrowheads="1"/>
            </p:cNvSpPr>
            <p:nvPr/>
          </p:nvSpPr>
          <p:spPr bwMode="auto">
            <a:xfrm>
              <a:off x="2491" y="1462"/>
              <a:ext cx="48" cy="48"/>
            </a:xfrm>
            <a:prstGeom prst="ellipse">
              <a:avLst/>
            </a:prstGeom>
            <a:noFill/>
            <a:ln w="19050" algn="ctr">
              <a:solidFill>
                <a:schemeClr val="tx2"/>
              </a:solidFill>
              <a:round/>
              <a:headEnd/>
              <a:tailEnd/>
            </a:ln>
            <a:effectLst/>
          </p:spPr>
          <p:txBody>
            <a:bodyPr wrap="none" anchor="ctr">
              <a:spAutoFit/>
            </a:bodyPr>
            <a:lstStyle/>
            <a:p>
              <a:endParaRPr lang="zh-CN" altLang="en-US"/>
            </a:p>
          </p:txBody>
        </p:sp>
        <p:sp>
          <p:nvSpPr>
            <p:cNvPr id="13" name="Oval 12"/>
            <p:cNvSpPr>
              <a:spLocks noChangeArrowheads="1"/>
            </p:cNvSpPr>
            <p:nvPr/>
          </p:nvSpPr>
          <p:spPr bwMode="auto">
            <a:xfrm>
              <a:off x="992" y="713"/>
              <a:ext cx="48" cy="48"/>
            </a:xfrm>
            <a:prstGeom prst="ellipse">
              <a:avLst/>
            </a:prstGeom>
            <a:solidFill>
              <a:schemeClr val="hlink"/>
            </a:solidFill>
            <a:ln w="19050" algn="ctr">
              <a:solidFill>
                <a:schemeClr val="tx1"/>
              </a:solidFill>
              <a:round/>
              <a:headEnd/>
              <a:tailEnd/>
            </a:ln>
            <a:effectLst/>
          </p:spPr>
          <p:txBody>
            <a:bodyPr wrap="none" anchor="ctr">
              <a:spAutoFit/>
            </a:bodyPr>
            <a:lstStyle/>
            <a:p>
              <a:endParaRPr lang="zh-CN" altLang="en-US"/>
            </a:p>
          </p:txBody>
        </p:sp>
        <p:sp>
          <p:nvSpPr>
            <p:cNvPr id="14" name="Oval 13"/>
            <p:cNvSpPr>
              <a:spLocks noChangeArrowheads="1"/>
            </p:cNvSpPr>
            <p:nvPr/>
          </p:nvSpPr>
          <p:spPr bwMode="auto">
            <a:xfrm>
              <a:off x="445" y="632"/>
              <a:ext cx="48" cy="48"/>
            </a:xfrm>
            <a:prstGeom prst="ellipse">
              <a:avLst/>
            </a:prstGeom>
            <a:solidFill>
              <a:schemeClr val="hlink"/>
            </a:solidFill>
            <a:ln w="19050" algn="ctr">
              <a:solidFill>
                <a:schemeClr val="tx1"/>
              </a:solidFill>
              <a:round/>
              <a:headEnd/>
              <a:tailEnd/>
            </a:ln>
            <a:effectLst/>
          </p:spPr>
          <p:txBody>
            <a:bodyPr wrap="none" anchor="ctr">
              <a:spAutoFit/>
            </a:bodyPr>
            <a:lstStyle/>
            <a:p>
              <a:endParaRPr lang="zh-CN" altLang="en-US"/>
            </a:p>
          </p:txBody>
        </p:sp>
        <p:sp>
          <p:nvSpPr>
            <p:cNvPr id="15" name="Oval 14"/>
            <p:cNvSpPr>
              <a:spLocks noChangeArrowheads="1"/>
            </p:cNvSpPr>
            <p:nvPr/>
          </p:nvSpPr>
          <p:spPr bwMode="auto">
            <a:xfrm>
              <a:off x="912" y="1296"/>
              <a:ext cx="48" cy="48"/>
            </a:xfrm>
            <a:prstGeom prst="ellipse">
              <a:avLst/>
            </a:prstGeom>
            <a:solidFill>
              <a:schemeClr val="hlink"/>
            </a:solidFill>
            <a:ln w="19050" algn="ctr">
              <a:solidFill>
                <a:schemeClr val="tx1"/>
              </a:solidFill>
              <a:round/>
              <a:headEnd/>
              <a:tailEnd/>
            </a:ln>
            <a:effectLst/>
          </p:spPr>
          <p:txBody>
            <a:bodyPr wrap="none" anchor="ctr">
              <a:spAutoFit/>
            </a:bodyPr>
            <a:lstStyle/>
            <a:p>
              <a:endParaRPr lang="zh-CN" altLang="en-US"/>
            </a:p>
          </p:txBody>
        </p:sp>
        <p:sp>
          <p:nvSpPr>
            <p:cNvPr id="16" name="Oval 15"/>
            <p:cNvSpPr>
              <a:spLocks noChangeArrowheads="1"/>
            </p:cNvSpPr>
            <p:nvPr/>
          </p:nvSpPr>
          <p:spPr bwMode="auto">
            <a:xfrm>
              <a:off x="601" y="824"/>
              <a:ext cx="48" cy="48"/>
            </a:xfrm>
            <a:prstGeom prst="ellipse">
              <a:avLst/>
            </a:prstGeom>
            <a:solidFill>
              <a:schemeClr val="hlink"/>
            </a:solidFill>
            <a:ln w="19050" algn="ctr">
              <a:solidFill>
                <a:schemeClr val="tx1"/>
              </a:solidFill>
              <a:round/>
              <a:headEnd/>
              <a:tailEnd/>
            </a:ln>
            <a:effectLst/>
          </p:spPr>
          <p:txBody>
            <a:bodyPr wrap="none" anchor="ctr">
              <a:spAutoFit/>
            </a:bodyPr>
            <a:lstStyle/>
            <a:p>
              <a:endParaRPr lang="zh-CN" altLang="en-US"/>
            </a:p>
          </p:txBody>
        </p:sp>
        <p:sp>
          <p:nvSpPr>
            <p:cNvPr id="17" name="Oval 16"/>
            <p:cNvSpPr>
              <a:spLocks noChangeArrowheads="1"/>
            </p:cNvSpPr>
            <p:nvPr/>
          </p:nvSpPr>
          <p:spPr bwMode="auto">
            <a:xfrm>
              <a:off x="364" y="1319"/>
              <a:ext cx="48" cy="48"/>
            </a:xfrm>
            <a:prstGeom prst="ellipse">
              <a:avLst/>
            </a:prstGeom>
            <a:solidFill>
              <a:schemeClr val="hlink"/>
            </a:solidFill>
            <a:ln w="19050" algn="ctr">
              <a:solidFill>
                <a:schemeClr val="tx1"/>
              </a:solidFill>
              <a:round/>
              <a:headEnd/>
              <a:tailEnd/>
            </a:ln>
            <a:effectLst/>
          </p:spPr>
          <p:txBody>
            <a:bodyPr wrap="none" anchor="ctr">
              <a:spAutoFit/>
            </a:bodyPr>
            <a:lstStyle/>
            <a:p>
              <a:endParaRPr lang="zh-CN" altLang="en-US"/>
            </a:p>
          </p:txBody>
        </p:sp>
        <p:sp>
          <p:nvSpPr>
            <p:cNvPr id="18" name="Oval 17"/>
            <p:cNvSpPr>
              <a:spLocks noChangeArrowheads="1"/>
            </p:cNvSpPr>
            <p:nvPr/>
          </p:nvSpPr>
          <p:spPr bwMode="auto">
            <a:xfrm>
              <a:off x="1974" y="765"/>
              <a:ext cx="48" cy="48"/>
            </a:xfrm>
            <a:prstGeom prst="ellipse">
              <a:avLst/>
            </a:prstGeom>
            <a:solidFill>
              <a:schemeClr val="hlink"/>
            </a:solidFill>
            <a:ln w="19050" algn="ctr">
              <a:solidFill>
                <a:schemeClr val="tx1"/>
              </a:solidFill>
              <a:round/>
              <a:headEnd/>
              <a:tailEnd/>
            </a:ln>
            <a:effectLst/>
          </p:spPr>
          <p:txBody>
            <a:bodyPr wrap="none" anchor="ctr">
              <a:spAutoFit/>
            </a:bodyPr>
            <a:lstStyle/>
            <a:p>
              <a:endParaRPr lang="zh-CN" altLang="en-US"/>
            </a:p>
          </p:txBody>
        </p:sp>
        <p:sp>
          <p:nvSpPr>
            <p:cNvPr id="19" name="Oval 18"/>
            <p:cNvSpPr>
              <a:spLocks noChangeArrowheads="1"/>
            </p:cNvSpPr>
            <p:nvPr/>
          </p:nvSpPr>
          <p:spPr bwMode="auto">
            <a:xfrm>
              <a:off x="1756" y="1339"/>
              <a:ext cx="48" cy="48"/>
            </a:xfrm>
            <a:prstGeom prst="ellipse">
              <a:avLst/>
            </a:prstGeom>
            <a:noFill/>
            <a:ln w="19050" algn="ctr">
              <a:solidFill>
                <a:schemeClr val="tx2"/>
              </a:solidFill>
              <a:round/>
              <a:headEnd/>
              <a:tailEnd/>
            </a:ln>
            <a:effectLst/>
          </p:spPr>
          <p:txBody>
            <a:bodyPr wrap="none" anchor="ctr">
              <a:spAutoFit/>
            </a:bodyPr>
            <a:lstStyle/>
            <a:p>
              <a:endParaRPr lang="zh-CN" altLang="en-US"/>
            </a:p>
          </p:txBody>
        </p:sp>
        <p:sp>
          <p:nvSpPr>
            <p:cNvPr id="20" name="Oval 19"/>
            <p:cNvSpPr>
              <a:spLocks noChangeArrowheads="1"/>
            </p:cNvSpPr>
            <p:nvPr/>
          </p:nvSpPr>
          <p:spPr bwMode="auto">
            <a:xfrm>
              <a:off x="2200" y="1490"/>
              <a:ext cx="48" cy="48"/>
            </a:xfrm>
            <a:prstGeom prst="ellipse">
              <a:avLst/>
            </a:prstGeom>
            <a:noFill/>
            <a:ln w="19050" algn="ctr">
              <a:solidFill>
                <a:schemeClr val="tx2"/>
              </a:solidFill>
              <a:round/>
              <a:headEnd/>
              <a:tailEnd/>
            </a:ln>
            <a:effectLst/>
          </p:spPr>
          <p:txBody>
            <a:bodyPr wrap="none" anchor="ctr">
              <a:spAutoFit/>
            </a:bodyPr>
            <a:lstStyle/>
            <a:p>
              <a:endParaRPr lang="zh-CN" altLang="en-US"/>
            </a:p>
          </p:txBody>
        </p:sp>
        <p:sp>
          <p:nvSpPr>
            <p:cNvPr id="21" name="Oval 20"/>
            <p:cNvSpPr>
              <a:spLocks noChangeArrowheads="1"/>
            </p:cNvSpPr>
            <p:nvPr/>
          </p:nvSpPr>
          <p:spPr bwMode="auto">
            <a:xfrm>
              <a:off x="942" y="1929"/>
              <a:ext cx="48" cy="48"/>
            </a:xfrm>
            <a:prstGeom prst="ellipse">
              <a:avLst/>
            </a:prstGeom>
            <a:noFill/>
            <a:ln w="19050" algn="ctr">
              <a:solidFill>
                <a:schemeClr val="tx2"/>
              </a:solidFill>
              <a:round/>
              <a:headEnd/>
              <a:tailEnd/>
            </a:ln>
            <a:effectLst/>
          </p:spPr>
          <p:txBody>
            <a:bodyPr wrap="none" anchor="ctr">
              <a:spAutoFit/>
            </a:bodyPr>
            <a:lstStyle/>
            <a:p>
              <a:endParaRPr lang="zh-CN" altLang="en-US"/>
            </a:p>
          </p:txBody>
        </p:sp>
        <p:sp>
          <p:nvSpPr>
            <p:cNvPr id="22" name="Oval 21"/>
            <p:cNvSpPr>
              <a:spLocks noChangeArrowheads="1"/>
            </p:cNvSpPr>
            <p:nvPr/>
          </p:nvSpPr>
          <p:spPr bwMode="auto">
            <a:xfrm>
              <a:off x="1529" y="1901"/>
              <a:ext cx="48" cy="48"/>
            </a:xfrm>
            <a:prstGeom prst="ellipse">
              <a:avLst/>
            </a:prstGeom>
            <a:noFill/>
            <a:ln w="19050" algn="ctr">
              <a:solidFill>
                <a:schemeClr val="tx2"/>
              </a:solidFill>
              <a:round/>
              <a:headEnd/>
              <a:tailEnd/>
            </a:ln>
            <a:effectLst/>
          </p:spPr>
          <p:txBody>
            <a:bodyPr wrap="none" anchor="ctr">
              <a:spAutoFit/>
            </a:bodyPr>
            <a:lstStyle/>
            <a:p>
              <a:endParaRPr lang="zh-CN" altLang="en-US"/>
            </a:p>
          </p:txBody>
        </p:sp>
        <p:sp>
          <p:nvSpPr>
            <p:cNvPr id="23" name="Oval 22"/>
            <p:cNvSpPr>
              <a:spLocks noChangeArrowheads="1"/>
            </p:cNvSpPr>
            <p:nvPr/>
          </p:nvSpPr>
          <p:spPr bwMode="auto">
            <a:xfrm>
              <a:off x="2621" y="1319"/>
              <a:ext cx="48" cy="48"/>
            </a:xfrm>
            <a:prstGeom prst="ellipse">
              <a:avLst/>
            </a:prstGeom>
            <a:noFill/>
            <a:ln w="19050" algn="ctr">
              <a:solidFill>
                <a:schemeClr val="tx2"/>
              </a:solidFill>
              <a:round/>
              <a:headEnd/>
              <a:tailEnd/>
            </a:ln>
            <a:effectLst/>
          </p:spPr>
          <p:txBody>
            <a:bodyPr wrap="none" anchor="ctr">
              <a:spAutoFit/>
            </a:bodyPr>
            <a:lstStyle/>
            <a:p>
              <a:endParaRPr lang="zh-CN" altLang="en-US"/>
            </a:p>
          </p:txBody>
        </p:sp>
        <p:sp>
          <p:nvSpPr>
            <p:cNvPr id="24" name="Oval 23"/>
            <p:cNvSpPr>
              <a:spLocks noChangeArrowheads="1"/>
            </p:cNvSpPr>
            <p:nvPr/>
          </p:nvSpPr>
          <p:spPr bwMode="auto">
            <a:xfrm>
              <a:off x="720" y="672"/>
              <a:ext cx="48" cy="48"/>
            </a:xfrm>
            <a:prstGeom prst="ellipse">
              <a:avLst/>
            </a:prstGeom>
            <a:noFill/>
            <a:ln w="19050" algn="ctr">
              <a:solidFill>
                <a:schemeClr val="tx2"/>
              </a:solidFill>
              <a:round/>
              <a:headEnd/>
              <a:tailEnd/>
            </a:ln>
            <a:effectLst/>
          </p:spPr>
          <p:txBody>
            <a:bodyPr wrap="none" anchor="ctr">
              <a:spAutoFit/>
            </a:bodyPr>
            <a:lstStyle/>
            <a:p>
              <a:endParaRPr lang="zh-CN" altLang="en-US"/>
            </a:p>
          </p:txBody>
        </p:sp>
        <p:sp>
          <p:nvSpPr>
            <p:cNvPr id="25" name="Oval 24"/>
            <p:cNvSpPr>
              <a:spLocks noChangeArrowheads="1"/>
            </p:cNvSpPr>
            <p:nvPr/>
          </p:nvSpPr>
          <p:spPr bwMode="auto">
            <a:xfrm>
              <a:off x="1834" y="2013"/>
              <a:ext cx="48" cy="48"/>
            </a:xfrm>
            <a:prstGeom prst="ellipse">
              <a:avLst/>
            </a:prstGeom>
            <a:solidFill>
              <a:schemeClr val="hlink"/>
            </a:solidFill>
            <a:ln w="19050" algn="ctr">
              <a:solidFill>
                <a:schemeClr val="tx1"/>
              </a:solidFill>
              <a:round/>
              <a:headEnd/>
              <a:tailEnd/>
            </a:ln>
            <a:effectLst/>
          </p:spPr>
          <p:txBody>
            <a:bodyPr wrap="none" anchor="ctr">
              <a:spAutoFit/>
            </a:bodyPr>
            <a:lstStyle/>
            <a:p>
              <a:endParaRPr lang="zh-CN" altLang="en-US"/>
            </a:p>
          </p:txBody>
        </p:sp>
        <p:sp>
          <p:nvSpPr>
            <p:cNvPr id="26" name="Line 25"/>
            <p:cNvSpPr>
              <a:spLocks noChangeShapeType="1"/>
            </p:cNvSpPr>
            <p:nvPr/>
          </p:nvSpPr>
          <p:spPr bwMode="auto">
            <a:xfrm flipH="1" flipV="1">
              <a:off x="1387" y="1094"/>
              <a:ext cx="467" cy="944"/>
            </a:xfrm>
            <a:prstGeom prst="line">
              <a:avLst/>
            </a:prstGeom>
            <a:noFill/>
            <a:ln w="12700">
              <a:solidFill>
                <a:schemeClr val="hlink"/>
              </a:solidFill>
              <a:round/>
              <a:headEnd/>
              <a:tailEnd/>
            </a:ln>
            <a:effectLst/>
          </p:spPr>
          <p:txBody>
            <a:bodyPr/>
            <a:lstStyle/>
            <a:p>
              <a:endParaRPr lang="zh-CN" altLang="en-US"/>
            </a:p>
          </p:txBody>
        </p:sp>
        <p:sp>
          <p:nvSpPr>
            <p:cNvPr id="27" name="Text Box 26"/>
            <p:cNvSpPr txBox="1">
              <a:spLocks noChangeArrowheads="1"/>
            </p:cNvSpPr>
            <p:nvPr/>
          </p:nvSpPr>
          <p:spPr bwMode="auto">
            <a:xfrm>
              <a:off x="1780" y="1528"/>
              <a:ext cx="310" cy="288"/>
            </a:xfrm>
            <a:prstGeom prst="rect">
              <a:avLst/>
            </a:prstGeom>
            <a:noFill/>
            <a:ln w="12700" algn="ctr">
              <a:noFill/>
              <a:miter lim="800000"/>
              <a:headEnd/>
              <a:tailEnd/>
            </a:ln>
            <a:effectLst/>
          </p:spPr>
          <p:txBody>
            <a:bodyPr>
              <a:spAutoFit/>
            </a:bodyPr>
            <a:lstStyle/>
            <a:p>
              <a:pPr marL="342900" indent="-342900">
                <a:spcBef>
                  <a:spcPct val="50000"/>
                </a:spcBef>
                <a:buClr>
                  <a:schemeClr val="tx1"/>
                </a:buClr>
              </a:pPr>
              <a:r>
                <a:rPr lang="en-US" altLang="zh-CN" sz="2400" i="1" dirty="0" smtClean="0">
                  <a:solidFill>
                    <a:schemeClr val="hlink"/>
                  </a:solidFill>
                  <a:latin typeface="Symbol" pitchFamily="18" charset="2"/>
                </a:rPr>
                <a:t>e</a:t>
              </a:r>
              <a:r>
                <a:rPr lang="en-US" altLang="zh-CN" sz="2400" i="1" baseline="-25000" dirty="0" smtClean="0">
                  <a:solidFill>
                    <a:schemeClr val="hlink"/>
                  </a:solidFill>
                  <a:latin typeface="Tahoma" pitchFamily="34" charset="0"/>
                </a:rPr>
                <a:t>3</a:t>
              </a:r>
              <a:r>
                <a:rPr lang="en-US" altLang="zh-CN" sz="2400" i="1" dirty="0" smtClean="0">
                  <a:solidFill>
                    <a:schemeClr val="hlink"/>
                  </a:solidFill>
                  <a:latin typeface="Tahoma" pitchFamily="34" charset="0"/>
                </a:rPr>
                <a:t> </a:t>
              </a:r>
              <a:endParaRPr lang="en-US" altLang="zh-CN" sz="2400" i="1" dirty="0">
                <a:solidFill>
                  <a:schemeClr val="hlink"/>
                </a:solidFill>
                <a:latin typeface="Tahoma" pitchFamily="34" charset="0"/>
              </a:endParaRPr>
            </a:p>
          </p:txBody>
        </p:sp>
        <p:sp>
          <p:nvSpPr>
            <p:cNvPr id="28" name="Line 27"/>
            <p:cNvSpPr>
              <a:spLocks noChangeShapeType="1"/>
            </p:cNvSpPr>
            <p:nvPr/>
          </p:nvSpPr>
          <p:spPr bwMode="auto">
            <a:xfrm flipH="1" flipV="1">
              <a:off x="1463" y="1041"/>
              <a:ext cx="473" cy="945"/>
            </a:xfrm>
            <a:prstGeom prst="line">
              <a:avLst/>
            </a:prstGeom>
            <a:noFill/>
            <a:ln w="12700">
              <a:solidFill>
                <a:schemeClr val="hlink"/>
              </a:solidFill>
              <a:prstDash val="dash"/>
              <a:round/>
              <a:headEnd type="triangle" w="med" len="med"/>
              <a:tailEnd type="triangle" w="med" len="med"/>
            </a:ln>
            <a:effectLst/>
          </p:spPr>
          <p:txBody>
            <a:bodyPr/>
            <a:lstStyle/>
            <a:p>
              <a:endParaRPr lang="zh-CN" altLang="en-US"/>
            </a:p>
          </p:txBody>
        </p:sp>
        <p:sp>
          <p:nvSpPr>
            <p:cNvPr id="29" name="Line 28"/>
            <p:cNvSpPr>
              <a:spLocks noChangeShapeType="1"/>
            </p:cNvSpPr>
            <p:nvPr/>
          </p:nvSpPr>
          <p:spPr bwMode="auto">
            <a:xfrm flipH="1" flipV="1">
              <a:off x="1565" y="605"/>
              <a:ext cx="333" cy="694"/>
            </a:xfrm>
            <a:prstGeom prst="line">
              <a:avLst/>
            </a:prstGeom>
            <a:noFill/>
            <a:ln w="12700">
              <a:solidFill>
                <a:schemeClr val="folHlink"/>
              </a:solidFill>
              <a:round/>
              <a:headEnd/>
              <a:tailEnd/>
            </a:ln>
            <a:effectLst/>
          </p:spPr>
          <p:txBody>
            <a:bodyPr/>
            <a:lstStyle/>
            <a:p>
              <a:endParaRPr lang="zh-CN" altLang="en-US"/>
            </a:p>
          </p:txBody>
        </p:sp>
        <p:sp>
          <p:nvSpPr>
            <p:cNvPr id="30" name="Text Box 29"/>
            <p:cNvSpPr txBox="1">
              <a:spLocks noChangeArrowheads="1"/>
            </p:cNvSpPr>
            <p:nvPr/>
          </p:nvSpPr>
          <p:spPr bwMode="auto">
            <a:xfrm>
              <a:off x="1687" y="516"/>
              <a:ext cx="436" cy="288"/>
            </a:xfrm>
            <a:prstGeom prst="rect">
              <a:avLst/>
            </a:prstGeom>
            <a:noFill/>
            <a:ln w="12700" algn="ctr">
              <a:noFill/>
              <a:miter lim="800000"/>
              <a:headEnd/>
              <a:tailEnd/>
            </a:ln>
            <a:effectLst/>
          </p:spPr>
          <p:txBody>
            <a:bodyPr>
              <a:spAutoFit/>
            </a:bodyPr>
            <a:lstStyle/>
            <a:p>
              <a:pPr marL="342900" indent="-342900">
                <a:spcBef>
                  <a:spcPct val="50000"/>
                </a:spcBef>
                <a:buClr>
                  <a:schemeClr val="tx1"/>
                </a:buClr>
              </a:pPr>
              <a:r>
                <a:rPr lang="en-US" altLang="zh-CN" sz="2400" i="1" dirty="0" smtClean="0">
                  <a:solidFill>
                    <a:schemeClr val="folHlink"/>
                  </a:solidFill>
                  <a:latin typeface="Symbol" pitchFamily="18" charset="2"/>
                </a:rPr>
                <a:t>e</a:t>
              </a:r>
              <a:r>
                <a:rPr lang="en-US" altLang="zh-CN" sz="2400" i="1" baseline="-25000" dirty="0" smtClean="0">
                  <a:solidFill>
                    <a:schemeClr val="folHlink"/>
                  </a:solidFill>
                  <a:latin typeface="Tahoma" pitchFamily="34" charset="0"/>
                </a:rPr>
                <a:t>1</a:t>
              </a:r>
              <a:r>
                <a:rPr lang="en-US" altLang="zh-CN" sz="2400" i="1" dirty="0" smtClean="0">
                  <a:solidFill>
                    <a:schemeClr val="folHlink"/>
                  </a:solidFill>
                  <a:latin typeface="Tahoma" pitchFamily="34" charset="0"/>
                </a:rPr>
                <a:t> </a:t>
              </a:r>
              <a:endParaRPr lang="en-US" altLang="zh-CN" sz="2400" i="1" dirty="0">
                <a:solidFill>
                  <a:schemeClr val="folHlink"/>
                </a:solidFill>
                <a:latin typeface="Tahoma" pitchFamily="34" charset="0"/>
              </a:endParaRPr>
            </a:p>
          </p:txBody>
        </p:sp>
        <p:sp>
          <p:nvSpPr>
            <p:cNvPr id="31" name="Line 30"/>
            <p:cNvSpPr>
              <a:spLocks noChangeShapeType="1"/>
            </p:cNvSpPr>
            <p:nvPr/>
          </p:nvSpPr>
          <p:spPr bwMode="auto">
            <a:xfrm flipH="1" flipV="1">
              <a:off x="1640" y="561"/>
              <a:ext cx="341" cy="724"/>
            </a:xfrm>
            <a:prstGeom prst="line">
              <a:avLst/>
            </a:prstGeom>
            <a:noFill/>
            <a:ln w="12700">
              <a:solidFill>
                <a:schemeClr val="folHlink"/>
              </a:solidFill>
              <a:prstDash val="dash"/>
              <a:round/>
              <a:headEnd type="triangle" w="med" len="med"/>
              <a:tailEnd type="triangle" w="med" len="med"/>
            </a:ln>
            <a:effectLst/>
          </p:spPr>
          <p:txBody>
            <a:bodyPr/>
            <a:lstStyle/>
            <a:p>
              <a:endParaRPr lang="zh-CN" altLang="en-US"/>
            </a:p>
          </p:txBody>
        </p:sp>
        <p:sp>
          <p:nvSpPr>
            <p:cNvPr id="32" name="Line 31"/>
            <p:cNvSpPr>
              <a:spLocks noChangeShapeType="1"/>
            </p:cNvSpPr>
            <p:nvPr/>
          </p:nvSpPr>
          <p:spPr bwMode="auto">
            <a:xfrm flipH="1" flipV="1">
              <a:off x="760" y="716"/>
              <a:ext cx="444" cy="923"/>
            </a:xfrm>
            <a:prstGeom prst="line">
              <a:avLst/>
            </a:prstGeom>
            <a:noFill/>
            <a:ln w="12700">
              <a:solidFill>
                <a:schemeClr val="folHlink"/>
              </a:solidFill>
              <a:round/>
              <a:headEnd/>
              <a:tailEnd/>
            </a:ln>
            <a:effectLst/>
          </p:spPr>
          <p:txBody>
            <a:bodyPr/>
            <a:lstStyle/>
            <a:p>
              <a:endParaRPr lang="zh-CN" altLang="en-US"/>
            </a:p>
          </p:txBody>
        </p:sp>
        <p:sp>
          <p:nvSpPr>
            <p:cNvPr id="33" name="Text Box 32"/>
            <p:cNvSpPr txBox="1">
              <a:spLocks noChangeArrowheads="1"/>
            </p:cNvSpPr>
            <p:nvPr/>
          </p:nvSpPr>
          <p:spPr bwMode="auto">
            <a:xfrm>
              <a:off x="960" y="782"/>
              <a:ext cx="310" cy="288"/>
            </a:xfrm>
            <a:prstGeom prst="rect">
              <a:avLst/>
            </a:prstGeom>
            <a:noFill/>
            <a:ln w="12700" algn="ctr">
              <a:noFill/>
              <a:miter lim="800000"/>
              <a:headEnd/>
              <a:tailEnd/>
            </a:ln>
            <a:effectLst/>
          </p:spPr>
          <p:txBody>
            <a:bodyPr>
              <a:spAutoFit/>
            </a:bodyPr>
            <a:lstStyle/>
            <a:p>
              <a:pPr marL="342900" indent="-342900">
                <a:spcBef>
                  <a:spcPct val="50000"/>
                </a:spcBef>
                <a:buClr>
                  <a:schemeClr val="tx1"/>
                </a:buClr>
              </a:pPr>
              <a:r>
                <a:rPr lang="en-US" altLang="zh-CN" sz="2400" i="1">
                  <a:solidFill>
                    <a:schemeClr val="folHlink"/>
                  </a:solidFill>
                  <a:latin typeface="Symbol" pitchFamily="18" charset="2"/>
                </a:rPr>
                <a:t>e</a:t>
              </a:r>
              <a:r>
                <a:rPr lang="en-US" altLang="zh-CN" sz="2400" i="1" baseline="-25000">
                  <a:solidFill>
                    <a:schemeClr val="folHlink"/>
                  </a:solidFill>
                  <a:latin typeface="Tahoma" pitchFamily="34" charset="0"/>
                </a:rPr>
                <a:t>2</a:t>
              </a:r>
              <a:r>
                <a:rPr lang="en-US" altLang="zh-CN" sz="2400" i="1">
                  <a:solidFill>
                    <a:schemeClr val="folHlink"/>
                  </a:solidFill>
                  <a:latin typeface="Tahoma" pitchFamily="34" charset="0"/>
                </a:rPr>
                <a:t> </a:t>
              </a:r>
            </a:p>
          </p:txBody>
        </p:sp>
        <p:sp>
          <p:nvSpPr>
            <p:cNvPr id="34" name="Line 33"/>
            <p:cNvSpPr>
              <a:spLocks noChangeShapeType="1"/>
            </p:cNvSpPr>
            <p:nvPr/>
          </p:nvSpPr>
          <p:spPr bwMode="auto">
            <a:xfrm flipH="1" flipV="1">
              <a:off x="842" y="664"/>
              <a:ext cx="437" cy="945"/>
            </a:xfrm>
            <a:prstGeom prst="line">
              <a:avLst/>
            </a:prstGeom>
            <a:noFill/>
            <a:ln w="12700">
              <a:solidFill>
                <a:schemeClr val="folHlink"/>
              </a:solidFill>
              <a:prstDash val="dash"/>
              <a:round/>
              <a:headEnd type="triangle" w="med" len="med"/>
              <a:tailEnd type="triangle" w="med" len="med"/>
            </a:ln>
            <a:effectLst/>
          </p:spPr>
          <p:txBody>
            <a:bodyPr/>
            <a:lstStyle/>
            <a:p>
              <a:endParaRPr lang="zh-CN" altLang="en-US"/>
            </a:p>
          </p:txBody>
        </p:sp>
      </p:grpSp>
      <p:graphicFrame>
        <p:nvGraphicFramePr>
          <p:cNvPr id="35" name="Object 2"/>
          <p:cNvGraphicFramePr>
            <a:graphicFrameLocks noChangeAspect="1"/>
          </p:cNvGraphicFramePr>
          <p:nvPr>
            <p:extLst>
              <p:ext uri="{D42A27DB-BD31-4B8C-83A1-F6EECF244321}">
                <p14:modId xmlns:p14="http://schemas.microsoft.com/office/powerpoint/2010/main" val="3084218007"/>
              </p:ext>
            </p:extLst>
          </p:nvPr>
        </p:nvGraphicFramePr>
        <p:xfrm>
          <a:off x="5075457" y="1984496"/>
          <a:ext cx="3090862" cy="519113"/>
        </p:xfrm>
        <a:graphic>
          <a:graphicData uri="http://schemas.openxmlformats.org/presentationml/2006/ole">
            <mc:AlternateContent xmlns:mc="http://schemas.openxmlformats.org/markup-compatibility/2006">
              <mc:Choice xmlns:v="urn:schemas-microsoft-com:vml" Requires="v">
                <p:oleObj spid="_x0000_s17932" name="公式" r:id="rId3" imgW="1358900" imgH="228600" progId="Equation.3">
                  <p:embed/>
                </p:oleObj>
              </mc:Choice>
              <mc:Fallback>
                <p:oleObj name="公式" r:id="rId3" imgW="13589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5457" y="1984496"/>
                        <a:ext cx="3090862" cy="519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 name="Object 3"/>
          <p:cNvGraphicFramePr>
            <a:graphicFrameLocks noChangeAspect="1"/>
          </p:cNvGraphicFramePr>
          <p:nvPr>
            <p:extLst>
              <p:ext uri="{D42A27DB-BD31-4B8C-83A1-F6EECF244321}">
                <p14:modId xmlns:p14="http://schemas.microsoft.com/office/powerpoint/2010/main" val="3108502934"/>
              </p:ext>
            </p:extLst>
          </p:nvPr>
        </p:nvGraphicFramePr>
        <p:xfrm>
          <a:off x="5075457" y="2746496"/>
          <a:ext cx="2705100" cy="1249363"/>
        </p:xfrm>
        <a:graphic>
          <a:graphicData uri="http://schemas.openxmlformats.org/presentationml/2006/ole">
            <mc:AlternateContent xmlns:mc="http://schemas.openxmlformats.org/markup-compatibility/2006">
              <mc:Choice xmlns:v="urn:schemas-microsoft-com:vml" Requires="v">
                <p:oleObj spid="_x0000_s17933" name="Equation" r:id="rId5" imgW="1435100" imgH="660400" progId="Equation.3">
                  <p:embed/>
                </p:oleObj>
              </mc:Choice>
              <mc:Fallback>
                <p:oleObj name="Equation" r:id="rId5" imgW="1435100" imgH="660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5457" y="2746496"/>
                        <a:ext cx="2705100" cy="1249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 name="Object 36"/>
          <p:cNvGraphicFramePr>
            <a:graphicFrameLocks noChangeAspect="1"/>
          </p:cNvGraphicFramePr>
          <p:nvPr>
            <p:extLst>
              <p:ext uri="{D42A27DB-BD31-4B8C-83A1-F6EECF244321}">
                <p14:modId xmlns:p14="http://schemas.microsoft.com/office/powerpoint/2010/main" val="2401979281"/>
              </p:ext>
            </p:extLst>
          </p:nvPr>
        </p:nvGraphicFramePr>
        <p:xfrm>
          <a:off x="762438" y="5389562"/>
          <a:ext cx="6853520" cy="838200"/>
        </p:xfrm>
        <a:graphic>
          <a:graphicData uri="http://schemas.openxmlformats.org/presentationml/2006/ole">
            <mc:AlternateContent xmlns:mc="http://schemas.openxmlformats.org/markup-compatibility/2006">
              <mc:Choice xmlns:v="urn:schemas-microsoft-com:vml" Requires="v">
                <p:oleObj spid="_x0000_s17934" name="Equation" r:id="rId7" imgW="3530600" imgH="431800" progId="Equation.3">
                  <p:embed/>
                </p:oleObj>
              </mc:Choice>
              <mc:Fallback>
                <p:oleObj name="Equation" r:id="rId7" imgW="3530600" imgH="431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2438" y="5389562"/>
                        <a:ext cx="685352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 name="Oval 19"/>
          <p:cNvSpPr>
            <a:spLocks noChangeArrowheads="1"/>
          </p:cNvSpPr>
          <p:nvPr/>
        </p:nvSpPr>
        <p:spPr bwMode="auto">
          <a:xfrm>
            <a:off x="2941857" y="1679696"/>
            <a:ext cx="76200" cy="76200"/>
          </a:xfrm>
          <a:prstGeom prst="ellipse">
            <a:avLst/>
          </a:prstGeom>
          <a:noFill/>
          <a:ln w="19050" algn="ctr">
            <a:solidFill>
              <a:schemeClr val="tx2"/>
            </a:solidFill>
            <a:round/>
            <a:headEnd/>
            <a:tailEnd/>
          </a:ln>
          <a:effectLst/>
        </p:spPr>
        <p:txBody>
          <a:bodyPr wrap="none" anchor="ctr">
            <a:spAutoFit/>
          </a:bodyPr>
          <a:lstStyle/>
          <a:p>
            <a:endParaRPr lang="zh-CN" altLang="en-US"/>
          </a:p>
        </p:txBody>
      </p:sp>
      <p:pic>
        <p:nvPicPr>
          <p:cNvPr id="39" name="Picture 142" descr="C:\Users\Bo Yuan\AppData\Roaming\Tencent\QQ\Temp\[D{DVU6@41HH2G1~3Q9XU_F.gif"/>
          <p:cNvPicPr>
            <a:picLocks noChangeAspect="1" noChangeArrowheads="1" noCrop="1"/>
          </p:cNvPicPr>
          <p:nvPr/>
        </p:nvPicPr>
        <p:blipFill>
          <a:blip r:embed="rId9"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7785319" y="5312420"/>
            <a:ext cx="762000" cy="762000"/>
          </a:xfrm>
          <a:prstGeom prst="rect">
            <a:avLst/>
          </a:prstGeom>
          <a:noFill/>
          <a:extLst>
            <a:ext uri="{909E8E84-426E-40DD-AFC4-6F175D3DCCD1}">
              <a14:hiddenFill xmlns:a14="http://schemas.microsoft.com/office/drawing/2010/main">
                <a:solidFill>
                  <a:srgbClr val="FFFFFF"/>
                </a:solidFill>
              </a14:hiddenFill>
            </a:ext>
          </a:extLst>
        </p:spPr>
      </p:pic>
      <p:sp>
        <p:nvSpPr>
          <p:cNvPr id="40" name="文本框 5"/>
          <p:cNvSpPr txBox="1"/>
          <p:nvPr/>
        </p:nvSpPr>
        <p:spPr>
          <a:xfrm>
            <a:off x="277086" y="27712"/>
            <a:ext cx="7842976"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5.5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线性</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支持</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向量机</a:t>
            </a: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a:t>
            </a:r>
            <a:r>
              <a:rPr lang="en-US" altLang="zh-CN" sz="3600" b="1" dirty="0" smtClean="0">
                <a:latin typeface="Times New Roman" panose="02020603050405020304" pitchFamily="18" charset="0"/>
                <a:ea typeface="宋体" panose="02010600030101010101" pitchFamily="2" charset="-122"/>
                <a:cs typeface="Times New Roman" panose="02020603050405020304" pitchFamily="18" charset="0"/>
              </a:rPr>
              <a:t>soft margin</a:t>
            </a:r>
            <a:endParaRPr lang="zh-CN" altLang="en-US" sz="3600" dirty="0">
              <a:latin typeface="Times New Roman" panose="02020603050405020304" pitchFamily="18" charset="0"/>
              <a:cs typeface="Times New Roman" panose="02020603050405020304" pitchFamily="18" charset="0"/>
            </a:endParaRPr>
          </a:p>
        </p:txBody>
      </p:sp>
      <p:sp>
        <p:nvSpPr>
          <p:cNvPr id="41" name="矩形 40"/>
          <p:cNvSpPr/>
          <p:nvPr/>
        </p:nvSpPr>
        <p:spPr>
          <a:xfrm>
            <a:off x="421374" y="775241"/>
            <a:ext cx="5908990" cy="461665"/>
          </a:xfrm>
          <a:prstGeom prst="rect">
            <a:avLst/>
          </a:prstGeom>
        </p:spPr>
        <p:txBody>
          <a:bodyPr wrap="none">
            <a:spAutoFit/>
          </a:bodyPr>
          <a:lstStyle/>
          <a:p>
            <a:r>
              <a:rPr lang="zh-CN" altLang="zh-CN" sz="2400" b="1" dirty="0">
                <a:latin typeface="楷体" panose="02010609060101010101" pitchFamily="49" charset="-122"/>
                <a:ea typeface="楷体" panose="02010609060101010101" pitchFamily="49" charset="-122"/>
                <a:cs typeface="Times New Roman" panose="02020603050405020304" pitchFamily="18" charset="0"/>
              </a:rPr>
              <a:t>实际上很多时候无法将所有点都正确</a:t>
            </a:r>
            <a:r>
              <a:rPr lang="zh-CN" altLang="zh-CN" sz="2400" b="1" dirty="0" smtClean="0">
                <a:latin typeface="楷体" panose="02010609060101010101" pitchFamily="49" charset="-122"/>
                <a:ea typeface="楷体" panose="02010609060101010101" pitchFamily="49" charset="-122"/>
                <a:cs typeface="Times New Roman" panose="02020603050405020304" pitchFamily="18" charset="0"/>
              </a:rPr>
              <a:t>分类</a:t>
            </a:r>
            <a:r>
              <a:rPr lang="en-US" altLang="zh-CN" sz="2400" b="1" dirty="0" smtClean="0">
                <a:latin typeface="楷体" panose="02010609060101010101" pitchFamily="49" charset="-122"/>
                <a:ea typeface="楷体" panose="02010609060101010101" pitchFamily="49" charset="-122"/>
                <a:cs typeface="Times New Roman" panose="02020603050405020304" pitchFamily="18" charset="0"/>
              </a:rPr>
              <a:t>!</a:t>
            </a:r>
            <a:endParaRPr lang="zh-CN" altLang="en-US" sz="2400" dirty="0">
              <a:latin typeface="楷体" panose="02010609060101010101" pitchFamily="49" charset="-122"/>
              <a:ea typeface="楷体" panose="02010609060101010101" pitchFamily="49" charset="-122"/>
            </a:endParaRPr>
          </a:p>
        </p:txBody>
      </p:sp>
      <p:sp>
        <p:nvSpPr>
          <p:cNvPr id="43" name="标题 1"/>
          <p:cNvSpPr txBox="1">
            <a:spLocks/>
          </p:cNvSpPr>
          <p:nvPr/>
        </p:nvSpPr>
        <p:spPr>
          <a:xfrm>
            <a:off x="655857" y="4748858"/>
            <a:ext cx="6705600" cy="5635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altLang="zh-CN" sz="2800" b="1" dirty="0" smtClean="0">
                <a:latin typeface="Times New Roman" panose="02020603050405020304" pitchFamily="18" charset="0"/>
                <a:ea typeface="楷体" panose="02010609060101010101" pitchFamily="49" charset="-122"/>
                <a:cs typeface="Times New Roman" panose="02020603050405020304" pitchFamily="18" charset="0"/>
              </a:rPr>
              <a:t>Lagrange Multipliers</a:t>
            </a:r>
            <a:endParaRPr lang="zh-CN" altLang="en-US" sz="28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4" name="矩形 43"/>
          <p:cNvSpPr/>
          <p:nvPr/>
        </p:nvSpPr>
        <p:spPr>
          <a:xfrm>
            <a:off x="4098454" y="3568283"/>
            <a:ext cx="2006640" cy="400110"/>
          </a:xfrm>
          <a:prstGeom prst="rect">
            <a:avLst/>
          </a:prstGeom>
        </p:spPr>
        <p:txBody>
          <a:bodyPr wrap="none">
            <a:spAutoFit/>
          </a:bodyPr>
          <a:lstStyle/>
          <a:p>
            <a:pPr marL="720000" lvl="1">
              <a:spcBef>
                <a:spcPts val="1000"/>
              </a:spcBef>
            </a:pPr>
            <a:r>
              <a:rPr lang="en-AU" altLang="zh-CN" sz="2000" dirty="0">
                <a:latin typeface="Times New Roman" panose="02020603050405020304" pitchFamily="18" charset="0"/>
                <a:cs typeface="Times New Roman" panose="02020603050405020304" pitchFamily="18" charset="0"/>
              </a:rPr>
              <a:t>Subject to </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5866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AF15232-DDC6-4561-A28A-1D3995A29005}" type="datetime1">
              <a:rPr lang="zh-CN" altLang="en-US" smtClean="0"/>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46</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1487328822"/>
              </p:ext>
            </p:extLst>
          </p:nvPr>
        </p:nvGraphicFramePr>
        <p:xfrm>
          <a:off x="1600200" y="5181600"/>
          <a:ext cx="6211454" cy="762000"/>
        </p:xfrm>
        <a:graphic>
          <a:graphicData uri="http://schemas.openxmlformats.org/presentationml/2006/ole">
            <mc:AlternateContent xmlns:mc="http://schemas.openxmlformats.org/markup-compatibility/2006">
              <mc:Choice xmlns:v="urn:schemas-microsoft-com:vml" Requires="v">
                <p:oleObj spid="_x0000_s23812" name="Equation" r:id="rId3" imgW="3416300" imgH="419100" progId="">
                  <p:embed/>
                </p:oleObj>
              </mc:Choice>
              <mc:Fallback>
                <p:oleObj name="Equation" r:id="rId3" imgW="3416300" imgH="419100" progId="">
                  <p:embed/>
                  <p:pic>
                    <p:nvPicPr>
                      <p:cNvPr id="6" name="对象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5181600"/>
                        <a:ext cx="6211454" cy="762000"/>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274383534"/>
              </p:ext>
            </p:extLst>
          </p:nvPr>
        </p:nvGraphicFramePr>
        <p:xfrm>
          <a:off x="820791" y="4032691"/>
          <a:ext cx="7513911" cy="830089"/>
        </p:xfrm>
        <a:graphic>
          <a:graphicData uri="http://schemas.openxmlformats.org/presentationml/2006/ole">
            <mc:AlternateContent xmlns:mc="http://schemas.openxmlformats.org/markup-compatibility/2006">
              <mc:Choice xmlns:v="urn:schemas-microsoft-com:vml" Requires="v">
                <p:oleObj spid="_x0000_s23813" name="公式" r:id="rId5" imgW="4165600" imgH="444500" progId="Equation.3">
                  <p:embed/>
                </p:oleObj>
              </mc:Choice>
              <mc:Fallback>
                <p:oleObj name="公式" r:id="rId5" imgW="4165600" imgH="444500" progId="Equation.3">
                  <p:embed/>
                  <p:pic>
                    <p:nvPicPr>
                      <p:cNvPr id="195589"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791" y="4032691"/>
                        <a:ext cx="7513911" cy="830089"/>
                      </a:xfrm>
                      <a:prstGeom prst="rect">
                        <a:avLst/>
                      </a:prstGeom>
                      <a:noFill/>
                      <a:extLst/>
                    </p:spPr>
                  </p:pic>
                </p:oleObj>
              </mc:Fallback>
            </mc:AlternateContent>
          </a:graphicData>
        </a:graphic>
      </p:graphicFrame>
      <p:sp>
        <p:nvSpPr>
          <p:cNvPr id="7" name="右大括号 6"/>
          <p:cNvSpPr/>
          <p:nvPr/>
        </p:nvSpPr>
        <p:spPr>
          <a:xfrm>
            <a:off x="4057650" y="1619722"/>
            <a:ext cx="228600" cy="685800"/>
          </a:xfrm>
          <a:prstGeom prst="rightBrace">
            <a:avLst/>
          </a:prstGeom>
          <a:ln>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TextBox 4"/>
          <p:cNvSpPr txBox="1"/>
          <p:nvPr/>
        </p:nvSpPr>
        <p:spPr>
          <a:xfrm>
            <a:off x="4454133" y="1772122"/>
            <a:ext cx="2063385" cy="461665"/>
          </a:xfrm>
          <a:prstGeom prst="rect">
            <a:avLst/>
          </a:prstGeom>
          <a:noFill/>
        </p:spPr>
        <p:txBody>
          <a:bodyPr wrap="none" rtlCol="0">
            <a:spAutoFit/>
          </a:bodyPr>
          <a:lstStyle/>
          <a:p>
            <a:r>
              <a:rPr lang="en-US" altLang="zh-CN" sz="2400" dirty="0" smtClean="0">
                <a:solidFill>
                  <a:srgbClr val="7030A0"/>
                </a:solidFill>
                <a:latin typeface="Times New Roman" panose="02020603050405020304" pitchFamily="18" charset="0"/>
                <a:ea typeface="楷体" panose="02010609060101010101" pitchFamily="49" charset="-122"/>
                <a:cs typeface="Times New Roman" panose="02020603050405020304" pitchFamily="18" charset="0"/>
              </a:rPr>
              <a:t>Same as before</a:t>
            </a:r>
            <a:endParaRPr lang="zh-CN" altLang="en-US" sz="2400" dirty="0">
              <a:solidFill>
                <a:srgbClr val="7030A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 name="左弧形箭头 8"/>
          <p:cNvSpPr/>
          <p:nvPr/>
        </p:nvSpPr>
        <p:spPr>
          <a:xfrm>
            <a:off x="628650" y="2000722"/>
            <a:ext cx="533400" cy="19050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mc:AlternateContent xmlns:mc="http://schemas.openxmlformats.org/markup-compatibility/2006" xmlns:a14="http://schemas.microsoft.com/office/drawing/2010/main">
        <mc:Choice Requires="a14">
          <p:sp>
            <p:nvSpPr>
              <p:cNvPr id="10" name="TextBox 7"/>
              <p:cNvSpPr txBox="1"/>
              <p:nvPr/>
            </p:nvSpPr>
            <p:spPr>
              <a:xfrm>
                <a:off x="1384496" y="2838922"/>
                <a:ext cx="2520754" cy="6729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rgbClr val="000000"/>
                              </a:solidFill>
                              <a:latin typeface="Cambria Math" panose="02040503050406030204" pitchFamily="18" charset="0"/>
                            </a:rPr>
                          </m:ctrlPr>
                        </m:fPr>
                        <m:num>
                          <m:r>
                            <a:rPr lang="zh-CN" altLang="en-US" i="1" smtClean="0">
                              <a:solidFill>
                                <a:srgbClr val="000000"/>
                              </a:solidFill>
                              <a:latin typeface="Cambria Math"/>
                            </a:rPr>
                            <m:t>𝜕</m:t>
                          </m:r>
                          <m:sSub>
                            <m:sSubPr>
                              <m:ctrlPr>
                                <a:rPr lang="en-US" altLang="zh-CN" i="1" smtClean="0">
                                  <a:solidFill>
                                    <a:srgbClr val="000000"/>
                                  </a:solidFill>
                                  <a:latin typeface="Cambria Math" panose="02040503050406030204" pitchFamily="18" charset="0"/>
                                </a:rPr>
                              </m:ctrlPr>
                            </m:sSubPr>
                            <m:e>
                              <m:r>
                                <a:rPr lang="en-US" altLang="zh-CN" b="0" i="1" smtClean="0">
                                  <a:solidFill>
                                    <a:srgbClr val="000000"/>
                                  </a:solidFill>
                                  <a:latin typeface="Cambria Math"/>
                                </a:rPr>
                                <m:t>𝐿</m:t>
                              </m:r>
                            </m:e>
                            <m:sub>
                              <m:r>
                                <a:rPr lang="en-US" altLang="zh-CN" b="0" i="1" smtClean="0">
                                  <a:solidFill>
                                    <a:srgbClr val="000000"/>
                                  </a:solidFill>
                                  <a:latin typeface="Cambria Math"/>
                                </a:rPr>
                                <m:t>𝑝</m:t>
                              </m:r>
                            </m:sub>
                          </m:sSub>
                        </m:num>
                        <m:den>
                          <m:r>
                            <a:rPr lang="zh-CN" altLang="en-US" i="1" smtClean="0">
                              <a:solidFill>
                                <a:srgbClr val="000000"/>
                              </a:solidFill>
                              <a:latin typeface="Cambria Math"/>
                            </a:rPr>
                            <m:t>𝜕</m:t>
                          </m:r>
                          <m:sSub>
                            <m:sSubPr>
                              <m:ctrlPr>
                                <a:rPr lang="en-US" altLang="zh-CN" i="1" smtClean="0">
                                  <a:solidFill>
                                    <a:srgbClr val="000000"/>
                                  </a:solidFill>
                                  <a:latin typeface="Cambria Math" panose="02040503050406030204" pitchFamily="18" charset="0"/>
                                </a:rPr>
                              </m:ctrlPr>
                            </m:sSubPr>
                            <m:e>
                              <m:r>
                                <a:rPr lang="zh-CN" altLang="en-US" i="1" smtClean="0">
                                  <a:solidFill>
                                    <a:srgbClr val="000000"/>
                                  </a:solidFill>
                                  <a:latin typeface="Cambria Math"/>
                                </a:rPr>
                                <m:t>𝜉</m:t>
                              </m:r>
                            </m:e>
                            <m:sub>
                              <m:r>
                                <a:rPr lang="en-US" altLang="zh-CN" b="0" i="1" smtClean="0">
                                  <a:solidFill>
                                    <a:srgbClr val="000000"/>
                                  </a:solidFill>
                                  <a:latin typeface="Cambria Math"/>
                                </a:rPr>
                                <m:t>𝑖</m:t>
                              </m:r>
                            </m:sub>
                          </m:sSub>
                        </m:den>
                      </m:f>
                      <m:r>
                        <a:rPr lang="en-US" altLang="zh-CN" b="0" i="1" smtClean="0">
                          <a:solidFill>
                            <a:srgbClr val="000000"/>
                          </a:solidFill>
                          <a:latin typeface="Cambria Math"/>
                        </a:rPr>
                        <m:t>=0</m:t>
                      </m:r>
                      <m:r>
                        <a:rPr lang="en-US" altLang="zh-CN" b="0" i="1" smtClean="0">
                          <a:solidFill>
                            <a:srgbClr val="000000"/>
                          </a:solidFill>
                          <a:latin typeface="Cambria Math"/>
                          <a:ea typeface="Cambria Math"/>
                        </a:rPr>
                        <m:t>⇒</m:t>
                      </m:r>
                      <m:r>
                        <a:rPr lang="en-US" altLang="zh-CN" b="0" i="1" smtClean="0">
                          <a:solidFill>
                            <a:srgbClr val="000000"/>
                          </a:solidFill>
                          <a:latin typeface="Cambria Math"/>
                          <a:ea typeface="Cambria Math"/>
                        </a:rPr>
                        <m:t>𝐶</m:t>
                      </m:r>
                      <m:r>
                        <a:rPr lang="en-US" altLang="zh-CN" b="0" i="1" smtClean="0">
                          <a:solidFill>
                            <a:srgbClr val="000000"/>
                          </a:solidFill>
                          <a:latin typeface="Cambria Math"/>
                          <a:ea typeface="Cambria Math"/>
                        </a:rPr>
                        <m:t>=</m:t>
                      </m:r>
                      <m:sSub>
                        <m:sSubPr>
                          <m:ctrlPr>
                            <a:rPr lang="en-US" altLang="zh-CN" b="0" i="1" smtClean="0">
                              <a:solidFill>
                                <a:srgbClr val="000000"/>
                              </a:solidFill>
                              <a:latin typeface="Cambria Math" panose="02040503050406030204" pitchFamily="18" charset="0"/>
                              <a:ea typeface="Cambria Math"/>
                            </a:rPr>
                          </m:ctrlPr>
                        </m:sSubPr>
                        <m:e>
                          <m:r>
                            <a:rPr lang="zh-CN" altLang="en-US" b="0" i="1" smtClean="0">
                              <a:solidFill>
                                <a:srgbClr val="000000"/>
                              </a:solidFill>
                              <a:latin typeface="Cambria Math"/>
                              <a:ea typeface="Cambria Math"/>
                            </a:rPr>
                            <m:t>𝛼</m:t>
                          </m:r>
                        </m:e>
                        <m:sub>
                          <m:r>
                            <a:rPr lang="en-US" altLang="zh-CN" b="0" i="1" smtClean="0">
                              <a:solidFill>
                                <a:srgbClr val="000000"/>
                              </a:solidFill>
                              <a:latin typeface="Cambria Math"/>
                              <a:ea typeface="Cambria Math"/>
                            </a:rPr>
                            <m:t>𝑖</m:t>
                          </m:r>
                        </m:sub>
                      </m:sSub>
                      <m:r>
                        <a:rPr lang="en-US" altLang="zh-CN" b="0" i="1" smtClean="0">
                          <a:solidFill>
                            <a:srgbClr val="000000"/>
                          </a:solidFill>
                          <a:latin typeface="Cambria Math"/>
                          <a:ea typeface="Cambria Math"/>
                        </a:rPr>
                        <m:t>+</m:t>
                      </m:r>
                      <m:sSub>
                        <m:sSubPr>
                          <m:ctrlPr>
                            <a:rPr lang="en-US" altLang="zh-CN" b="0" i="1" smtClean="0">
                              <a:solidFill>
                                <a:srgbClr val="000000"/>
                              </a:solidFill>
                              <a:latin typeface="Cambria Math" panose="02040503050406030204" pitchFamily="18" charset="0"/>
                              <a:ea typeface="Cambria Math"/>
                            </a:rPr>
                          </m:ctrlPr>
                        </m:sSubPr>
                        <m:e>
                          <m:r>
                            <a:rPr lang="zh-CN" altLang="en-US" b="0" i="1" smtClean="0">
                              <a:solidFill>
                                <a:srgbClr val="000000"/>
                              </a:solidFill>
                              <a:latin typeface="Cambria Math"/>
                              <a:ea typeface="Cambria Math"/>
                            </a:rPr>
                            <m:t>𝜇</m:t>
                          </m:r>
                        </m:e>
                        <m:sub>
                          <m:r>
                            <a:rPr lang="en-US" altLang="zh-CN" b="0" i="1" smtClean="0">
                              <a:solidFill>
                                <a:srgbClr val="000000"/>
                              </a:solidFill>
                              <a:latin typeface="Cambria Math"/>
                              <a:ea typeface="Cambria Math"/>
                            </a:rPr>
                            <m:t>𝑖</m:t>
                          </m:r>
                        </m:sub>
                      </m:sSub>
                    </m:oMath>
                  </m:oMathPara>
                </a14:m>
                <a:endParaRPr lang="zh-CN" altLang="en-US" dirty="0"/>
              </a:p>
            </p:txBody>
          </p:sp>
        </mc:Choice>
        <mc:Fallback xmlns="">
          <p:sp>
            <p:nvSpPr>
              <p:cNvPr id="10" name="TextBox 7"/>
              <p:cNvSpPr txBox="1">
                <a:spLocks noRot="1" noChangeAspect="1" noMove="1" noResize="1" noEditPoints="1" noAdjustHandles="1" noChangeArrowheads="1" noChangeShapeType="1" noTextEdit="1"/>
              </p:cNvSpPr>
              <p:nvPr/>
            </p:nvSpPr>
            <p:spPr>
              <a:xfrm>
                <a:off x="1384496" y="2838922"/>
                <a:ext cx="2520754" cy="672941"/>
              </a:xfrm>
              <a:prstGeom prst="rect">
                <a:avLst/>
              </a:prstGeom>
              <a:blipFill>
                <a:blip r:embed="rId7"/>
                <a:stretch>
                  <a:fillRect/>
                </a:stretch>
              </a:blipFill>
            </p:spPr>
            <p:txBody>
              <a:bodyPr/>
              <a:lstStyle/>
              <a:p>
                <a:r>
                  <a:rPr lang="zh-CN" altLang="en-US">
                    <a:noFill/>
                  </a:rPr>
                  <a:t> </a:t>
                </a:r>
              </a:p>
            </p:txBody>
          </p:sp>
        </mc:Fallback>
      </mc:AlternateContent>
      <p:pic>
        <p:nvPicPr>
          <p:cNvPr id="11" name="Picture 279"/>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11626" y="1238722"/>
            <a:ext cx="2493624" cy="1473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5.5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线性支持向量机</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102162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C3B0AE9-8DB6-499C-B99D-7A9BAA3A5305}" type="datetime1">
              <a:rPr lang="zh-CN" altLang="en-US" smtClean="0"/>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47</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grpSp>
        <p:nvGrpSpPr>
          <p:cNvPr id="5" name="Group 37"/>
          <p:cNvGrpSpPr>
            <a:grpSpLocks/>
          </p:cNvGrpSpPr>
          <p:nvPr/>
        </p:nvGrpSpPr>
        <p:grpSpPr bwMode="auto">
          <a:xfrm>
            <a:off x="2658954" y="2231143"/>
            <a:ext cx="4324350" cy="642938"/>
            <a:chOff x="1056" y="1284"/>
            <a:chExt cx="2724" cy="405"/>
          </a:xfrm>
        </p:grpSpPr>
        <p:sp>
          <p:nvSpPr>
            <p:cNvPr id="6" name="Line 38"/>
            <p:cNvSpPr>
              <a:spLocks noChangeShapeType="1"/>
            </p:cNvSpPr>
            <p:nvPr/>
          </p:nvSpPr>
          <p:spPr bwMode="auto">
            <a:xfrm>
              <a:off x="1056" y="1458"/>
              <a:ext cx="2496" cy="0"/>
            </a:xfrm>
            <a:prstGeom prst="line">
              <a:avLst/>
            </a:prstGeom>
            <a:noFill/>
            <a:ln w="25400">
              <a:solidFill>
                <a:schemeClr val="tx2"/>
              </a:solidFill>
              <a:round/>
              <a:headEnd/>
              <a:tailEnd type="triangle" w="med" len="med"/>
            </a:ln>
          </p:spPr>
          <p:txBody>
            <a:bodyPr/>
            <a:lstStyle/>
            <a:p>
              <a:endParaRPr lang="zh-CN" altLang="en-US"/>
            </a:p>
          </p:txBody>
        </p:sp>
        <p:sp>
          <p:nvSpPr>
            <p:cNvPr id="7" name="AutoShape 39"/>
            <p:cNvSpPr>
              <a:spLocks noChangeArrowheads="1"/>
            </p:cNvSpPr>
            <p:nvPr/>
          </p:nvSpPr>
          <p:spPr bwMode="auto">
            <a:xfrm>
              <a:off x="1335" y="1433"/>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8" name="Line 40"/>
            <p:cNvSpPr>
              <a:spLocks noChangeShapeType="1"/>
            </p:cNvSpPr>
            <p:nvPr/>
          </p:nvSpPr>
          <p:spPr bwMode="auto">
            <a:xfrm>
              <a:off x="2196" y="1422"/>
              <a:ext cx="0" cy="72"/>
            </a:xfrm>
            <a:prstGeom prst="line">
              <a:avLst/>
            </a:prstGeom>
            <a:noFill/>
            <a:ln w="9525">
              <a:solidFill>
                <a:schemeClr val="tx2"/>
              </a:solidFill>
              <a:round/>
              <a:headEnd/>
              <a:tailEnd/>
            </a:ln>
          </p:spPr>
          <p:txBody>
            <a:bodyPr/>
            <a:lstStyle/>
            <a:p>
              <a:endParaRPr lang="zh-CN" altLang="en-US"/>
            </a:p>
          </p:txBody>
        </p:sp>
        <p:sp>
          <p:nvSpPr>
            <p:cNvPr id="9" name="Text Box 41"/>
            <p:cNvSpPr txBox="1">
              <a:spLocks noChangeArrowheads="1"/>
            </p:cNvSpPr>
            <p:nvPr/>
          </p:nvSpPr>
          <p:spPr bwMode="auto">
            <a:xfrm>
              <a:off x="2106" y="1458"/>
              <a:ext cx="216" cy="231"/>
            </a:xfrm>
            <a:prstGeom prst="rect">
              <a:avLst/>
            </a:prstGeom>
            <a:noFill/>
            <a:ln w="9525" algn="ctr">
              <a:noFill/>
              <a:miter lim="800000"/>
              <a:headEnd/>
              <a:tailEnd/>
            </a:ln>
          </p:spPr>
          <p:txBody>
            <a:bodyPr>
              <a:spAutoFit/>
            </a:bodyPr>
            <a:lstStyle/>
            <a:p>
              <a:pPr algn="l">
                <a:spcBef>
                  <a:spcPct val="50000"/>
                </a:spcBef>
              </a:pPr>
              <a:r>
                <a:rPr lang="en-US" altLang="zh-CN" dirty="0">
                  <a:solidFill>
                    <a:srgbClr val="000000"/>
                  </a:solidFill>
                  <a:latin typeface="Times New Roman" pitchFamily="18" charset="0"/>
                </a:rPr>
                <a:t>0</a:t>
              </a:r>
            </a:p>
          </p:txBody>
        </p:sp>
        <p:sp>
          <p:nvSpPr>
            <p:cNvPr id="10" name="AutoShape 42"/>
            <p:cNvSpPr>
              <a:spLocks noChangeArrowheads="1"/>
            </p:cNvSpPr>
            <p:nvPr/>
          </p:nvSpPr>
          <p:spPr bwMode="auto">
            <a:xfrm>
              <a:off x="1563" y="1427"/>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11" name="AutoShape 43"/>
            <p:cNvSpPr>
              <a:spLocks noChangeArrowheads="1"/>
            </p:cNvSpPr>
            <p:nvPr/>
          </p:nvSpPr>
          <p:spPr bwMode="auto">
            <a:xfrm>
              <a:off x="1863" y="1433"/>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12" name="AutoShape 44"/>
            <p:cNvSpPr>
              <a:spLocks noChangeArrowheads="1"/>
            </p:cNvSpPr>
            <p:nvPr/>
          </p:nvSpPr>
          <p:spPr bwMode="auto">
            <a:xfrm>
              <a:off x="1995" y="1433"/>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13" name="AutoShape 45"/>
            <p:cNvSpPr>
              <a:spLocks noChangeArrowheads="1"/>
            </p:cNvSpPr>
            <p:nvPr/>
          </p:nvSpPr>
          <p:spPr bwMode="auto">
            <a:xfrm>
              <a:off x="2535" y="1433"/>
              <a:ext cx="56" cy="56"/>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14" name="AutoShape 46"/>
            <p:cNvSpPr>
              <a:spLocks noChangeArrowheads="1"/>
            </p:cNvSpPr>
            <p:nvPr/>
          </p:nvSpPr>
          <p:spPr bwMode="auto">
            <a:xfrm>
              <a:off x="2679" y="1433"/>
              <a:ext cx="56" cy="56"/>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15" name="AutoShape 47"/>
            <p:cNvSpPr>
              <a:spLocks noChangeArrowheads="1"/>
            </p:cNvSpPr>
            <p:nvPr/>
          </p:nvSpPr>
          <p:spPr bwMode="auto">
            <a:xfrm>
              <a:off x="2451" y="1433"/>
              <a:ext cx="56" cy="56"/>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16" name="Line 48"/>
            <p:cNvSpPr>
              <a:spLocks noChangeShapeType="1"/>
            </p:cNvSpPr>
            <p:nvPr/>
          </p:nvSpPr>
          <p:spPr bwMode="auto">
            <a:xfrm>
              <a:off x="2268" y="1302"/>
              <a:ext cx="0" cy="348"/>
            </a:xfrm>
            <a:prstGeom prst="line">
              <a:avLst/>
            </a:prstGeom>
            <a:noFill/>
            <a:ln w="19050">
              <a:solidFill>
                <a:schemeClr val="tx2"/>
              </a:solidFill>
              <a:round/>
              <a:headEnd/>
              <a:tailEnd/>
            </a:ln>
          </p:spPr>
          <p:txBody>
            <a:bodyPr/>
            <a:lstStyle/>
            <a:p>
              <a:endParaRPr lang="zh-CN" altLang="en-US"/>
            </a:p>
          </p:txBody>
        </p:sp>
        <p:sp>
          <p:nvSpPr>
            <p:cNvPr id="17" name="Oval 49"/>
            <p:cNvSpPr>
              <a:spLocks noChangeArrowheads="1"/>
            </p:cNvSpPr>
            <p:nvPr/>
          </p:nvSpPr>
          <p:spPr bwMode="auto">
            <a:xfrm>
              <a:off x="2405" y="1393"/>
              <a:ext cx="144" cy="138"/>
            </a:xfrm>
            <a:prstGeom prst="ellipse">
              <a:avLst/>
            </a:prstGeom>
            <a:noFill/>
            <a:ln w="19050" algn="ctr">
              <a:solidFill>
                <a:srgbClr val="0000FF"/>
              </a:solidFill>
              <a:round/>
              <a:headEnd/>
              <a:tailEnd/>
            </a:ln>
          </p:spPr>
          <p:txBody>
            <a:bodyPr wrap="none" anchor="ctr"/>
            <a:lstStyle/>
            <a:p>
              <a:endParaRPr lang="zh-CN" altLang="en-US"/>
            </a:p>
          </p:txBody>
        </p:sp>
        <p:sp>
          <p:nvSpPr>
            <p:cNvPr id="18" name="Oval 50"/>
            <p:cNvSpPr>
              <a:spLocks noChangeArrowheads="1"/>
            </p:cNvSpPr>
            <p:nvPr/>
          </p:nvSpPr>
          <p:spPr bwMode="auto">
            <a:xfrm>
              <a:off x="1955" y="1387"/>
              <a:ext cx="144" cy="138"/>
            </a:xfrm>
            <a:prstGeom prst="ellipse">
              <a:avLst/>
            </a:prstGeom>
            <a:noFill/>
            <a:ln w="19050" algn="ctr">
              <a:solidFill>
                <a:srgbClr val="FF0000"/>
              </a:solidFill>
              <a:round/>
              <a:headEnd/>
              <a:tailEnd/>
            </a:ln>
          </p:spPr>
          <p:txBody>
            <a:bodyPr wrap="none" anchor="ctr"/>
            <a:lstStyle/>
            <a:p>
              <a:endParaRPr lang="zh-CN" altLang="en-US"/>
            </a:p>
          </p:txBody>
        </p:sp>
        <p:sp>
          <p:nvSpPr>
            <p:cNvPr id="19" name="Line 51"/>
            <p:cNvSpPr>
              <a:spLocks noChangeShapeType="1"/>
            </p:cNvSpPr>
            <p:nvPr/>
          </p:nvSpPr>
          <p:spPr bwMode="auto">
            <a:xfrm flipH="1" flipV="1">
              <a:off x="2475" y="1284"/>
              <a:ext cx="6" cy="377"/>
            </a:xfrm>
            <a:prstGeom prst="line">
              <a:avLst/>
            </a:prstGeom>
            <a:noFill/>
            <a:ln w="9525" cap="rnd">
              <a:solidFill>
                <a:schemeClr val="tx2"/>
              </a:solidFill>
              <a:prstDash val="sysDot"/>
              <a:round/>
              <a:headEnd/>
              <a:tailEnd/>
            </a:ln>
          </p:spPr>
          <p:txBody>
            <a:bodyPr/>
            <a:lstStyle/>
            <a:p>
              <a:endParaRPr lang="zh-CN" altLang="en-US"/>
            </a:p>
          </p:txBody>
        </p:sp>
        <p:sp>
          <p:nvSpPr>
            <p:cNvPr id="20" name="Line 52"/>
            <p:cNvSpPr>
              <a:spLocks noChangeShapeType="1"/>
            </p:cNvSpPr>
            <p:nvPr/>
          </p:nvSpPr>
          <p:spPr bwMode="auto">
            <a:xfrm flipH="1" flipV="1">
              <a:off x="2025" y="1284"/>
              <a:ext cx="6" cy="377"/>
            </a:xfrm>
            <a:prstGeom prst="line">
              <a:avLst/>
            </a:prstGeom>
            <a:noFill/>
            <a:ln w="9525" cap="rnd">
              <a:solidFill>
                <a:schemeClr val="tx2"/>
              </a:solidFill>
              <a:prstDash val="sysDot"/>
              <a:round/>
              <a:headEnd/>
              <a:tailEnd/>
            </a:ln>
          </p:spPr>
          <p:txBody>
            <a:bodyPr/>
            <a:lstStyle/>
            <a:p>
              <a:endParaRPr lang="zh-CN" altLang="en-US"/>
            </a:p>
          </p:txBody>
        </p:sp>
        <p:sp>
          <p:nvSpPr>
            <p:cNvPr id="21" name="Text Box 53"/>
            <p:cNvSpPr txBox="1">
              <a:spLocks noChangeArrowheads="1"/>
            </p:cNvSpPr>
            <p:nvPr/>
          </p:nvSpPr>
          <p:spPr bwMode="auto">
            <a:xfrm>
              <a:off x="3492" y="1410"/>
              <a:ext cx="288" cy="231"/>
            </a:xfrm>
            <a:prstGeom prst="rect">
              <a:avLst/>
            </a:prstGeom>
            <a:noFill/>
            <a:ln w="9525" algn="ctr">
              <a:noFill/>
              <a:miter lim="800000"/>
              <a:headEnd/>
              <a:tailEnd/>
            </a:ln>
          </p:spPr>
          <p:txBody>
            <a:bodyPr>
              <a:spAutoFit/>
            </a:bodyPr>
            <a:lstStyle/>
            <a:p>
              <a:pPr algn="l">
                <a:spcBef>
                  <a:spcPct val="50000"/>
                </a:spcBef>
              </a:pPr>
              <a:r>
                <a:rPr lang="en-US" altLang="zh-CN" i="1" dirty="0">
                  <a:solidFill>
                    <a:srgbClr val="000000"/>
                  </a:solidFill>
                  <a:latin typeface="Times New Roman" pitchFamily="18" charset="0"/>
                </a:rPr>
                <a:t>x</a:t>
              </a:r>
              <a:endParaRPr lang="en-US" altLang="zh-CN" i="1" baseline="30000" dirty="0">
                <a:solidFill>
                  <a:srgbClr val="000000"/>
                </a:solidFill>
                <a:latin typeface="Times New Roman" pitchFamily="18" charset="0"/>
              </a:endParaRPr>
            </a:p>
          </p:txBody>
        </p:sp>
      </p:grpSp>
      <p:grpSp>
        <p:nvGrpSpPr>
          <p:cNvPr id="22" name="Group 22"/>
          <p:cNvGrpSpPr>
            <a:grpSpLocks/>
          </p:cNvGrpSpPr>
          <p:nvPr/>
        </p:nvGrpSpPr>
        <p:grpSpPr bwMode="auto">
          <a:xfrm>
            <a:off x="2657367" y="3404993"/>
            <a:ext cx="4286250" cy="423863"/>
            <a:chOff x="1056" y="2322"/>
            <a:chExt cx="2700" cy="267"/>
          </a:xfrm>
        </p:grpSpPr>
        <p:sp>
          <p:nvSpPr>
            <p:cNvPr id="23" name="Line 23"/>
            <p:cNvSpPr>
              <a:spLocks noChangeShapeType="1"/>
            </p:cNvSpPr>
            <p:nvPr/>
          </p:nvSpPr>
          <p:spPr bwMode="auto">
            <a:xfrm>
              <a:off x="1056" y="2358"/>
              <a:ext cx="2496" cy="0"/>
            </a:xfrm>
            <a:prstGeom prst="line">
              <a:avLst/>
            </a:prstGeom>
            <a:noFill/>
            <a:ln w="25400">
              <a:solidFill>
                <a:schemeClr val="tx2"/>
              </a:solidFill>
              <a:round/>
              <a:headEnd/>
              <a:tailEnd type="triangle" w="med" len="med"/>
            </a:ln>
          </p:spPr>
          <p:txBody>
            <a:bodyPr/>
            <a:lstStyle/>
            <a:p>
              <a:endParaRPr lang="zh-CN" altLang="en-US"/>
            </a:p>
          </p:txBody>
        </p:sp>
        <p:sp>
          <p:nvSpPr>
            <p:cNvPr id="24" name="AutoShape 24"/>
            <p:cNvSpPr>
              <a:spLocks noChangeArrowheads="1"/>
            </p:cNvSpPr>
            <p:nvPr/>
          </p:nvSpPr>
          <p:spPr bwMode="auto">
            <a:xfrm>
              <a:off x="1335" y="2333"/>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25" name="Line 25"/>
            <p:cNvSpPr>
              <a:spLocks noChangeShapeType="1"/>
            </p:cNvSpPr>
            <p:nvPr/>
          </p:nvSpPr>
          <p:spPr bwMode="auto">
            <a:xfrm>
              <a:off x="2196" y="2322"/>
              <a:ext cx="0" cy="72"/>
            </a:xfrm>
            <a:prstGeom prst="line">
              <a:avLst/>
            </a:prstGeom>
            <a:noFill/>
            <a:ln w="9525">
              <a:solidFill>
                <a:schemeClr val="tx2"/>
              </a:solidFill>
              <a:round/>
              <a:headEnd/>
              <a:tailEnd/>
            </a:ln>
          </p:spPr>
          <p:txBody>
            <a:bodyPr/>
            <a:lstStyle/>
            <a:p>
              <a:endParaRPr lang="zh-CN" altLang="en-US"/>
            </a:p>
          </p:txBody>
        </p:sp>
        <p:sp>
          <p:nvSpPr>
            <p:cNvPr id="26" name="Text Box 26"/>
            <p:cNvSpPr txBox="1">
              <a:spLocks noChangeArrowheads="1"/>
            </p:cNvSpPr>
            <p:nvPr/>
          </p:nvSpPr>
          <p:spPr bwMode="auto">
            <a:xfrm>
              <a:off x="2106" y="2358"/>
              <a:ext cx="216" cy="231"/>
            </a:xfrm>
            <a:prstGeom prst="rect">
              <a:avLst/>
            </a:prstGeom>
            <a:noFill/>
            <a:ln w="9525" algn="ctr">
              <a:noFill/>
              <a:miter lim="800000"/>
              <a:headEnd/>
              <a:tailEnd/>
            </a:ln>
          </p:spPr>
          <p:txBody>
            <a:bodyPr>
              <a:spAutoFit/>
            </a:bodyPr>
            <a:lstStyle/>
            <a:p>
              <a:pPr algn="l">
                <a:spcBef>
                  <a:spcPct val="50000"/>
                </a:spcBef>
              </a:pPr>
              <a:r>
                <a:rPr lang="en-US" altLang="zh-CN" dirty="0">
                  <a:solidFill>
                    <a:srgbClr val="000000"/>
                  </a:solidFill>
                  <a:latin typeface="Times New Roman" pitchFamily="18" charset="0"/>
                </a:rPr>
                <a:t>0</a:t>
              </a:r>
            </a:p>
          </p:txBody>
        </p:sp>
        <p:sp>
          <p:nvSpPr>
            <p:cNvPr id="27" name="AutoShape 27"/>
            <p:cNvSpPr>
              <a:spLocks noChangeArrowheads="1"/>
            </p:cNvSpPr>
            <p:nvPr/>
          </p:nvSpPr>
          <p:spPr bwMode="auto">
            <a:xfrm>
              <a:off x="1563" y="2327"/>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28" name="AutoShape 28"/>
            <p:cNvSpPr>
              <a:spLocks noChangeArrowheads="1"/>
            </p:cNvSpPr>
            <p:nvPr/>
          </p:nvSpPr>
          <p:spPr bwMode="auto">
            <a:xfrm>
              <a:off x="1863" y="2333"/>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29" name="AutoShape 29"/>
            <p:cNvSpPr>
              <a:spLocks noChangeArrowheads="1"/>
            </p:cNvSpPr>
            <p:nvPr/>
          </p:nvSpPr>
          <p:spPr bwMode="auto">
            <a:xfrm>
              <a:off x="1995" y="2333"/>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30" name="AutoShape 30"/>
            <p:cNvSpPr>
              <a:spLocks noChangeArrowheads="1"/>
            </p:cNvSpPr>
            <p:nvPr/>
          </p:nvSpPr>
          <p:spPr bwMode="auto">
            <a:xfrm>
              <a:off x="2535" y="2333"/>
              <a:ext cx="56" cy="56"/>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31" name="AutoShape 31"/>
            <p:cNvSpPr>
              <a:spLocks noChangeArrowheads="1"/>
            </p:cNvSpPr>
            <p:nvPr/>
          </p:nvSpPr>
          <p:spPr bwMode="auto">
            <a:xfrm>
              <a:off x="2679" y="2333"/>
              <a:ext cx="56" cy="56"/>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32" name="AutoShape 32"/>
            <p:cNvSpPr>
              <a:spLocks noChangeArrowheads="1"/>
            </p:cNvSpPr>
            <p:nvPr/>
          </p:nvSpPr>
          <p:spPr bwMode="auto">
            <a:xfrm>
              <a:off x="2451" y="2333"/>
              <a:ext cx="56" cy="56"/>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33" name="AutoShape 33"/>
            <p:cNvSpPr>
              <a:spLocks noChangeArrowheads="1"/>
            </p:cNvSpPr>
            <p:nvPr/>
          </p:nvSpPr>
          <p:spPr bwMode="auto">
            <a:xfrm>
              <a:off x="2919" y="2333"/>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34" name="AutoShape 34"/>
            <p:cNvSpPr>
              <a:spLocks noChangeArrowheads="1"/>
            </p:cNvSpPr>
            <p:nvPr/>
          </p:nvSpPr>
          <p:spPr bwMode="auto">
            <a:xfrm>
              <a:off x="3063" y="2333"/>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35" name="AutoShape 35"/>
            <p:cNvSpPr>
              <a:spLocks noChangeArrowheads="1"/>
            </p:cNvSpPr>
            <p:nvPr/>
          </p:nvSpPr>
          <p:spPr bwMode="auto">
            <a:xfrm>
              <a:off x="3375" y="2327"/>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36" name="Text Box 36"/>
            <p:cNvSpPr txBox="1">
              <a:spLocks noChangeArrowheads="1"/>
            </p:cNvSpPr>
            <p:nvPr/>
          </p:nvSpPr>
          <p:spPr bwMode="auto">
            <a:xfrm>
              <a:off x="3468" y="2322"/>
              <a:ext cx="288" cy="231"/>
            </a:xfrm>
            <a:prstGeom prst="rect">
              <a:avLst/>
            </a:prstGeom>
            <a:noFill/>
            <a:ln w="9525" algn="ctr">
              <a:noFill/>
              <a:miter lim="800000"/>
              <a:headEnd/>
              <a:tailEnd/>
            </a:ln>
          </p:spPr>
          <p:txBody>
            <a:bodyPr>
              <a:spAutoFit/>
            </a:bodyPr>
            <a:lstStyle/>
            <a:p>
              <a:pPr algn="l">
                <a:spcBef>
                  <a:spcPct val="50000"/>
                </a:spcBef>
              </a:pPr>
              <a:r>
                <a:rPr lang="en-US" altLang="zh-CN" i="1" dirty="0">
                  <a:solidFill>
                    <a:srgbClr val="000000"/>
                  </a:solidFill>
                  <a:latin typeface="Times New Roman" pitchFamily="18" charset="0"/>
                </a:rPr>
                <a:t>x</a:t>
              </a:r>
              <a:endParaRPr lang="en-US" altLang="zh-CN" i="1" baseline="30000" dirty="0">
                <a:solidFill>
                  <a:srgbClr val="000000"/>
                </a:solidFill>
                <a:latin typeface="Times New Roman" pitchFamily="18" charset="0"/>
              </a:endParaRPr>
            </a:p>
          </p:txBody>
        </p:sp>
      </p:grpSp>
      <p:grpSp>
        <p:nvGrpSpPr>
          <p:cNvPr id="37" name="Group 60"/>
          <p:cNvGrpSpPr>
            <a:grpSpLocks/>
          </p:cNvGrpSpPr>
          <p:nvPr/>
        </p:nvGrpSpPr>
        <p:grpSpPr bwMode="auto">
          <a:xfrm>
            <a:off x="2657367" y="4189463"/>
            <a:ext cx="4352925" cy="1827213"/>
            <a:chOff x="1122" y="2874"/>
            <a:chExt cx="2742" cy="1151"/>
          </a:xfrm>
        </p:grpSpPr>
        <p:sp>
          <p:nvSpPr>
            <p:cNvPr id="38" name="Line 6"/>
            <p:cNvSpPr>
              <a:spLocks noChangeShapeType="1"/>
            </p:cNvSpPr>
            <p:nvPr/>
          </p:nvSpPr>
          <p:spPr bwMode="auto">
            <a:xfrm>
              <a:off x="1122" y="3900"/>
              <a:ext cx="2496" cy="0"/>
            </a:xfrm>
            <a:prstGeom prst="line">
              <a:avLst/>
            </a:prstGeom>
            <a:noFill/>
            <a:ln w="25400">
              <a:solidFill>
                <a:schemeClr val="tx2"/>
              </a:solidFill>
              <a:round/>
              <a:headEnd/>
              <a:tailEnd type="triangle" w="med" len="med"/>
            </a:ln>
          </p:spPr>
          <p:txBody>
            <a:bodyPr/>
            <a:lstStyle/>
            <a:p>
              <a:endParaRPr lang="zh-CN" altLang="en-US"/>
            </a:p>
          </p:txBody>
        </p:sp>
        <p:sp>
          <p:nvSpPr>
            <p:cNvPr id="39" name="AutoShape 7"/>
            <p:cNvSpPr>
              <a:spLocks noChangeArrowheads="1"/>
            </p:cNvSpPr>
            <p:nvPr/>
          </p:nvSpPr>
          <p:spPr bwMode="auto">
            <a:xfrm>
              <a:off x="1437" y="3257"/>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40" name="Line 8"/>
            <p:cNvSpPr>
              <a:spLocks noChangeShapeType="1"/>
            </p:cNvSpPr>
            <p:nvPr/>
          </p:nvSpPr>
          <p:spPr bwMode="auto">
            <a:xfrm>
              <a:off x="2262" y="3864"/>
              <a:ext cx="0" cy="72"/>
            </a:xfrm>
            <a:prstGeom prst="line">
              <a:avLst/>
            </a:prstGeom>
            <a:noFill/>
            <a:ln w="9525">
              <a:solidFill>
                <a:schemeClr val="tx2"/>
              </a:solidFill>
              <a:round/>
              <a:headEnd/>
              <a:tailEnd/>
            </a:ln>
          </p:spPr>
          <p:txBody>
            <a:bodyPr/>
            <a:lstStyle/>
            <a:p>
              <a:endParaRPr lang="zh-CN" altLang="en-US"/>
            </a:p>
          </p:txBody>
        </p:sp>
        <p:sp>
          <p:nvSpPr>
            <p:cNvPr id="41" name="AutoShape 10"/>
            <p:cNvSpPr>
              <a:spLocks noChangeArrowheads="1"/>
            </p:cNvSpPr>
            <p:nvPr/>
          </p:nvSpPr>
          <p:spPr bwMode="auto">
            <a:xfrm>
              <a:off x="1641" y="3557"/>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42" name="AutoShape 11"/>
            <p:cNvSpPr>
              <a:spLocks noChangeArrowheads="1"/>
            </p:cNvSpPr>
            <p:nvPr/>
          </p:nvSpPr>
          <p:spPr bwMode="auto">
            <a:xfrm>
              <a:off x="1929" y="3755"/>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43" name="AutoShape 12"/>
            <p:cNvSpPr>
              <a:spLocks noChangeArrowheads="1"/>
            </p:cNvSpPr>
            <p:nvPr/>
          </p:nvSpPr>
          <p:spPr bwMode="auto">
            <a:xfrm>
              <a:off x="2073" y="3815"/>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44" name="AutoShape 13"/>
            <p:cNvSpPr>
              <a:spLocks noChangeArrowheads="1"/>
            </p:cNvSpPr>
            <p:nvPr/>
          </p:nvSpPr>
          <p:spPr bwMode="auto">
            <a:xfrm>
              <a:off x="2601" y="3761"/>
              <a:ext cx="56" cy="56"/>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45" name="AutoShape 14"/>
            <p:cNvSpPr>
              <a:spLocks noChangeArrowheads="1"/>
            </p:cNvSpPr>
            <p:nvPr/>
          </p:nvSpPr>
          <p:spPr bwMode="auto">
            <a:xfrm>
              <a:off x="2745" y="3647"/>
              <a:ext cx="56" cy="56"/>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46" name="AutoShape 15"/>
            <p:cNvSpPr>
              <a:spLocks noChangeArrowheads="1"/>
            </p:cNvSpPr>
            <p:nvPr/>
          </p:nvSpPr>
          <p:spPr bwMode="auto">
            <a:xfrm>
              <a:off x="2481" y="3803"/>
              <a:ext cx="56" cy="56"/>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47" name="AutoShape 16"/>
            <p:cNvSpPr>
              <a:spLocks noChangeArrowheads="1"/>
            </p:cNvSpPr>
            <p:nvPr/>
          </p:nvSpPr>
          <p:spPr bwMode="auto">
            <a:xfrm>
              <a:off x="2985" y="3443"/>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48" name="AutoShape 17"/>
            <p:cNvSpPr>
              <a:spLocks noChangeArrowheads="1"/>
            </p:cNvSpPr>
            <p:nvPr/>
          </p:nvSpPr>
          <p:spPr bwMode="auto">
            <a:xfrm>
              <a:off x="3165" y="3251"/>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49" name="AutoShape 18"/>
            <p:cNvSpPr>
              <a:spLocks noChangeArrowheads="1"/>
            </p:cNvSpPr>
            <p:nvPr/>
          </p:nvSpPr>
          <p:spPr bwMode="auto">
            <a:xfrm>
              <a:off x="3429" y="2921"/>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50" name="Line 19"/>
            <p:cNvSpPr>
              <a:spLocks noChangeShapeType="1"/>
            </p:cNvSpPr>
            <p:nvPr/>
          </p:nvSpPr>
          <p:spPr bwMode="auto">
            <a:xfrm flipV="1">
              <a:off x="2262" y="2988"/>
              <a:ext cx="0" cy="936"/>
            </a:xfrm>
            <a:prstGeom prst="line">
              <a:avLst/>
            </a:prstGeom>
            <a:noFill/>
            <a:ln w="25400">
              <a:solidFill>
                <a:schemeClr val="tx2"/>
              </a:solidFill>
              <a:round/>
              <a:headEnd/>
              <a:tailEnd type="triangle" w="med" len="med"/>
            </a:ln>
          </p:spPr>
          <p:txBody>
            <a:bodyPr/>
            <a:lstStyle/>
            <a:p>
              <a:endParaRPr lang="zh-CN" altLang="en-US"/>
            </a:p>
          </p:txBody>
        </p:sp>
        <p:sp>
          <p:nvSpPr>
            <p:cNvPr id="51" name="Text Box 20"/>
            <p:cNvSpPr txBox="1">
              <a:spLocks noChangeArrowheads="1"/>
            </p:cNvSpPr>
            <p:nvPr/>
          </p:nvSpPr>
          <p:spPr bwMode="auto">
            <a:xfrm>
              <a:off x="2262" y="2874"/>
              <a:ext cx="288" cy="231"/>
            </a:xfrm>
            <a:prstGeom prst="rect">
              <a:avLst/>
            </a:prstGeom>
            <a:noFill/>
            <a:ln w="9525" algn="ctr">
              <a:noFill/>
              <a:miter lim="800000"/>
              <a:headEnd/>
              <a:tailEnd/>
            </a:ln>
          </p:spPr>
          <p:txBody>
            <a:bodyPr>
              <a:spAutoFit/>
            </a:bodyPr>
            <a:lstStyle/>
            <a:p>
              <a:pPr algn="l">
                <a:spcBef>
                  <a:spcPct val="50000"/>
                </a:spcBef>
              </a:pPr>
              <a:r>
                <a:rPr lang="en-US" altLang="zh-CN" i="1" dirty="0">
                  <a:solidFill>
                    <a:srgbClr val="000000"/>
                  </a:solidFill>
                  <a:latin typeface="Times New Roman" pitchFamily="18" charset="0"/>
                </a:rPr>
                <a:t>x</a:t>
              </a:r>
              <a:r>
                <a:rPr lang="en-US" altLang="zh-CN" i="1" baseline="30000" dirty="0">
                  <a:solidFill>
                    <a:srgbClr val="000000"/>
                  </a:solidFill>
                  <a:latin typeface="Times New Roman" pitchFamily="18" charset="0"/>
                </a:rPr>
                <a:t>2</a:t>
              </a:r>
            </a:p>
          </p:txBody>
        </p:sp>
        <p:sp>
          <p:nvSpPr>
            <p:cNvPr id="52" name="Line 54"/>
            <p:cNvSpPr>
              <a:spLocks noChangeShapeType="1"/>
            </p:cNvSpPr>
            <p:nvPr/>
          </p:nvSpPr>
          <p:spPr bwMode="auto">
            <a:xfrm flipV="1">
              <a:off x="1860" y="3180"/>
              <a:ext cx="2004" cy="816"/>
            </a:xfrm>
            <a:prstGeom prst="line">
              <a:avLst/>
            </a:prstGeom>
            <a:noFill/>
            <a:ln w="19050">
              <a:solidFill>
                <a:schemeClr val="tx2"/>
              </a:solidFill>
              <a:round/>
              <a:headEnd/>
              <a:tailEnd/>
            </a:ln>
          </p:spPr>
          <p:txBody>
            <a:bodyPr/>
            <a:lstStyle/>
            <a:p>
              <a:endParaRPr lang="zh-CN" altLang="en-US"/>
            </a:p>
          </p:txBody>
        </p:sp>
        <p:sp>
          <p:nvSpPr>
            <p:cNvPr id="53" name="Line 55"/>
            <p:cNvSpPr>
              <a:spLocks noChangeShapeType="1"/>
            </p:cNvSpPr>
            <p:nvPr/>
          </p:nvSpPr>
          <p:spPr bwMode="auto">
            <a:xfrm flipV="1">
              <a:off x="1857" y="3132"/>
              <a:ext cx="1962" cy="809"/>
            </a:xfrm>
            <a:prstGeom prst="line">
              <a:avLst/>
            </a:prstGeom>
            <a:noFill/>
            <a:ln w="9525" cap="rnd">
              <a:solidFill>
                <a:schemeClr val="tx2"/>
              </a:solidFill>
              <a:prstDash val="sysDot"/>
              <a:round/>
              <a:headEnd/>
              <a:tailEnd/>
            </a:ln>
          </p:spPr>
          <p:txBody>
            <a:bodyPr/>
            <a:lstStyle/>
            <a:p>
              <a:endParaRPr lang="zh-CN" altLang="en-US"/>
            </a:p>
          </p:txBody>
        </p:sp>
        <p:sp>
          <p:nvSpPr>
            <p:cNvPr id="54" name="Line 56"/>
            <p:cNvSpPr>
              <a:spLocks noChangeShapeType="1"/>
            </p:cNvSpPr>
            <p:nvPr/>
          </p:nvSpPr>
          <p:spPr bwMode="auto">
            <a:xfrm flipV="1">
              <a:off x="1929" y="3240"/>
              <a:ext cx="1926" cy="785"/>
            </a:xfrm>
            <a:prstGeom prst="line">
              <a:avLst/>
            </a:prstGeom>
            <a:noFill/>
            <a:ln w="9525" cap="rnd">
              <a:solidFill>
                <a:schemeClr val="tx2"/>
              </a:solidFill>
              <a:prstDash val="sysDot"/>
              <a:round/>
              <a:headEnd/>
              <a:tailEnd/>
            </a:ln>
          </p:spPr>
          <p:txBody>
            <a:bodyPr/>
            <a:lstStyle/>
            <a:p>
              <a:endParaRPr lang="zh-CN" altLang="en-US"/>
            </a:p>
          </p:txBody>
        </p:sp>
        <p:sp>
          <p:nvSpPr>
            <p:cNvPr id="55" name="Oval 57"/>
            <p:cNvSpPr>
              <a:spLocks noChangeArrowheads="1"/>
            </p:cNvSpPr>
            <p:nvPr/>
          </p:nvSpPr>
          <p:spPr bwMode="auto">
            <a:xfrm>
              <a:off x="2945" y="3403"/>
              <a:ext cx="144" cy="138"/>
            </a:xfrm>
            <a:prstGeom prst="ellipse">
              <a:avLst/>
            </a:prstGeom>
            <a:noFill/>
            <a:ln w="19050" algn="ctr">
              <a:solidFill>
                <a:srgbClr val="FF0000"/>
              </a:solidFill>
              <a:round/>
              <a:headEnd/>
              <a:tailEnd/>
            </a:ln>
          </p:spPr>
          <p:txBody>
            <a:bodyPr wrap="none" anchor="ctr"/>
            <a:lstStyle/>
            <a:p>
              <a:endParaRPr lang="zh-CN" altLang="en-US"/>
            </a:p>
          </p:txBody>
        </p:sp>
        <p:sp>
          <p:nvSpPr>
            <p:cNvPr id="56" name="Oval 58"/>
            <p:cNvSpPr>
              <a:spLocks noChangeArrowheads="1"/>
            </p:cNvSpPr>
            <p:nvPr/>
          </p:nvSpPr>
          <p:spPr bwMode="auto">
            <a:xfrm>
              <a:off x="2699" y="3601"/>
              <a:ext cx="144" cy="138"/>
            </a:xfrm>
            <a:prstGeom prst="ellipse">
              <a:avLst/>
            </a:prstGeom>
            <a:noFill/>
            <a:ln w="19050" algn="ctr">
              <a:solidFill>
                <a:srgbClr val="0000FF"/>
              </a:solidFill>
              <a:round/>
              <a:headEnd/>
              <a:tailEnd/>
            </a:ln>
          </p:spPr>
          <p:txBody>
            <a:bodyPr wrap="none" anchor="ctr"/>
            <a:lstStyle/>
            <a:p>
              <a:endParaRPr lang="zh-CN" altLang="en-US"/>
            </a:p>
          </p:txBody>
        </p:sp>
        <p:sp>
          <p:nvSpPr>
            <p:cNvPr id="57" name="Oval 59"/>
            <p:cNvSpPr>
              <a:spLocks noChangeArrowheads="1"/>
            </p:cNvSpPr>
            <p:nvPr/>
          </p:nvSpPr>
          <p:spPr bwMode="auto">
            <a:xfrm>
              <a:off x="2027" y="3775"/>
              <a:ext cx="144" cy="138"/>
            </a:xfrm>
            <a:prstGeom prst="ellipse">
              <a:avLst/>
            </a:prstGeom>
            <a:noFill/>
            <a:ln w="19050" algn="ctr">
              <a:solidFill>
                <a:srgbClr val="FF0000"/>
              </a:solidFill>
              <a:round/>
              <a:headEnd/>
              <a:tailEnd/>
            </a:ln>
          </p:spPr>
          <p:txBody>
            <a:bodyPr wrap="none" anchor="ctr"/>
            <a:lstStyle/>
            <a:p>
              <a:endParaRPr lang="zh-CN" altLang="en-US"/>
            </a:p>
          </p:txBody>
        </p:sp>
      </p:grpSp>
      <p:sp>
        <p:nvSpPr>
          <p:cNvPr id="58" name="Text Box 21"/>
          <p:cNvSpPr txBox="1">
            <a:spLocks noChangeArrowheads="1"/>
          </p:cNvSpPr>
          <p:nvPr/>
        </p:nvSpPr>
        <p:spPr bwMode="auto">
          <a:xfrm>
            <a:off x="6498897" y="5739743"/>
            <a:ext cx="457200" cy="366713"/>
          </a:xfrm>
          <a:prstGeom prst="rect">
            <a:avLst/>
          </a:prstGeom>
          <a:noFill/>
          <a:ln w="9525" algn="ctr">
            <a:noFill/>
            <a:miter lim="800000"/>
            <a:headEnd/>
            <a:tailEnd/>
          </a:ln>
        </p:spPr>
        <p:txBody>
          <a:bodyPr>
            <a:spAutoFit/>
          </a:bodyPr>
          <a:lstStyle/>
          <a:p>
            <a:pPr algn="l">
              <a:spcBef>
                <a:spcPct val="50000"/>
              </a:spcBef>
            </a:pPr>
            <a:r>
              <a:rPr lang="en-US" altLang="zh-CN" i="1" dirty="0">
                <a:solidFill>
                  <a:srgbClr val="000000"/>
                </a:solidFill>
                <a:latin typeface="Times New Roman" pitchFamily="18" charset="0"/>
              </a:rPr>
              <a:t>x</a:t>
            </a:r>
            <a:endParaRPr lang="en-US" altLang="zh-CN" i="1" baseline="30000" dirty="0">
              <a:solidFill>
                <a:srgbClr val="000000"/>
              </a:solidFill>
              <a:latin typeface="Times New Roman" pitchFamily="18" charset="0"/>
            </a:endParaRPr>
          </a:p>
        </p:txBody>
      </p:sp>
      <p:sp>
        <p:nvSpPr>
          <p:cNvPr id="60"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5.6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非线性支持向量机</a:t>
            </a:r>
            <a:endParaRPr lang="zh-CN" altLang="en-US" sz="3600" b="1" dirty="0">
              <a:latin typeface="黑体" panose="02010609060101010101" pitchFamily="49" charset="-122"/>
              <a:ea typeface="黑体" panose="02010609060101010101" pitchFamily="49" charset="-122"/>
            </a:endParaRPr>
          </a:p>
        </p:txBody>
      </p:sp>
      <p:sp>
        <p:nvSpPr>
          <p:cNvPr id="61" name="矩形 60"/>
          <p:cNvSpPr/>
          <p:nvPr/>
        </p:nvSpPr>
        <p:spPr>
          <a:xfrm>
            <a:off x="278414" y="815412"/>
            <a:ext cx="8560786" cy="919867"/>
          </a:xfrm>
          <a:prstGeom prst="rect">
            <a:avLst/>
          </a:prstGeom>
        </p:spPr>
        <p:txBody>
          <a:bodyPr wrap="square">
            <a:spAutoFit/>
          </a:bodyPr>
          <a:lstStyle/>
          <a:p>
            <a:pPr algn="just">
              <a:lnSpc>
                <a:spcPct val="120000"/>
              </a:lnSpc>
            </a:pPr>
            <a:r>
              <a:rPr lang="zh-CN" altLang="en-US" sz="2400" b="1" dirty="0" smtClean="0">
                <a:solidFill>
                  <a:srgbClr val="333333"/>
                </a:solidFill>
                <a:latin typeface="楷体" panose="02010609060101010101" pitchFamily="49" charset="-122"/>
                <a:ea typeface="楷体" panose="02010609060101010101" pitchFamily="49" charset="-122"/>
                <a:cs typeface="Times New Roman" panose="02020603050405020304" pitchFamily="18" charset="0"/>
              </a:rPr>
              <a:t>    </a:t>
            </a:r>
            <a:r>
              <a:rPr lang="zh-CN" altLang="en-US" sz="2400" b="1" dirty="0" smtClean="0">
                <a:latin typeface="楷体" panose="02010609060101010101" pitchFamily="49" charset="-122"/>
                <a:ea typeface="楷体" panose="02010609060101010101" pitchFamily="49" charset="-122"/>
                <a:cs typeface="Times New Roman" panose="02020603050405020304" pitchFamily="18" charset="0"/>
              </a:rPr>
              <a:t>根据</a:t>
            </a:r>
            <a:r>
              <a:rPr lang="zh-CN" altLang="en-US" sz="2400" b="1" dirty="0">
                <a:latin typeface="楷体" panose="02010609060101010101" pitchFamily="49" charset="-122"/>
                <a:ea typeface="楷体" panose="02010609060101010101" pitchFamily="49" charset="-122"/>
                <a:cs typeface="Times New Roman" panose="02020603050405020304" pitchFamily="18" charset="0"/>
              </a:rPr>
              <a:t>模式识别理论，低维空间线性不可分的模式通过非线性映射到高维特征空间则可能实现线性可</a:t>
            </a:r>
            <a:r>
              <a:rPr lang="zh-CN" altLang="en-US" sz="2400" b="1" dirty="0" smtClean="0">
                <a:latin typeface="楷体" panose="02010609060101010101" pitchFamily="49" charset="-122"/>
                <a:ea typeface="楷体" panose="02010609060101010101" pitchFamily="49" charset="-122"/>
                <a:cs typeface="Times New Roman" panose="02020603050405020304" pitchFamily="18" charset="0"/>
              </a:rPr>
              <a:t>分。</a:t>
            </a:r>
            <a:endParaRPr lang="zh-CN" altLang="en-US" sz="2400" dirty="0">
              <a:latin typeface="楷体" panose="02010609060101010101" pitchFamily="49" charset="-122"/>
              <a:ea typeface="楷体" panose="02010609060101010101" pitchFamily="49" charset="-122"/>
            </a:endParaRPr>
          </a:p>
        </p:txBody>
      </p:sp>
      <p:sp>
        <p:nvSpPr>
          <p:cNvPr id="59" name="文本框 58"/>
          <p:cNvSpPr txBox="1"/>
          <p:nvPr/>
        </p:nvSpPr>
        <p:spPr>
          <a:xfrm>
            <a:off x="904738" y="4697889"/>
            <a:ext cx="1920547" cy="830997"/>
          </a:xfrm>
          <a:prstGeom prst="rect">
            <a:avLst/>
          </a:prstGeom>
          <a:noFill/>
        </p:spPr>
        <p:txBody>
          <a:bodyPr wrap="square" rtlCol="0">
            <a:spAutoFit/>
          </a:bodyPr>
          <a:lstStyle/>
          <a:p>
            <a:pPr algn="ctr"/>
            <a:r>
              <a:rPr lang="zh-CN" altLang="en-US" sz="2400" b="1" dirty="0" smtClean="0">
                <a:latin typeface="楷体" panose="02010609060101010101" pitchFamily="49" charset="-122"/>
                <a:ea typeface="楷体" panose="02010609060101010101" pitchFamily="49" charset="-122"/>
              </a:rPr>
              <a:t>引入一个新的维度</a:t>
            </a:r>
            <a:r>
              <a:rPr lang="en-US" altLang="zh-CN" sz="2400" b="1" dirty="0" smtClean="0">
                <a:latin typeface="楷体" panose="02010609060101010101" pitchFamily="49" charset="-122"/>
                <a:ea typeface="楷体" panose="02010609060101010101" pitchFamily="49" charset="-122"/>
              </a:rPr>
              <a:t>x</a:t>
            </a:r>
            <a:r>
              <a:rPr lang="en-US" altLang="zh-CN" sz="2400" b="1" baseline="30000" dirty="0" smtClean="0">
                <a:latin typeface="楷体" panose="02010609060101010101" pitchFamily="49" charset="-122"/>
                <a:ea typeface="楷体" panose="02010609060101010101" pitchFamily="49" charset="-122"/>
              </a:rPr>
              <a:t>2</a:t>
            </a:r>
            <a:endParaRPr lang="zh-CN" altLang="en-US" sz="2400" b="1" baseline="30000" dirty="0">
              <a:latin typeface="楷体" panose="02010609060101010101" pitchFamily="49" charset="-122"/>
              <a:ea typeface="楷体" panose="02010609060101010101" pitchFamily="49" charset="-122"/>
            </a:endParaRPr>
          </a:p>
        </p:txBody>
      </p:sp>
      <p:sp>
        <p:nvSpPr>
          <p:cNvPr id="62" name="矩形 61"/>
          <p:cNvSpPr/>
          <p:nvPr/>
        </p:nvSpPr>
        <p:spPr>
          <a:xfrm>
            <a:off x="1238953" y="2283015"/>
            <a:ext cx="1422184" cy="461665"/>
          </a:xfrm>
          <a:prstGeom prst="rect">
            <a:avLst/>
          </a:prstGeom>
        </p:spPr>
        <p:txBody>
          <a:bodyPr wrap="none">
            <a:spAutoFit/>
          </a:bodyPr>
          <a:lstStyle/>
          <a:p>
            <a:r>
              <a:rPr lang="zh-CN" altLang="en-US" sz="2400" b="1" dirty="0" smtClean="0">
                <a:latin typeface="楷体" panose="02010609060101010101" pitchFamily="49" charset="-122"/>
                <a:ea typeface="楷体" panose="02010609060101010101" pitchFamily="49" charset="-122"/>
                <a:cs typeface="Times New Roman" panose="02020603050405020304" pitchFamily="18" charset="0"/>
              </a:rPr>
              <a:t>线性可</a:t>
            </a:r>
            <a:r>
              <a:rPr lang="zh-CN" altLang="en-US" sz="2400" b="1" dirty="0">
                <a:latin typeface="楷体" panose="02010609060101010101" pitchFamily="49" charset="-122"/>
                <a:ea typeface="楷体" panose="02010609060101010101" pitchFamily="49" charset="-122"/>
                <a:cs typeface="Times New Roman" panose="02020603050405020304" pitchFamily="18" charset="0"/>
              </a:rPr>
              <a:t>分</a:t>
            </a:r>
            <a:endParaRPr lang="zh-CN" altLang="en-US" sz="2400" dirty="0"/>
          </a:p>
        </p:txBody>
      </p:sp>
      <p:sp>
        <p:nvSpPr>
          <p:cNvPr id="63" name="矩形 62"/>
          <p:cNvSpPr/>
          <p:nvPr/>
        </p:nvSpPr>
        <p:spPr>
          <a:xfrm>
            <a:off x="1014109" y="3200669"/>
            <a:ext cx="1731564" cy="461665"/>
          </a:xfrm>
          <a:prstGeom prst="rect">
            <a:avLst/>
          </a:prstGeom>
        </p:spPr>
        <p:txBody>
          <a:bodyPr wrap="none">
            <a:spAutoFit/>
          </a:bodyPr>
          <a:lstStyle/>
          <a:p>
            <a:r>
              <a:rPr lang="zh-CN" altLang="en-US" sz="2400" b="1" dirty="0" smtClean="0">
                <a:latin typeface="楷体" panose="02010609060101010101" pitchFamily="49" charset="-122"/>
                <a:ea typeface="楷体" panose="02010609060101010101" pitchFamily="49" charset="-122"/>
                <a:cs typeface="Times New Roman" panose="02020603050405020304" pitchFamily="18" charset="0"/>
              </a:rPr>
              <a:t>线性不可</a:t>
            </a:r>
            <a:r>
              <a:rPr lang="zh-CN" altLang="en-US" sz="2400" b="1" dirty="0">
                <a:latin typeface="楷体" panose="02010609060101010101" pitchFamily="49" charset="-122"/>
                <a:ea typeface="楷体" panose="02010609060101010101" pitchFamily="49" charset="-122"/>
                <a:cs typeface="Times New Roman" panose="02020603050405020304" pitchFamily="18" charset="0"/>
              </a:rPr>
              <a:t>分</a:t>
            </a:r>
            <a:endParaRPr lang="zh-CN" altLang="en-US" sz="2400" dirty="0"/>
          </a:p>
        </p:txBody>
      </p:sp>
    </p:spTree>
    <p:extLst>
      <p:ext uri="{BB962C8B-B14F-4D97-AF65-F5344CB8AC3E}">
        <p14:creationId xmlns:p14="http://schemas.microsoft.com/office/powerpoint/2010/main" val="3196232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2B9295E-5FA3-482C-A123-BB7867D7E065}" type="datetime1">
              <a:rPr lang="zh-CN" altLang="en-US" smtClean="0"/>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48</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5" name="Line 6"/>
          <p:cNvSpPr>
            <a:spLocks noChangeShapeType="1"/>
          </p:cNvSpPr>
          <p:nvPr/>
        </p:nvSpPr>
        <p:spPr bwMode="auto">
          <a:xfrm flipV="1">
            <a:off x="2253619" y="2559050"/>
            <a:ext cx="0" cy="3041650"/>
          </a:xfrm>
          <a:prstGeom prst="line">
            <a:avLst/>
          </a:prstGeom>
          <a:noFill/>
          <a:ln w="25400">
            <a:solidFill>
              <a:srgbClr val="000000"/>
            </a:solidFill>
            <a:round/>
            <a:headEnd/>
            <a:tailEnd type="triangle" w="med" len="med"/>
          </a:ln>
        </p:spPr>
        <p:txBody>
          <a:bodyPr/>
          <a:lstStyle/>
          <a:p>
            <a:endParaRPr lang="zh-CN" altLang="en-US"/>
          </a:p>
        </p:txBody>
      </p:sp>
      <p:sp>
        <p:nvSpPr>
          <p:cNvPr id="6" name="Line 7"/>
          <p:cNvSpPr>
            <a:spLocks noChangeShapeType="1"/>
          </p:cNvSpPr>
          <p:nvPr/>
        </p:nvSpPr>
        <p:spPr bwMode="auto">
          <a:xfrm flipV="1">
            <a:off x="632781" y="4170363"/>
            <a:ext cx="3319463" cy="0"/>
          </a:xfrm>
          <a:prstGeom prst="line">
            <a:avLst/>
          </a:prstGeom>
          <a:noFill/>
          <a:ln w="25400">
            <a:solidFill>
              <a:srgbClr val="000000"/>
            </a:solidFill>
            <a:round/>
            <a:headEnd/>
            <a:tailEnd type="triangle" w="med" len="med"/>
          </a:ln>
        </p:spPr>
        <p:txBody>
          <a:bodyPr/>
          <a:lstStyle/>
          <a:p>
            <a:endParaRPr lang="zh-CN" altLang="en-US">
              <a:ln>
                <a:solidFill>
                  <a:srgbClr val="000000"/>
                </a:solidFill>
              </a:ln>
            </a:endParaRPr>
          </a:p>
        </p:txBody>
      </p:sp>
      <p:sp>
        <p:nvSpPr>
          <p:cNvPr id="7" name="AutoShape 8"/>
          <p:cNvSpPr>
            <a:spLocks noChangeArrowheads="1"/>
          </p:cNvSpPr>
          <p:nvPr/>
        </p:nvSpPr>
        <p:spPr bwMode="auto">
          <a:xfrm>
            <a:off x="2283781" y="33909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8" name="AutoShape 9"/>
          <p:cNvSpPr>
            <a:spLocks noChangeArrowheads="1"/>
          </p:cNvSpPr>
          <p:nvPr/>
        </p:nvSpPr>
        <p:spPr bwMode="auto">
          <a:xfrm>
            <a:off x="1709106" y="37480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9" name="AutoShape 10"/>
          <p:cNvSpPr>
            <a:spLocks noChangeArrowheads="1"/>
          </p:cNvSpPr>
          <p:nvPr/>
        </p:nvSpPr>
        <p:spPr bwMode="auto">
          <a:xfrm>
            <a:off x="1861506" y="42941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10" name="AutoShape 11"/>
          <p:cNvSpPr>
            <a:spLocks noChangeArrowheads="1"/>
          </p:cNvSpPr>
          <p:nvPr/>
        </p:nvSpPr>
        <p:spPr bwMode="auto">
          <a:xfrm>
            <a:off x="2394906" y="47704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11" name="AutoShape 12"/>
          <p:cNvSpPr>
            <a:spLocks noChangeArrowheads="1"/>
          </p:cNvSpPr>
          <p:nvPr/>
        </p:nvSpPr>
        <p:spPr bwMode="auto">
          <a:xfrm>
            <a:off x="1975806" y="34369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12" name="AutoShape 13"/>
          <p:cNvSpPr>
            <a:spLocks noChangeArrowheads="1"/>
          </p:cNvSpPr>
          <p:nvPr/>
        </p:nvSpPr>
        <p:spPr bwMode="auto">
          <a:xfrm>
            <a:off x="1480506" y="40655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13" name="AutoShape 14"/>
          <p:cNvSpPr>
            <a:spLocks noChangeArrowheads="1"/>
          </p:cNvSpPr>
          <p:nvPr/>
        </p:nvSpPr>
        <p:spPr bwMode="auto">
          <a:xfrm>
            <a:off x="1899606" y="48085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14" name="AutoShape 15"/>
          <p:cNvSpPr>
            <a:spLocks noChangeArrowheads="1"/>
          </p:cNvSpPr>
          <p:nvPr/>
        </p:nvSpPr>
        <p:spPr bwMode="auto">
          <a:xfrm>
            <a:off x="2394906" y="38369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15" name="AutoShape 16"/>
          <p:cNvSpPr>
            <a:spLocks noChangeArrowheads="1"/>
          </p:cNvSpPr>
          <p:nvPr/>
        </p:nvSpPr>
        <p:spPr bwMode="auto">
          <a:xfrm>
            <a:off x="3296606" y="3824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16" name="AutoShape 17"/>
          <p:cNvSpPr>
            <a:spLocks noChangeArrowheads="1"/>
          </p:cNvSpPr>
          <p:nvPr/>
        </p:nvSpPr>
        <p:spPr bwMode="auto">
          <a:xfrm>
            <a:off x="3156906" y="50371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17" name="AutoShape 18"/>
          <p:cNvSpPr>
            <a:spLocks noChangeArrowheads="1"/>
          </p:cNvSpPr>
          <p:nvPr/>
        </p:nvSpPr>
        <p:spPr bwMode="auto">
          <a:xfrm>
            <a:off x="909006" y="3951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18" name="AutoShape 19"/>
          <p:cNvSpPr>
            <a:spLocks noChangeArrowheads="1"/>
          </p:cNvSpPr>
          <p:nvPr/>
        </p:nvSpPr>
        <p:spPr bwMode="auto">
          <a:xfrm>
            <a:off x="2420306" y="54054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19" name="AutoShape 20"/>
          <p:cNvSpPr>
            <a:spLocks noChangeArrowheads="1"/>
          </p:cNvSpPr>
          <p:nvPr/>
        </p:nvSpPr>
        <p:spPr bwMode="auto">
          <a:xfrm>
            <a:off x="3385506" y="45608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20" name="AutoShape 21"/>
          <p:cNvSpPr>
            <a:spLocks noChangeArrowheads="1"/>
          </p:cNvSpPr>
          <p:nvPr/>
        </p:nvSpPr>
        <p:spPr bwMode="auto">
          <a:xfrm>
            <a:off x="1448756" y="51006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21" name="AutoShape 22"/>
          <p:cNvSpPr>
            <a:spLocks noChangeArrowheads="1"/>
          </p:cNvSpPr>
          <p:nvPr/>
        </p:nvSpPr>
        <p:spPr bwMode="auto">
          <a:xfrm>
            <a:off x="1137606" y="46180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22" name="AutoShape 23"/>
          <p:cNvSpPr>
            <a:spLocks noChangeArrowheads="1"/>
          </p:cNvSpPr>
          <p:nvPr/>
        </p:nvSpPr>
        <p:spPr bwMode="auto">
          <a:xfrm>
            <a:off x="1194756" y="30940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23" name="AutoShape 24"/>
          <p:cNvSpPr>
            <a:spLocks noChangeArrowheads="1"/>
          </p:cNvSpPr>
          <p:nvPr/>
        </p:nvSpPr>
        <p:spPr bwMode="auto">
          <a:xfrm>
            <a:off x="2690181" y="42291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24" name="AutoShape 25"/>
          <p:cNvSpPr>
            <a:spLocks noChangeArrowheads="1"/>
          </p:cNvSpPr>
          <p:nvPr/>
        </p:nvSpPr>
        <p:spPr bwMode="auto">
          <a:xfrm>
            <a:off x="2309181" y="436245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25" name="AutoShape 26"/>
          <p:cNvSpPr>
            <a:spLocks noChangeArrowheads="1"/>
          </p:cNvSpPr>
          <p:nvPr/>
        </p:nvSpPr>
        <p:spPr bwMode="auto">
          <a:xfrm>
            <a:off x="2594931" y="3124200"/>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26" name="Oval 27"/>
          <p:cNvSpPr>
            <a:spLocks noChangeArrowheads="1"/>
          </p:cNvSpPr>
          <p:nvPr/>
        </p:nvSpPr>
        <p:spPr bwMode="auto">
          <a:xfrm>
            <a:off x="1299531" y="3209925"/>
            <a:ext cx="1885950" cy="1905000"/>
          </a:xfrm>
          <a:prstGeom prst="ellipse">
            <a:avLst/>
          </a:prstGeom>
          <a:noFill/>
          <a:ln w="15875" algn="ctr">
            <a:solidFill>
              <a:schemeClr val="tx2"/>
            </a:solidFill>
            <a:prstDash val="sysDot"/>
            <a:round/>
            <a:headEnd/>
            <a:tailEnd/>
          </a:ln>
        </p:spPr>
        <p:txBody>
          <a:bodyPr wrap="none" anchor="ctr"/>
          <a:lstStyle/>
          <a:p>
            <a:endParaRPr lang="zh-CN" altLang="en-US"/>
          </a:p>
        </p:txBody>
      </p:sp>
      <p:sp>
        <p:nvSpPr>
          <p:cNvPr id="27" name="AutoShape 28"/>
          <p:cNvSpPr>
            <a:spLocks noChangeArrowheads="1"/>
          </p:cNvSpPr>
          <p:nvPr/>
        </p:nvSpPr>
        <p:spPr bwMode="auto">
          <a:xfrm>
            <a:off x="1347156" y="32464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28" name="AutoShape 58"/>
          <p:cNvSpPr>
            <a:spLocks noChangeArrowheads="1"/>
          </p:cNvSpPr>
          <p:nvPr/>
        </p:nvSpPr>
        <p:spPr bwMode="auto">
          <a:xfrm>
            <a:off x="3886200" y="2362200"/>
            <a:ext cx="1638300" cy="457200"/>
          </a:xfrm>
          <a:prstGeom prst="curvedDownArrow">
            <a:avLst>
              <a:gd name="adj1" fmla="val 71667"/>
              <a:gd name="adj2" fmla="val 143333"/>
              <a:gd name="adj3" fmla="val 33333"/>
            </a:avLst>
          </a:prstGeom>
          <a:solidFill>
            <a:srgbClr val="008000"/>
          </a:solidFill>
          <a:ln w="9525">
            <a:solidFill>
              <a:srgbClr val="008000"/>
            </a:solidFill>
            <a:miter lim="800000"/>
            <a:headEnd/>
            <a:tailEnd/>
          </a:ln>
        </p:spPr>
        <p:txBody>
          <a:bodyPr wrap="none" anchor="ctr"/>
          <a:lstStyle/>
          <a:p>
            <a:endParaRPr lang="zh-CN" altLang="en-US"/>
          </a:p>
        </p:txBody>
      </p:sp>
      <p:sp>
        <p:nvSpPr>
          <p:cNvPr id="29" name="Text Box 59"/>
          <p:cNvSpPr txBox="1">
            <a:spLocks noChangeArrowheads="1"/>
          </p:cNvSpPr>
          <p:nvPr/>
        </p:nvSpPr>
        <p:spPr bwMode="auto">
          <a:xfrm>
            <a:off x="3886200" y="3048000"/>
            <a:ext cx="1905000" cy="396875"/>
          </a:xfrm>
          <a:prstGeom prst="rect">
            <a:avLst/>
          </a:prstGeom>
          <a:noFill/>
          <a:ln w="9525" algn="ctr">
            <a:noFill/>
            <a:miter lim="800000"/>
            <a:headEnd/>
            <a:tailEnd/>
          </a:ln>
        </p:spPr>
        <p:txBody>
          <a:bodyPr>
            <a:spAutoFit/>
          </a:bodyPr>
          <a:lstStyle/>
          <a:p>
            <a:pPr algn="l">
              <a:spcBef>
                <a:spcPct val="50000"/>
              </a:spcBef>
            </a:pPr>
            <a:r>
              <a:rPr lang="el-GR" altLang="zh-CN" sz="2000" dirty="0">
                <a:solidFill>
                  <a:srgbClr val="000000"/>
                </a:solidFill>
                <a:latin typeface="Times New Roman" pitchFamily="18" charset="0"/>
                <a:cs typeface="Times New Roman" pitchFamily="18" charset="0"/>
              </a:rPr>
              <a:t>Φ</a:t>
            </a:r>
            <a:r>
              <a:rPr lang="en-US" altLang="zh-CN" sz="2000" dirty="0">
                <a:solidFill>
                  <a:srgbClr val="000000"/>
                </a:solidFill>
                <a:latin typeface="Times New Roman" pitchFamily="18" charset="0"/>
                <a:cs typeface="Times New Roman" pitchFamily="18" charset="0"/>
              </a:rPr>
              <a:t>:  x</a:t>
            </a:r>
            <a:r>
              <a:rPr lang="en-US" altLang="zh-CN" sz="2000" baseline="-25000" dirty="0">
                <a:solidFill>
                  <a:srgbClr val="000000"/>
                </a:solidFill>
                <a:latin typeface="Times New Roman" pitchFamily="18" charset="0"/>
                <a:cs typeface="Times New Roman" pitchFamily="18" charset="0"/>
              </a:rPr>
              <a:t> </a:t>
            </a:r>
            <a:r>
              <a:rPr lang="en-US" altLang="zh-CN" sz="2000" dirty="0">
                <a:solidFill>
                  <a:srgbClr val="000000"/>
                </a:solidFill>
                <a:latin typeface="Times New Roman" pitchFamily="18" charset="0"/>
                <a:cs typeface="Times New Roman" pitchFamily="18" charset="0"/>
              </a:rPr>
              <a:t>→ </a:t>
            </a:r>
            <a:r>
              <a:rPr lang="el-GR" altLang="zh-CN" sz="2000" dirty="0">
                <a:solidFill>
                  <a:srgbClr val="000000"/>
                </a:solidFill>
                <a:latin typeface="Times New Roman" pitchFamily="18" charset="0"/>
                <a:cs typeface="Times New Roman" pitchFamily="18" charset="0"/>
              </a:rPr>
              <a:t>φ</a:t>
            </a:r>
            <a:r>
              <a:rPr lang="en-US" altLang="zh-CN" sz="2000" dirty="0">
                <a:solidFill>
                  <a:srgbClr val="000000"/>
                </a:solidFill>
                <a:latin typeface="Times New Roman" pitchFamily="18" charset="0"/>
                <a:cs typeface="Times New Roman" pitchFamily="18" charset="0"/>
              </a:rPr>
              <a:t>(x)</a:t>
            </a:r>
          </a:p>
        </p:txBody>
      </p:sp>
      <p:sp>
        <p:nvSpPr>
          <p:cNvPr id="30" name="Text Box 20"/>
          <p:cNvSpPr txBox="1">
            <a:spLocks noChangeArrowheads="1"/>
          </p:cNvSpPr>
          <p:nvPr/>
        </p:nvSpPr>
        <p:spPr bwMode="auto">
          <a:xfrm>
            <a:off x="3690306" y="4191000"/>
            <a:ext cx="457200" cy="366713"/>
          </a:xfrm>
          <a:prstGeom prst="rect">
            <a:avLst/>
          </a:prstGeom>
          <a:noFill/>
          <a:ln w="9525" algn="ctr">
            <a:noFill/>
            <a:miter lim="800000"/>
            <a:headEnd/>
            <a:tailEnd/>
          </a:ln>
        </p:spPr>
        <p:txBody>
          <a:bodyPr>
            <a:spAutoFit/>
          </a:bodyPr>
          <a:lstStyle/>
          <a:p>
            <a:pPr algn="l">
              <a:spcBef>
                <a:spcPct val="50000"/>
              </a:spcBef>
            </a:pPr>
            <a:r>
              <a:rPr lang="en-US" altLang="zh-CN" i="1" dirty="0" smtClean="0">
                <a:solidFill>
                  <a:srgbClr val="000000"/>
                </a:solidFill>
                <a:latin typeface="Times New Roman" pitchFamily="18" charset="0"/>
              </a:rPr>
              <a:t>x</a:t>
            </a:r>
            <a:r>
              <a:rPr lang="en-US" altLang="zh-CN" i="1" baseline="-25000" dirty="0" smtClean="0">
                <a:solidFill>
                  <a:srgbClr val="000000"/>
                </a:solidFill>
                <a:latin typeface="Times New Roman" pitchFamily="18" charset="0"/>
              </a:rPr>
              <a:t>1</a:t>
            </a:r>
            <a:endParaRPr lang="en-US" altLang="zh-CN" i="1" baseline="-25000" dirty="0">
              <a:solidFill>
                <a:srgbClr val="000000"/>
              </a:solidFill>
              <a:latin typeface="Times New Roman" pitchFamily="18" charset="0"/>
            </a:endParaRPr>
          </a:p>
        </p:txBody>
      </p:sp>
      <p:sp>
        <p:nvSpPr>
          <p:cNvPr id="31" name="Text Box 20"/>
          <p:cNvSpPr txBox="1">
            <a:spLocks noChangeArrowheads="1"/>
          </p:cNvSpPr>
          <p:nvPr/>
        </p:nvSpPr>
        <p:spPr bwMode="auto">
          <a:xfrm>
            <a:off x="1861506" y="2438400"/>
            <a:ext cx="457200" cy="366713"/>
          </a:xfrm>
          <a:prstGeom prst="rect">
            <a:avLst/>
          </a:prstGeom>
          <a:noFill/>
          <a:ln w="9525" algn="ctr">
            <a:noFill/>
            <a:miter lim="800000"/>
            <a:headEnd/>
            <a:tailEnd/>
          </a:ln>
        </p:spPr>
        <p:txBody>
          <a:bodyPr>
            <a:spAutoFit/>
          </a:bodyPr>
          <a:lstStyle/>
          <a:p>
            <a:pPr algn="l">
              <a:spcBef>
                <a:spcPct val="50000"/>
              </a:spcBef>
            </a:pPr>
            <a:r>
              <a:rPr lang="en-US" altLang="zh-CN" i="1" dirty="0">
                <a:solidFill>
                  <a:srgbClr val="000000"/>
                </a:solidFill>
                <a:latin typeface="Times New Roman" pitchFamily="18" charset="0"/>
              </a:rPr>
              <a:t>x</a:t>
            </a:r>
            <a:r>
              <a:rPr lang="en-US" altLang="zh-CN" i="1" baseline="-25000" dirty="0">
                <a:solidFill>
                  <a:srgbClr val="000000"/>
                </a:solidFill>
                <a:latin typeface="Times New Roman" pitchFamily="18" charset="0"/>
              </a:rPr>
              <a:t>2</a:t>
            </a:r>
          </a:p>
        </p:txBody>
      </p:sp>
      <p:grpSp>
        <p:nvGrpSpPr>
          <p:cNvPr id="32" name="组合 31"/>
          <p:cNvGrpSpPr/>
          <p:nvPr/>
        </p:nvGrpSpPr>
        <p:grpSpPr>
          <a:xfrm>
            <a:off x="5562600" y="2971800"/>
            <a:ext cx="3048000" cy="2579132"/>
            <a:chOff x="5562600" y="2971800"/>
            <a:chExt cx="3048000" cy="2579132"/>
          </a:xfrm>
        </p:grpSpPr>
        <p:sp>
          <p:nvSpPr>
            <p:cNvPr id="33" name="Line 30"/>
            <p:cNvSpPr>
              <a:spLocks noChangeShapeType="1"/>
            </p:cNvSpPr>
            <p:nvPr/>
          </p:nvSpPr>
          <p:spPr bwMode="auto">
            <a:xfrm flipH="1" flipV="1">
              <a:off x="6019800" y="3111500"/>
              <a:ext cx="0" cy="2070100"/>
            </a:xfrm>
            <a:prstGeom prst="line">
              <a:avLst/>
            </a:prstGeom>
            <a:noFill/>
            <a:ln w="25400">
              <a:solidFill>
                <a:srgbClr val="000000"/>
              </a:solidFill>
              <a:round/>
              <a:headEnd/>
              <a:tailEnd type="triangle" w="med" len="med"/>
            </a:ln>
          </p:spPr>
          <p:txBody>
            <a:bodyPr/>
            <a:lstStyle/>
            <a:p>
              <a:endParaRPr lang="zh-CN" altLang="en-US">
                <a:solidFill>
                  <a:srgbClr val="000000"/>
                </a:solidFill>
              </a:endParaRPr>
            </a:p>
          </p:txBody>
        </p:sp>
        <p:sp>
          <p:nvSpPr>
            <p:cNvPr id="34" name="Line 31"/>
            <p:cNvSpPr>
              <a:spLocks noChangeShapeType="1"/>
            </p:cNvSpPr>
            <p:nvPr/>
          </p:nvSpPr>
          <p:spPr bwMode="auto">
            <a:xfrm>
              <a:off x="6019800" y="5181600"/>
              <a:ext cx="2347913" cy="0"/>
            </a:xfrm>
            <a:prstGeom prst="line">
              <a:avLst/>
            </a:prstGeom>
            <a:noFill/>
            <a:ln w="25400">
              <a:solidFill>
                <a:srgbClr val="000000"/>
              </a:solidFill>
              <a:round/>
              <a:headEnd/>
              <a:tailEnd type="triangle" w="med" len="med"/>
            </a:ln>
          </p:spPr>
          <p:txBody>
            <a:bodyPr/>
            <a:lstStyle/>
            <a:p>
              <a:endParaRPr lang="zh-CN" altLang="en-US">
                <a:solidFill>
                  <a:srgbClr val="000000"/>
                </a:solidFill>
              </a:endParaRPr>
            </a:p>
          </p:txBody>
        </p:sp>
        <p:sp>
          <p:nvSpPr>
            <p:cNvPr id="35" name="AutoShape 32"/>
            <p:cNvSpPr>
              <a:spLocks noChangeArrowheads="1"/>
            </p:cNvSpPr>
            <p:nvPr/>
          </p:nvSpPr>
          <p:spPr bwMode="auto">
            <a:xfrm>
              <a:off x="6375400" y="4545012"/>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solidFill>
                  <a:srgbClr val="000000"/>
                </a:solidFill>
              </a:endParaRPr>
            </a:p>
          </p:txBody>
        </p:sp>
        <p:sp>
          <p:nvSpPr>
            <p:cNvPr id="36" name="AutoShape 33"/>
            <p:cNvSpPr>
              <a:spLocks noChangeArrowheads="1"/>
            </p:cNvSpPr>
            <p:nvPr/>
          </p:nvSpPr>
          <p:spPr bwMode="auto">
            <a:xfrm>
              <a:off x="6477000" y="4592637"/>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solidFill>
                  <a:srgbClr val="000000"/>
                </a:solidFill>
              </a:endParaRPr>
            </a:p>
          </p:txBody>
        </p:sp>
        <p:sp>
          <p:nvSpPr>
            <p:cNvPr id="37" name="AutoShape 34"/>
            <p:cNvSpPr>
              <a:spLocks noChangeArrowheads="1"/>
            </p:cNvSpPr>
            <p:nvPr/>
          </p:nvSpPr>
          <p:spPr bwMode="auto">
            <a:xfrm>
              <a:off x="6324600" y="5049837"/>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solidFill>
                  <a:srgbClr val="000000"/>
                </a:solidFill>
              </a:endParaRPr>
            </a:p>
          </p:txBody>
        </p:sp>
        <p:sp>
          <p:nvSpPr>
            <p:cNvPr id="38" name="AutoShape 35"/>
            <p:cNvSpPr>
              <a:spLocks noChangeArrowheads="1"/>
            </p:cNvSpPr>
            <p:nvPr/>
          </p:nvSpPr>
          <p:spPr bwMode="auto">
            <a:xfrm>
              <a:off x="6705600" y="4973637"/>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solidFill>
                  <a:srgbClr val="000000"/>
                </a:solidFill>
              </a:endParaRPr>
            </a:p>
          </p:txBody>
        </p:sp>
        <p:sp>
          <p:nvSpPr>
            <p:cNvPr id="39" name="AutoShape 36"/>
            <p:cNvSpPr>
              <a:spLocks noChangeArrowheads="1"/>
            </p:cNvSpPr>
            <p:nvPr/>
          </p:nvSpPr>
          <p:spPr bwMode="auto">
            <a:xfrm>
              <a:off x="6172200" y="4516437"/>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solidFill>
                  <a:srgbClr val="000000"/>
                </a:solidFill>
              </a:endParaRPr>
            </a:p>
          </p:txBody>
        </p:sp>
        <p:sp>
          <p:nvSpPr>
            <p:cNvPr id="40" name="AutoShape 37"/>
            <p:cNvSpPr>
              <a:spLocks noChangeArrowheads="1"/>
            </p:cNvSpPr>
            <p:nvPr/>
          </p:nvSpPr>
          <p:spPr bwMode="auto">
            <a:xfrm>
              <a:off x="6781800" y="4745037"/>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solidFill>
                  <a:srgbClr val="000000"/>
                </a:solidFill>
              </a:endParaRPr>
            </a:p>
          </p:txBody>
        </p:sp>
        <p:sp>
          <p:nvSpPr>
            <p:cNvPr id="41" name="AutoShape 38"/>
            <p:cNvSpPr>
              <a:spLocks noChangeArrowheads="1"/>
            </p:cNvSpPr>
            <p:nvPr/>
          </p:nvSpPr>
          <p:spPr bwMode="auto">
            <a:xfrm>
              <a:off x="6248400" y="4821237"/>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solidFill>
                  <a:srgbClr val="000000"/>
                </a:solidFill>
              </a:endParaRPr>
            </a:p>
          </p:txBody>
        </p:sp>
        <p:sp>
          <p:nvSpPr>
            <p:cNvPr id="42" name="AutoShape 39"/>
            <p:cNvSpPr>
              <a:spLocks noChangeArrowheads="1"/>
            </p:cNvSpPr>
            <p:nvPr/>
          </p:nvSpPr>
          <p:spPr bwMode="auto">
            <a:xfrm>
              <a:off x="6486525" y="49911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solidFill>
                  <a:srgbClr val="000000"/>
                </a:solidFill>
              </a:endParaRPr>
            </a:p>
          </p:txBody>
        </p:sp>
        <p:sp>
          <p:nvSpPr>
            <p:cNvPr id="43" name="AutoShape 40"/>
            <p:cNvSpPr>
              <a:spLocks noChangeArrowheads="1"/>
            </p:cNvSpPr>
            <p:nvPr/>
          </p:nvSpPr>
          <p:spPr bwMode="auto">
            <a:xfrm>
              <a:off x="8077200" y="4364037"/>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solidFill>
                  <a:srgbClr val="000000"/>
                </a:solidFill>
              </a:endParaRPr>
            </a:p>
          </p:txBody>
        </p:sp>
        <p:sp>
          <p:nvSpPr>
            <p:cNvPr id="44" name="AutoShape 41"/>
            <p:cNvSpPr>
              <a:spLocks noChangeArrowheads="1"/>
            </p:cNvSpPr>
            <p:nvPr/>
          </p:nvSpPr>
          <p:spPr bwMode="auto">
            <a:xfrm>
              <a:off x="7696200" y="4135437"/>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solidFill>
                  <a:srgbClr val="000000"/>
                </a:solidFill>
              </a:endParaRPr>
            </a:p>
          </p:txBody>
        </p:sp>
        <p:sp>
          <p:nvSpPr>
            <p:cNvPr id="45" name="AutoShape 42"/>
            <p:cNvSpPr>
              <a:spLocks noChangeArrowheads="1"/>
            </p:cNvSpPr>
            <p:nvPr/>
          </p:nvSpPr>
          <p:spPr bwMode="auto">
            <a:xfrm>
              <a:off x="7477125" y="359092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solidFill>
                  <a:srgbClr val="000000"/>
                </a:solidFill>
              </a:endParaRPr>
            </a:p>
          </p:txBody>
        </p:sp>
        <p:sp>
          <p:nvSpPr>
            <p:cNvPr id="46" name="AutoShape 43"/>
            <p:cNvSpPr>
              <a:spLocks noChangeArrowheads="1"/>
            </p:cNvSpPr>
            <p:nvPr/>
          </p:nvSpPr>
          <p:spPr bwMode="auto">
            <a:xfrm>
              <a:off x="7620000" y="4516437"/>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solidFill>
                  <a:srgbClr val="000000"/>
                </a:solidFill>
              </a:endParaRPr>
            </a:p>
          </p:txBody>
        </p:sp>
        <p:sp>
          <p:nvSpPr>
            <p:cNvPr id="47" name="AutoShape 44"/>
            <p:cNvSpPr>
              <a:spLocks noChangeArrowheads="1"/>
            </p:cNvSpPr>
            <p:nvPr/>
          </p:nvSpPr>
          <p:spPr bwMode="auto">
            <a:xfrm>
              <a:off x="7848600" y="3678237"/>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solidFill>
                  <a:srgbClr val="000000"/>
                </a:solidFill>
              </a:endParaRPr>
            </a:p>
          </p:txBody>
        </p:sp>
        <p:sp>
          <p:nvSpPr>
            <p:cNvPr id="48" name="AutoShape 45"/>
            <p:cNvSpPr>
              <a:spLocks noChangeArrowheads="1"/>
            </p:cNvSpPr>
            <p:nvPr/>
          </p:nvSpPr>
          <p:spPr bwMode="auto">
            <a:xfrm>
              <a:off x="7467600" y="4287837"/>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solidFill>
                  <a:srgbClr val="000000"/>
                </a:solidFill>
              </a:endParaRPr>
            </a:p>
          </p:txBody>
        </p:sp>
        <p:sp>
          <p:nvSpPr>
            <p:cNvPr id="49" name="AutoShape 46"/>
            <p:cNvSpPr>
              <a:spLocks noChangeArrowheads="1"/>
            </p:cNvSpPr>
            <p:nvPr/>
          </p:nvSpPr>
          <p:spPr bwMode="auto">
            <a:xfrm>
              <a:off x="7848600" y="4516437"/>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solidFill>
                  <a:srgbClr val="000000"/>
                </a:solidFill>
              </a:endParaRPr>
            </a:p>
          </p:txBody>
        </p:sp>
        <p:sp>
          <p:nvSpPr>
            <p:cNvPr id="50" name="AutoShape 47"/>
            <p:cNvSpPr>
              <a:spLocks noChangeArrowheads="1"/>
            </p:cNvSpPr>
            <p:nvPr/>
          </p:nvSpPr>
          <p:spPr bwMode="auto">
            <a:xfrm>
              <a:off x="7400925" y="380047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solidFill>
                  <a:srgbClr val="000000"/>
                </a:solidFill>
              </a:endParaRPr>
            </a:p>
          </p:txBody>
        </p:sp>
        <p:sp>
          <p:nvSpPr>
            <p:cNvPr id="51" name="AutoShape 48"/>
            <p:cNvSpPr>
              <a:spLocks noChangeArrowheads="1"/>
            </p:cNvSpPr>
            <p:nvPr/>
          </p:nvSpPr>
          <p:spPr bwMode="auto">
            <a:xfrm>
              <a:off x="6400800" y="4745037"/>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solidFill>
                  <a:srgbClr val="000000"/>
                </a:solidFill>
              </a:endParaRPr>
            </a:p>
          </p:txBody>
        </p:sp>
        <p:sp>
          <p:nvSpPr>
            <p:cNvPr id="52" name="AutoShape 49"/>
            <p:cNvSpPr>
              <a:spLocks noChangeArrowheads="1"/>
            </p:cNvSpPr>
            <p:nvPr/>
          </p:nvSpPr>
          <p:spPr bwMode="auto">
            <a:xfrm>
              <a:off x="6477000" y="4821237"/>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solidFill>
                  <a:srgbClr val="000000"/>
                </a:solidFill>
              </a:endParaRPr>
            </a:p>
          </p:txBody>
        </p:sp>
        <p:sp>
          <p:nvSpPr>
            <p:cNvPr id="53" name="AutoShape 50"/>
            <p:cNvSpPr>
              <a:spLocks noChangeArrowheads="1"/>
            </p:cNvSpPr>
            <p:nvPr/>
          </p:nvSpPr>
          <p:spPr bwMode="auto">
            <a:xfrm>
              <a:off x="7391400" y="3925887"/>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solidFill>
                  <a:srgbClr val="000000"/>
                </a:solidFill>
              </a:endParaRPr>
            </a:p>
          </p:txBody>
        </p:sp>
        <p:sp>
          <p:nvSpPr>
            <p:cNvPr id="54" name="AutoShape 51"/>
            <p:cNvSpPr>
              <a:spLocks noChangeArrowheads="1"/>
            </p:cNvSpPr>
            <p:nvPr/>
          </p:nvSpPr>
          <p:spPr bwMode="auto">
            <a:xfrm>
              <a:off x="7315200" y="3525837"/>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solidFill>
                  <a:srgbClr val="000000"/>
                </a:solidFill>
              </a:endParaRPr>
            </a:p>
          </p:txBody>
        </p:sp>
        <p:sp>
          <p:nvSpPr>
            <p:cNvPr id="55" name="AutoShape 52"/>
            <p:cNvSpPr>
              <a:spLocks noChangeArrowheads="1"/>
            </p:cNvSpPr>
            <p:nvPr/>
          </p:nvSpPr>
          <p:spPr bwMode="auto">
            <a:xfrm>
              <a:off x="8067675" y="402907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solidFill>
                  <a:srgbClr val="000000"/>
                </a:solidFill>
              </a:endParaRPr>
            </a:p>
          </p:txBody>
        </p:sp>
        <p:sp>
          <p:nvSpPr>
            <p:cNvPr id="56" name="Text Box 20"/>
            <p:cNvSpPr txBox="1">
              <a:spLocks noChangeArrowheads="1"/>
            </p:cNvSpPr>
            <p:nvPr/>
          </p:nvSpPr>
          <p:spPr bwMode="auto">
            <a:xfrm>
              <a:off x="8153400" y="5181600"/>
              <a:ext cx="457200" cy="369332"/>
            </a:xfrm>
            <a:prstGeom prst="rect">
              <a:avLst/>
            </a:prstGeom>
            <a:noFill/>
            <a:ln w="9525" algn="ctr">
              <a:noFill/>
              <a:miter lim="800000"/>
              <a:headEnd/>
              <a:tailEnd/>
            </a:ln>
          </p:spPr>
          <p:txBody>
            <a:bodyPr>
              <a:spAutoFit/>
            </a:bodyPr>
            <a:lstStyle/>
            <a:p>
              <a:pPr algn="l">
                <a:spcBef>
                  <a:spcPct val="50000"/>
                </a:spcBef>
              </a:pPr>
              <a:r>
                <a:rPr lang="en-US" altLang="zh-CN" i="1" dirty="0" smtClean="0">
                  <a:solidFill>
                    <a:srgbClr val="000000"/>
                  </a:solidFill>
                  <a:latin typeface="Times New Roman" pitchFamily="18" charset="0"/>
                </a:rPr>
                <a:t>x</a:t>
              </a:r>
              <a:r>
                <a:rPr lang="en-US" altLang="zh-CN" i="1" baseline="-25000" dirty="0" smtClean="0">
                  <a:solidFill>
                    <a:srgbClr val="000000"/>
                  </a:solidFill>
                  <a:latin typeface="Times New Roman" pitchFamily="18" charset="0"/>
                </a:rPr>
                <a:t>1</a:t>
              </a:r>
              <a:r>
                <a:rPr lang="en-US" altLang="zh-CN" i="1" baseline="30000" dirty="0" smtClean="0">
                  <a:solidFill>
                    <a:srgbClr val="000000"/>
                  </a:solidFill>
                  <a:latin typeface="Times New Roman" pitchFamily="18" charset="0"/>
                </a:rPr>
                <a:t>2</a:t>
              </a:r>
              <a:endParaRPr lang="en-US" altLang="zh-CN" i="1" baseline="30000" dirty="0">
                <a:solidFill>
                  <a:srgbClr val="000000"/>
                </a:solidFill>
                <a:latin typeface="Times New Roman" pitchFamily="18" charset="0"/>
              </a:endParaRPr>
            </a:p>
          </p:txBody>
        </p:sp>
        <p:sp>
          <p:nvSpPr>
            <p:cNvPr id="57" name="Text Box 20"/>
            <p:cNvSpPr txBox="1">
              <a:spLocks noChangeArrowheads="1"/>
            </p:cNvSpPr>
            <p:nvPr/>
          </p:nvSpPr>
          <p:spPr bwMode="auto">
            <a:xfrm>
              <a:off x="5562600" y="2971800"/>
              <a:ext cx="457200" cy="369332"/>
            </a:xfrm>
            <a:prstGeom prst="rect">
              <a:avLst/>
            </a:prstGeom>
            <a:noFill/>
            <a:ln w="9525" algn="ctr">
              <a:noFill/>
              <a:miter lim="800000"/>
              <a:headEnd/>
              <a:tailEnd/>
            </a:ln>
          </p:spPr>
          <p:txBody>
            <a:bodyPr>
              <a:spAutoFit/>
            </a:bodyPr>
            <a:lstStyle/>
            <a:p>
              <a:pPr algn="l">
                <a:spcBef>
                  <a:spcPct val="50000"/>
                </a:spcBef>
              </a:pPr>
              <a:r>
                <a:rPr lang="en-US" altLang="zh-CN" i="1" dirty="0" smtClean="0">
                  <a:solidFill>
                    <a:srgbClr val="000000"/>
                  </a:solidFill>
                  <a:latin typeface="Times New Roman" pitchFamily="18" charset="0"/>
                </a:rPr>
                <a:t>x</a:t>
              </a:r>
              <a:r>
                <a:rPr lang="en-US" altLang="zh-CN" i="1" baseline="-25000" dirty="0" smtClean="0">
                  <a:solidFill>
                    <a:srgbClr val="000000"/>
                  </a:solidFill>
                  <a:latin typeface="Times New Roman" pitchFamily="18" charset="0"/>
                </a:rPr>
                <a:t>2</a:t>
              </a:r>
              <a:r>
                <a:rPr lang="en-US" altLang="zh-CN" i="1" baseline="30000" dirty="0" smtClean="0">
                  <a:solidFill>
                    <a:srgbClr val="000000"/>
                  </a:solidFill>
                  <a:latin typeface="Times New Roman" pitchFamily="18" charset="0"/>
                </a:rPr>
                <a:t>2</a:t>
              </a:r>
              <a:endParaRPr lang="en-US" altLang="zh-CN" i="1" baseline="30000" dirty="0">
                <a:solidFill>
                  <a:srgbClr val="000000"/>
                </a:solidFill>
                <a:latin typeface="Times New Roman" pitchFamily="18" charset="0"/>
              </a:endParaRPr>
            </a:p>
          </p:txBody>
        </p:sp>
        <p:cxnSp>
          <p:nvCxnSpPr>
            <p:cNvPr id="58" name="直接连接符 57"/>
            <p:cNvCxnSpPr/>
            <p:nvPr/>
          </p:nvCxnSpPr>
          <p:spPr>
            <a:xfrm rot="16200000" flipH="1">
              <a:off x="6248400" y="3581400"/>
              <a:ext cx="1524000" cy="1371600"/>
            </a:xfrm>
            <a:prstGeom prst="line">
              <a:avLst/>
            </a:prstGeom>
            <a:ln w="2222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grpSp>
      <p:cxnSp>
        <p:nvCxnSpPr>
          <p:cNvPr id="59" name="直接箭头连接符 58"/>
          <p:cNvCxnSpPr>
            <a:endCxn id="26" idx="5"/>
          </p:cNvCxnSpPr>
          <p:nvPr/>
        </p:nvCxnSpPr>
        <p:spPr>
          <a:xfrm flipH="1" flipV="1">
            <a:off x="2909290" y="4835944"/>
            <a:ext cx="895280" cy="347562"/>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p:cNvSpPr txBox="1"/>
              <p:nvPr/>
            </p:nvSpPr>
            <p:spPr>
              <a:xfrm>
                <a:off x="3766506" y="5040868"/>
                <a:ext cx="17198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solidFill>
                                <a:srgbClr val="000000"/>
                              </a:solidFill>
                              <a:latin typeface="Cambria Math" panose="02040503050406030204" pitchFamily="18" charset="0"/>
                            </a:rPr>
                          </m:ctrlPr>
                        </m:sSupPr>
                        <m:e>
                          <m:sSub>
                            <m:sSubPr>
                              <m:ctrlPr>
                                <a:rPr lang="en-US" altLang="zh-CN" i="1" smtClean="0">
                                  <a:solidFill>
                                    <a:srgbClr val="000000"/>
                                  </a:solidFill>
                                  <a:latin typeface="Cambria Math" panose="02040503050406030204" pitchFamily="18" charset="0"/>
                                </a:rPr>
                              </m:ctrlPr>
                            </m:sSubPr>
                            <m:e>
                              <m:r>
                                <a:rPr lang="en-US" altLang="zh-CN" b="0" i="1" smtClean="0">
                                  <a:solidFill>
                                    <a:srgbClr val="000000"/>
                                  </a:solidFill>
                                  <a:latin typeface="Cambria Math"/>
                                </a:rPr>
                                <m:t>𝑥</m:t>
                              </m:r>
                            </m:e>
                            <m:sub>
                              <m:r>
                                <a:rPr lang="en-US" altLang="zh-CN" b="0" i="1" smtClean="0">
                                  <a:solidFill>
                                    <a:srgbClr val="000000"/>
                                  </a:solidFill>
                                  <a:latin typeface="Cambria Math"/>
                                </a:rPr>
                                <m:t>1</m:t>
                              </m:r>
                            </m:sub>
                          </m:sSub>
                        </m:e>
                        <m:sup>
                          <m:r>
                            <a:rPr lang="en-US" altLang="zh-CN" b="0" i="1" smtClean="0">
                              <a:solidFill>
                                <a:srgbClr val="000000"/>
                              </a:solidFill>
                              <a:latin typeface="Cambria Math"/>
                            </a:rPr>
                            <m:t>2</m:t>
                          </m:r>
                        </m:sup>
                      </m:sSup>
                      <m:r>
                        <a:rPr lang="en-US" altLang="zh-CN" b="0" i="1" smtClean="0">
                          <a:solidFill>
                            <a:srgbClr val="000000"/>
                          </a:solidFill>
                          <a:latin typeface="Cambria Math"/>
                        </a:rPr>
                        <m:t>+</m:t>
                      </m:r>
                      <m:sSup>
                        <m:sSupPr>
                          <m:ctrlPr>
                            <a:rPr lang="en-US" altLang="zh-CN" b="0" i="1" smtClean="0">
                              <a:solidFill>
                                <a:srgbClr val="000000"/>
                              </a:solidFill>
                              <a:latin typeface="Cambria Math" panose="02040503050406030204" pitchFamily="18" charset="0"/>
                            </a:rPr>
                          </m:ctrlPr>
                        </m:sSupPr>
                        <m:e>
                          <m:sSub>
                            <m:sSubPr>
                              <m:ctrlPr>
                                <a:rPr lang="en-US" altLang="zh-CN" b="0" i="1" smtClean="0">
                                  <a:solidFill>
                                    <a:srgbClr val="000000"/>
                                  </a:solidFill>
                                  <a:latin typeface="Cambria Math" panose="02040503050406030204" pitchFamily="18" charset="0"/>
                                </a:rPr>
                              </m:ctrlPr>
                            </m:sSubPr>
                            <m:e>
                              <m:r>
                                <a:rPr lang="en-US" altLang="zh-CN" b="0" i="1" smtClean="0">
                                  <a:solidFill>
                                    <a:srgbClr val="000000"/>
                                  </a:solidFill>
                                  <a:latin typeface="Cambria Math"/>
                                </a:rPr>
                                <m:t>𝑥</m:t>
                              </m:r>
                            </m:e>
                            <m:sub>
                              <m:r>
                                <a:rPr lang="en-US" altLang="zh-CN" b="0" i="1" smtClean="0">
                                  <a:solidFill>
                                    <a:srgbClr val="000000"/>
                                  </a:solidFill>
                                  <a:latin typeface="Cambria Math"/>
                                </a:rPr>
                                <m:t>2</m:t>
                              </m:r>
                            </m:sub>
                          </m:sSub>
                        </m:e>
                        <m:sup>
                          <m:r>
                            <a:rPr lang="en-US" altLang="zh-CN" b="0" i="1" smtClean="0">
                              <a:solidFill>
                                <a:srgbClr val="000000"/>
                              </a:solidFill>
                              <a:latin typeface="Cambria Math"/>
                            </a:rPr>
                            <m:t>2</m:t>
                          </m:r>
                        </m:sup>
                      </m:sSup>
                      <m:r>
                        <a:rPr lang="en-US" altLang="zh-CN" b="0" i="1" smtClean="0">
                          <a:solidFill>
                            <a:srgbClr val="000000"/>
                          </a:solidFill>
                          <a:latin typeface="Cambria Math"/>
                        </a:rPr>
                        <m:t>=</m:t>
                      </m:r>
                      <m:sSup>
                        <m:sSupPr>
                          <m:ctrlPr>
                            <a:rPr lang="en-US" altLang="zh-CN" b="0" i="1" smtClean="0">
                              <a:solidFill>
                                <a:srgbClr val="000000"/>
                              </a:solidFill>
                              <a:latin typeface="Cambria Math" panose="02040503050406030204" pitchFamily="18" charset="0"/>
                            </a:rPr>
                          </m:ctrlPr>
                        </m:sSupPr>
                        <m:e>
                          <m:r>
                            <a:rPr lang="en-US" altLang="zh-CN" b="0" i="1" smtClean="0">
                              <a:solidFill>
                                <a:srgbClr val="000000"/>
                              </a:solidFill>
                              <a:latin typeface="Cambria Math"/>
                            </a:rPr>
                            <m:t>𝑟</m:t>
                          </m:r>
                        </m:e>
                        <m:sup>
                          <m:r>
                            <a:rPr lang="en-US" altLang="zh-CN" b="0" i="1" smtClean="0">
                              <a:solidFill>
                                <a:srgbClr val="000000"/>
                              </a:solidFill>
                              <a:latin typeface="Cambria Math"/>
                            </a:rPr>
                            <m:t>2</m:t>
                          </m:r>
                        </m:sup>
                      </m:sSup>
                    </m:oMath>
                  </m:oMathPara>
                </a14:m>
                <a:endParaRPr lang="zh-CN" altLang="en-US" dirty="0">
                  <a:solidFill>
                    <a:srgbClr val="000000"/>
                  </a:solidFill>
                </a:endParaRPr>
              </a:p>
            </p:txBody>
          </p:sp>
        </mc:Choice>
        <mc:Fallback xmlns="">
          <p:sp>
            <p:nvSpPr>
              <p:cNvPr id="60" name="TextBox 59"/>
              <p:cNvSpPr txBox="1">
                <a:spLocks noRot="1" noChangeAspect="1" noMove="1" noResize="1" noEditPoints="1" noAdjustHandles="1" noChangeArrowheads="1" noChangeShapeType="1" noTextEdit="1"/>
              </p:cNvSpPr>
              <p:nvPr/>
            </p:nvSpPr>
            <p:spPr>
              <a:xfrm>
                <a:off x="3766506" y="5040868"/>
                <a:ext cx="1719894" cy="369332"/>
              </a:xfrm>
              <a:prstGeom prst="rect">
                <a:avLst/>
              </a:prstGeom>
              <a:blipFill rotWithShape="1">
                <a:blip r:embed="rId2"/>
                <a:stretch>
                  <a:fillRect/>
                </a:stretch>
              </a:blipFill>
            </p:spPr>
            <p:txBody>
              <a:bodyPr/>
              <a:lstStyle/>
              <a:p>
                <a:r>
                  <a:rPr lang="zh-CN" altLang="en-US">
                    <a:noFill/>
                  </a:rPr>
                  <a:t> </a:t>
                </a:r>
              </a:p>
            </p:txBody>
          </p:sp>
        </mc:Fallback>
      </mc:AlternateContent>
      <p:sp>
        <p:nvSpPr>
          <p:cNvPr id="61" name="AutoShape 29"/>
          <p:cNvSpPr>
            <a:spLocks noChangeArrowheads="1"/>
          </p:cNvSpPr>
          <p:nvPr/>
        </p:nvSpPr>
        <p:spPr bwMode="auto">
          <a:xfrm>
            <a:off x="3314700" y="32273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62" name="标题 1"/>
          <p:cNvSpPr txBox="1">
            <a:spLocks/>
          </p:cNvSpPr>
          <p:nvPr/>
        </p:nvSpPr>
        <p:spPr>
          <a:xfrm>
            <a:off x="413706" y="720697"/>
            <a:ext cx="6705600" cy="5635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smtClean="0">
                <a:latin typeface="Times New Roman" panose="02020603050405020304" pitchFamily="18" charset="0"/>
                <a:ea typeface="楷体" panose="02010609060101010101" pitchFamily="49" charset="-122"/>
                <a:cs typeface="Times New Roman" panose="02020603050405020304" pitchFamily="18" charset="0"/>
              </a:rPr>
              <a:t>特征空间</a:t>
            </a:r>
            <a:endParaRPr lang="zh-CN" altLang="en-US" sz="32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4"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5.6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非线性支持向量机</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711001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left)">
                                      <p:cBhvr>
                                        <p:cTn id="15" dur="500"/>
                                        <p:tgtEl>
                                          <p:spTgt spid="28"/>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6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BC64F95-74F0-42FC-A84E-3A74E968E7E8}" type="datetime1">
              <a:rPr lang="zh-CN" altLang="en-US" smtClean="0"/>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49</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5" name="Line 30"/>
          <p:cNvSpPr>
            <a:spLocks noChangeShapeType="1"/>
          </p:cNvSpPr>
          <p:nvPr/>
        </p:nvSpPr>
        <p:spPr bwMode="auto">
          <a:xfrm flipH="1" flipV="1">
            <a:off x="6102982" y="1053376"/>
            <a:ext cx="0" cy="2070100"/>
          </a:xfrm>
          <a:prstGeom prst="line">
            <a:avLst/>
          </a:prstGeom>
          <a:noFill/>
          <a:ln w="25400">
            <a:solidFill>
              <a:srgbClr val="000000"/>
            </a:solidFill>
            <a:round/>
            <a:headEnd/>
            <a:tailEnd type="triangle" w="med" len="med"/>
          </a:ln>
        </p:spPr>
        <p:txBody>
          <a:bodyPr/>
          <a:lstStyle/>
          <a:p>
            <a:endParaRPr lang="zh-CN" altLang="en-US"/>
          </a:p>
        </p:txBody>
      </p:sp>
      <p:sp>
        <p:nvSpPr>
          <p:cNvPr id="6" name="Line 31"/>
          <p:cNvSpPr>
            <a:spLocks noChangeShapeType="1"/>
          </p:cNvSpPr>
          <p:nvPr/>
        </p:nvSpPr>
        <p:spPr bwMode="auto">
          <a:xfrm>
            <a:off x="6072819" y="3140939"/>
            <a:ext cx="2347913" cy="0"/>
          </a:xfrm>
          <a:prstGeom prst="line">
            <a:avLst/>
          </a:prstGeom>
          <a:noFill/>
          <a:ln w="25400">
            <a:solidFill>
              <a:srgbClr val="000000"/>
            </a:solidFill>
            <a:round/>
            <a:headEnd/>
            <a:tailEnd type="triangle" w="med" len="med"/>
          </a:ln>
        </p:spPr>
        <p:txBody>
          <a:bodyPr/>
          <a:lstStyle/>
          <a:p>
            <a:endParaRPr lang="zh-CN" altLang="en-US"/>
          </a:p>
        </p:txBody>
      </p:sp>
      <p:sp>
        <p:nvSpPr>
          <p:cNvPr id="7" name="AutoShape 32"/>
          <p:cNvSpPr>
            <a:spLocks noChangeArrowheads="1"/>
          </p:cNvSpPr>
          <p:nvPr/>
        </p:nvSpPr>
        <p:spPr bwMode="auto">
          <a:xfrm>
            <a:off x="6371269" y="2504351"/>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8" name="AutoShape 33"/>
          <p:cNvSpPr>
            <a:spLocks noChangeArrowheads="1"/>
          </p:cNvSpPr>
          <p:nvPr/>
        </p:nvSpPr>
        <p:spPr bwMode="auto">
          <a:xfrm>
            <a:off x="5796594" y="2861539"/>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9" name="AutoShape 34"/>
          <p:cNvSpPr>
            <a:spLocks noChangeArrowheads="1"/>
          </p:cNvSpPr>
          <p:nvPr/>
        </p:nvSpPr>
        <p:spPr bwMode="auto">
          <a:xfrm>
            <a:off x="6177594" y="3417164"/>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10" name="AutoShape 35"/>
          <p:cNvSpPr>
            <a:spLocks noChangeArrowheads="1"/>
          </p:cNvSpPr>
          <p:nvPr/>
        </p:nvSpPr>
        <p:spPr bwMode="auto">
          <a:xfrm>
            <a:off x="6996744" y="3417164"/>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11" name="AutoShape 36"/>
          <p:cNvSpPr>
            <a:spLocks noChangeArrowheads="1"/>
          </p:cNvSpPr>
          <p:nvPr/>
        </p:nvSpPr>
        <p:spPr bwMode="auto">
          <a:xfrm>
            <a:off x="6063294" y="2550389"/>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12" name="AutoShape 37"/>
          <p:cNvSpPr>
            <a:spLocks noChangeArrowheads="1"/>
          </p:cNvSpPr>
          <p:nvPr/>
        </p:nvSpPr>
        <p:spPr bwMode="auto">
          <a:xfrm>
            <a:off x="6272844" y="2826614"/>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13" name="AutoShape 38"/>
          <p:cNvSpPr>
            <a:spLocks noChangeArrowheads="1"/>
          </p:cNvSpPr>
          <p:nvPr/>
        </p:nvSpPr>
        <p:spPr bwMode="auto">
          <a:xfrm>
            <a:off x="6501444" y="3455264"/>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14" name="AutoShape 39"/>
          <p:cNvSpPr>
            <a:spLocks noChangeArrowheads="1"/>
          </p:cNvSpPr>
          <p:nvPr/>
        </p:nvSpPr>
        <p:spPr bwMode="auto">
          <a:xfrm>
            <a:off x="6482394" y="2950439"/>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15" name="AutoShape 40"/>
          <p:cNvSpPr>
            <a:spLocks noChangeArrowheads="1"/>
          </p:cNvSpPr>
          <p:nvPr/>
        </p:nvSpPr>
        <p:spPr bwMode="auto">
          <a:xfrm>
            <a:off x="8088944" y="2585314"/>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16" name="AutoShape 41"/>
          <p:cNvSpPr>
            <a:spLocks noChangeArrowheads="1"/>
          </p:cNvSpPr>
          <p:nvPr/>
        </p:nvSpPr>
        <p:spPr bwMode="auto">
          <a:xfrm>
            <a:off x="7949244" y="3798164"/>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17" name="AutoShape 42"/>
          <p:cNvSpPr>
            <a:spLocks noChangeArrowheads="1"/>
          </p:cNvSpPr>
          <p:nvPr/>
        </p:nvSpPr>
        <p:spPr bwMode="auto">
          <a:xfrm>
            <a:off x="7472994" y="1550264"/>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18" name="AutoShape 43"/>
          <p:cNvSpPr>
            <a:spLocks noChangeArrowheads="1"/>
          </p:cNvSpPr>
          <p:nvPr/>
        </p:nvSpPr>
        <p:spPr bwMode="auto">
          <a:xfrm>
            <a:off x="7479344" y="2813914"/>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19" name="AutoShape 44"/>
          <p:cNvSpPr>
            <a:spLocks noChangeArrowheads="1"/>
          </p:cNvSpPr>
          <p:nvPr/>
        </p:nvSpPr>
        <p:spPr bwMode="auto">
          <a:xfrm>
            <a:off x="8177844" y="3321914"/>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20" name="AutoShape 45"/>
          <p:cNvSpPr>
            <a:spLocks noChangeArrowheads="1"/>
          </p:cNvSpPr>
          <p:nvPr/>
        </p:nvSpPr>
        <p:spPr bwMode="auto">
          <a:xfrm>
            <a:off x="7003094" y="2261464"/>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21" name="AutoShape 46"/>
          <p:cNvSpPr>
            <a:spLocks noChangeArrowheads="1"/>
          </p:cNvSpPr>
          <p:nvPr/>
        </p:nvSpPr>
        <p:spPr bwMode="auto">
          <a:xfrm>
            <a:off x="7606344" y="3493364"/>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22" name="AutoShape 47"/>
          <p:cNvSpPr>
            <a:spLocks noChangeArrowheads="1"/>
          </p:cNvSpPr>
          <p:nvPr/>
        </p:nvSpPr>
        <p:spPr bwMode="auto">
          <a:xfrm>
            <a:off x="7396794" y="1759814"/>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23" name="AutoShape 48"/>
          <p:cNvSpPr>
            <a:spLocks noChangeArrowheads="1"/>
          </p:cNvSpPr>
          <p:nvPr/>
        </p:nvSpPr>
        <p:spPr bwMode="auto">
          <a:xfrm>
            <a:off x="6006144" y="3266351"/>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24" name="AutoShape 49"/>
          <p:cNvSpPr>
            <a:spLocks noChangeArrowheads="1"/>
          </p:cNvSpPr>
          <p:nvPr/>
        </p:nvSpPr>
        <p:spPr bwMode="auto">
          <a:xfrm>
            <a:off x="5625144" y="3399701"/>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25" name="AutoShape 50"/>
          <p:cNvSpPr>
            <a:spLocks noChangeArrowheads="1"/>
          </p:cNvSpPr>
          <p:nvPr/>
        </p:nvSpPr>
        <p:spPr bwMode="auto">
          <a:xfrm>
            <a:off x="7387269" y="1885226"/>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26" name="AutoShape 51"/>
          <p:cNvSpPr>
            <a:spLocks noChangeArrowheads="1"/>
          </p:cNvSpPr>
          <p:nvPr/>
        </p:nvSpPr>
        <p:spPr bwMode="auto">
          <a:xfrm>
            <a:off x="6939594" y="1416914"/>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27" name="AutoShape 52"/>
          <p:cNvSpPr>
            <a:spLocks noChangeArrowheads="1"/>
          </p:cNvSpPr>
          <p:nvPr/>
        </p:nvSpPr>
        <p:spPr bwMode="auto">
          <a:xfrm>
            <a:off x="8063544" y="1988414"/>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28" name="Line 53"/>
          <p:cNvSpPr>
            <a:spLocks noChangeShapeType="1"/>
          </p:cNvSpPr>
          <p:nvPr/>
        </p:nvSpPr>
        <p:spPr bwMode="auto">
          <a:xfrm flipH="1">
            <a:off x="4855207" y="3142526"/>
            <a:ext cx="1238250" cy="996950"/>
          </a:xfrm>
          <a:prstGeom prst="line">
            <a:avLst/>
          </a:prstGeom>
          <a:noFill/>
          <a:ln w="25400">
            <a:solidFill>
              <a:srgbClr val="000000"/>
            </a:solidFill>
            <a:round/>
            <a:headEnd/>
            <a:tailEnd type="triangle" w="med" len="med"/>
          </a:ln>
        </p:spPr>
        <p:txBody>
          <a:bodyPr/>
          <a:lstStyle/>
          <a:p>
            <a:endParaRPr lang="zh-CN" altLang="en-US"/>
          </a:p>
        </p:txBody>
      </p:sp>
      <p:sp>
        <p:nvSpPr>
          <p:cNvPr id="29" name="Line 54"/>
          <p:cNvSpPr>
            <a:spLocks noChangeShapeType="1"/>
          </p:cNvSpPr>
          <p:nvPr/>
        </p:nvSpPr>
        <p:spPr bwMode="auto">
          <a:xfrm>
            <a:off x="6091869" y="1789976"/>
            <a:ext cx="1447800" cy="1333500"/>
          </a:xfrm>
          <a:prstGeom prst="line">
            <a:avLst/>
          </a:prstGeom>
          <a:noFill/>
          <a:ln w="15875">
            <a:solidFill>
              <a:schemeClr val="tx2"/>
            </a:solidFill>
            <a:prstDash val="sysDot"/>
            <a:round/>
            <a:headEnd/>
            <a:tailEnd/>
          </a:ln>
        </p:spPr>
        <p:txBody>
          <a:bodyPr/>
          <a:lstStyle/>
          <a:p>
            <a:endParaRPr lang="zh-CN" altLang="en-US"/>
          </a:p>
        </p:txBody>
      </p:sp>
      <p:sp>
        <p:nvSpPr>
          <p:cNvPr id="30" name="Line 55"/>
          <p:cNvSpPr>
            <a:spLocks noChangeShapeType="1"/>
          </p:cNvSpPr>
          <p:nvPr/>
        </p:nvSpPr>
        <p:spPr bwMode="auto">
          <a:xfrm flipV="1">
            <a:off x="6320469" y="3161576"/>
            <a:ext cx="1219200" cy="1219200"/>
          </a:xfrm>
          <a:prstGeom prst="line">
            <a:avLst/>
          </a:prstGeom>
          <a:noFill/>
          <a:ln w="15875">
            <a:solidFill>
              <a:schemeClr val="tx2"/>
            </a:solidFill>
            <a:prstDash val="sysDot"/>
            <a:round/>
            <a:headEnd/>
            <a:tailEnd/>
          </a:ln>
        </p:spPr>
        <p:txBody>
          <a:bodyPr/>
          <a:lstStyle/>
          <a:p>
            <a:endParaRPr lang="zh-CN" altLang="en-US"/>
          </a:p>
        </p:txBody>
      </p:sp>
      <p:sp>
        <p:nvSpPr>
          <p:cNvPr id="31" name="Line 56"/>
          <p:cNvSpPr>
            <a:spLocks noChangeShapeType="1"/>
          </p:cNvSpPr>
          <p:nvPr/>
        </p:nvSpPr>
        <p:spPr bwMode="auto">
          <a:xfrm flipV="1">
            <a:off x="4625019" y="1828076"/>
            <a:ext cx="1466850" cy="838200"/>
          </a:xfrm>
          <a:prstGeom prst="line">
            <a:avLst/>
          </a:prstGeom>
          <a:noFill/>
          <a:ln w="15875">
            <a:solidFill>
              <a:schemeClr val="tx2"/>
            </a:solidFill>
            <a:prstDash val="sysDot"/>
            <a:round/>
            <a:headEnd/>
            <a:tailEnd/>
          </a:ln>
        </p:spPr>
        <p:txBody>
          <a:bodyPr/>
          <a:lstStyle/>
          <a:p>
            <a:endParaRPr lang="zh-CN" altLang="en-US"/>
          </a:p>
        </p:txBody>
      </p:sp>
      <p:sp>
        <p:nvSpPr>
          <p:cNvPr id="32" name="Line 57"/>
          <p:cNvSpPr>
            <a:spLocks noChangeShapeType="1"/>
          </p:cNvSpPr>
          <p:nvPr/>
        </p:nvSpPr>
        <p:spPr bwMode="auto">
          <a:xfrm>
            <a:off x="4605969" y="2666276"/>
            <a:ext cx="1714500" cy="1695450"/>
          </a:xfrm>
          <a:prstGeom prst="line">
            <a:avLst/>
          </a:prstGeom>
          <a:noFill/>
          <a:ln w="15875">
            <a:solidFill>
              <a:schemeClr val="tx2"/>
            </a:solidFill>
            <a:prstDash val="sysDot"/>
            <a:round/>
            <a:headEnd/>
            <a:tailEnd/>
          </a:ln>
        </p:spPr>
        <p:txBody>
          <a:bodyPr/>
          <a:lstStyle/>
          <a:p>
            <a:endParaRPr lang="zh-CN" altLang="en-US"/>
          </a:p>
        </p:txBody>
      </p:sp>
      <p:sp>
        <p:nvSpPr>
          <p:cNvPr id="33" name="Line 6"/>
          <p:cNvSpPr>
            <a:spLocks noChangeShapeType="1"/>
          </p:cNvSpPr>
          <p:nvPr/>
        </p:nvSpPr>
        <p:spPr bwMode="auto">
          <a:xfrm flipV="1">
            <a:off x="2249488" y="1301026"/>
            <a:ext cx="0" cy="3041650"/>
          </a:xfrm>
          <a:prstGeom prst="line">
            <a:avLst/>
          </a:prstGeom>
          <a:noFill/>
          <a:ln w="25400">
            <a:solidFill>
              <a:srgbClr val="000000"/>
            </a:solidFill>
            <a:round/>
            <a:headEnd/>
            <a:tailEnd type="triangle" w="med" len="med"/>
          </a:ln>
        </p:spPr>
        <p:txBody>
          <a:bodyPr/>
          <a:lstStyle/>
          <a:p>
            <a:endParaRPr lang="zh-CN" altLang="en-US"/>
          </a:p>
        </p:txBody>
      </p:sp>
      <p:sp>
        <p:nvSpPr>
          <p:cNvPr id="34" name="Line 7"/>
          <p:cNvSpPr>
            <a:spLocks noChangeShapeType="1"/>
          </p:cNvSpPr>
          <p:nvPr/>
        </p:nvSpPr>
        <p:spPr bwMode="auto">
          <a:xfrm flipV="1">
            <a:off x="628650" y="2912339"/>
            <a:ext cx="3319463" cy="0"/>
          </a:xfrm>
          <a:prstGeom prst="line">
            <a:avLst/>
          </a:prstGeom>
          <a:noFill/>
          <a:ln w="25400">
            <a:solidFill>
              <a:srgbClr val="000000"/>
            </a:solidFill>
            <a:round/>
            <a:headEnd/>
            <a:tailEnd type="triangle" w="med" len="med"/>
          </a:ln>
        </p:spPr>
        <p:txBody>
          <a:bodyPr/>
          <a:lstStyle/>
          <a:p>
            <a:endParaRPr lang="zh-CN" altLang="en-US">
              <a:ln>
                <a:solidFill>
                  <a:srgbClr val="000000"/>
                </a:solidFill>
              </a:ln>
            </a:endParaRPr>
          </a:p>
        </p:txBody>
      </p:sp>
      <p:sp>
        <p:nvSpPr>
          <p:cNvPr id="35" name="AutoShape 8"/>
          <p:cNvSpPr>
            <a:spLocks noChangeArrowheads="1"/>
          </p:cNvSpPr>
          <p:nvPr/>
        </p:nvSpPr>
        <p:spPr bwMode="auto">
          <a:xfrm>
            <a:off x="2279650" y="2132876"/>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36" name="AutoShape 9"/>
          <p:cNvSpPr>
            <a:spLocks noChangeArrowheads="1"/>
          </p:cNvSpPr>
          <p:nvPr/>
        </p:nvSpPr>
        <p:spPr bwMode="auto">
          <a:xfrm>
            <a:off x="1704975" y="2490064"/>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37" name="AutoShape 10"/>
          <p:cNvSpPr>
            <a:spLocks noChangeArrowheads="1"/>
          </p:cNvSpPr>
          <p:nvPr/>
        </p:nvSpPr>
        <p:spPr bwMode="auto">
          <a:xfrm>
            <a:off x="1857375" y="3036164"/>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38" name="AutoShape 11"/>
          <p:cNvSpPr>
            <a:spLocks noChangeArrowheads="1"/>
          </p:cNvSpPr>
          <p:nvPr/>
        </p:nvSpPr>
        <p:spPr bwMode="auto">
          <a:xfrm>
            <a:off x="2390775" y="3512414"/>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39" name="AutoShape 12"/>
          <p:cNvSpPr>
            <a:spLocks noChangeArrowheads="1"/>
          </p:cNvSpPr>
          <p:nvPr/>
        </p:nvSpPr>
        <p:spPr bwMode="auto">
          <a:xfrm>
            <a:off x="1971675" y="2178914"/>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40" name="AutoShape 13"/>
          <p:cNvSpPr>
            <a:spLocks noChangeArrowheads="1"/>
          </p:cNvSpPr>
          <p:nvPr/>
        </p:nvSpPr>
        <p:spPr bwMode="auto">
          <a:xfrm>
            <a:off x="1476375" y="2807564"/>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41" name="AutoShape 14"/>
          <p:cNvSpPr>
            <a:spLocks noChangeArrowheads="1"/>
          </p:cNvSpPr>
          <p:nvPr/>
        </p:nvSpPr>
        <p:spPr bwMode="auto">
          <a:xfrm>
            <a:off x="1895475" y="3550514"/>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42" name="AutoShape 15"/>
          <p:cNvSpPr>
            <a:spLocks noChangeArrowheads="1"/>
          </p:cNvSpPr>
          <p:nvPr/>
        </p:nvSpPr>
        <p:spPr bwMode="auto">
          <a:xfrm>
            <a:off x="2390775" y="2578964"/>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43" name="AutoShape 16"/>
          <p:cNvSpPr>
            <a:spLocks noChangeArrowheads="1"/>
          </p:cNvSpPr>
          <p:nvPr/>
        </p:nvSpPr>
        <p:spPr bwMode="auto">
          <a:xfrm>
            <a:off x="3292475" y="2566264"/>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44" name="AutoShape 17"/>
          <p:cNvSpPr>
            <a:spLocks noChangeArrowheads="1"/>
          </p:cNvSpPr>
          <p:nvPr/>
        </p:nvSpPr>
        <p:spPr bwMode="auto">
          <a:xfrm>
            <a:off x="3152775" y="3779114"/>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45" name="AutoShape 18"/>
          <p:cNvSpPr>
            <a:spLocks noChangeArrowheads="1"/>
          </p:cNvSpPr>
          <p:nvPr/>
        </p:nvSpPr>
        <p:spPr bwMode="auto">
          <a:xfrm>
            <a:off x="904875" y="2693264"/>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46" name="AutoShape 19"/>
          <p:cNvSpPr>
            <a:spLocks noChangeArrowheads="1"/>
          </p:cNvSpPr>
          <p:nvPr/>
        </p:nvSpPr>
        <p:spPr bwMode="auto">
          <a:xfrm>
            <a:off x="2416175" y="4147414"/>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47" name="AutoShape 20"/>
          <p:cNvSpPr>
            <a:spLocks noChangeArrowheads="1"/>
          </p:cNvSpPr>
          <p:nvPr/>
        </p:nvSpPr>
        <p:spPr bwMode="auto">
          <a:xfrm>
            <a:off x="3381375" y="3302864"/>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48" name="AutoShape 21"/>
          <p:cNvSpPr>
            <a:spLocks noChangeArrowheads="1"/>
          </p:cNvSpPr>
          <p:nvPr/>
        </p:nvSpPr>
        <p:spPr bwMode="auto">
          <a:xfrm>
            <a:off x="1444625" y="3842614"/>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49" name="AutoShape 22"/>
          <p:cNvSpPr>
            <a:spLocks noChangeArrowheads="1"/>
          </p:cNvSpPr>
          <p:nvPr/>
        </p:nvSpPr>
        <p:spPr bwMode="auto">
          <a:xfrm>
            <a:off x="1133475" y="3360014"/>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50" name="AutoShape 23"/>
          <p:cNvSpPr>
            <a:spLocks noChangeArrowheads="1"/>
          </p:cNvSpPr>
          <p:nvPr/>
        </p:nvSpPr>
        <p:spPr bwMode="auto">
          <a:xfrm>
            <a:off x="1190625" y="1836014"/>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51" name="AutoShape 24"/>
          <p:cNvSpPr>
            <a:spLocks noChangeArrowheads="1"/>
          </p:cNvSpPr>
          <p:nvPr/>
        </p:nvSpPr>
        <p:spPr bwMode="auto">
          <a:xfrm>
            <a:off x="2686050" y="2971076"/>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52" name="AutoShape 25"/>
          <p:cNvSpPr>
            <a:spLocks noChangeArrowheads="1"/>
          </p:cNvSpPr>
          <p:nvPr/>
        </p:nvSpPr>
        <p:spPr bwMode="auto">
          <a:xfrm>
            <a:off x="2305050" y="3104426"/>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53" name="AutoShape 26"/>
          <p:cNvSpPr>
            <a:spLocks noChangeArrowheads="1"/>
          </p:cNvSpPr>
          <p:nvPr/>
        </p:nvSpPr>
        <p:spPr bwMode="auto">
          <a:xfrm>
            <a:off x="2590800" y="1866176"/>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54" name="Oval 27"/>
          <p:cNvSpPr>
            <a:spLocks noChangeArrowheads="1"/>
          </p:cNvSpPr>
          <p:nvPr/>
        </p:nvSpPr>
        <p:spPr bwMode="auto">
          <a:xfrm>
            <a:off x="1295400" y="1951901"/>
            <a:ext cx="1885950" cy="1905000"/>
          </a:xfrm>
          <a:prstGeom prst="ellipse">
            <a:avLst/>
          </a:prstGeom>
          <a:noFill/>
          <a:ln w="15875" algn="ctr">
            <a:solidFill>
              <a:schemeClr val="tx2"/>
            </a:solidFill>
            <a:prstDash val="sysDot"/>
            <a:round/>
            <a:headEnd/>
            <a:tailEnd/>
          </a:ln>
        </p:spPr>
        <p:txBody>
          <a:bodyPr wrap="none" anchor="ctr"/>
          <a:lstStyle/>
          <a:p>
            <a:endParaRPr lang="zh-CN" altLang="en-US"/>
          </a:p>
        </p:txBody>
      </p:sp>
      <p:sp>
        <p:nvSpPr>
          <p:cNvPr id="55" name="AutoShape 28"/>
          <p:cNvSpPr>
            <a:spLocks noChangeArrowheads="1"/>
          </p:cNvSpPr>
          <p:nvPr/>
        </p:nvSpPr>
        <p:spPr bwMode="auto">
          <a:xfrm>
            <a:off x="1343025" y="1988414"/>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56" name="Text Box 20"/>
          <p:cNvSpPr txBox="1">
            <a:spLocks noChangeArrowheads="1"/>
          </p:cNvSpPr>
          <p:nvPr/>
        </p:nvSpPr>
        <p:spPr bwMode="auto">
          <a:xfrm>
            <a:off x="3686175" y="2932976"/>
            <a:ext cx="457200" cy="366713"/>
          </a:xfrm>
          <a:prstGeom prst="rect">
            <a:avLst/>
          </a:prstGeom>
          <a:noFill/>
          <a:ln w="9525" algn="ctr">
            <a:noFill/>
            <a:miter lim="800000"/>
            <a:headEnd/>
            <a:tailEnd/>
          </a:ln>
        </p:spPr>
        <p:txBody>
          <a:bodyPr>
            <a:spAutoFit/>
          </a:bodyPr>
          <a:lstStyle/>
          <a:p>
            <a:pPr algn="l">
              <a:spcBef>
                <a:spcPct val="50000"/>
              </a:spcBef>
            </a:pPr>
            <a:r>
              <a:rPr lang="en-US" altLang="zh-CN" i="1" dirty="0" smtClean="0">
                <a:solidFill>
                  <a:srgbClr val="000000"/>
                </a:solidFill>
                <a:latin typeface="Times New Roman" pitchFamily="18" charset="0"/>
              </a:rPr>
              <a:t>x</a:t>
            </a:r>
            <a:r>
              <a:rPr lang="en-US" altLang="zh-CN" i="1" baseline="-25000" dirty="0" smtClean="0">
                <a:solidFill>
                  <a:srgbClr val="000000"/>
                </a:solidFill>
                <a:latin typeface="Times New Roman" pitchFamily="18" charset="0"/>
              </a:rPr>
              <a:t>1</a:t>
            </a:r>
            <a:endParaRPr lang="en-US" altLang="zh-CN" i="1" baseline="-25000" dirty="0">
              <a:solidFill>
                <a:srgbClr val="000000"/>
              </a:solidFill>
              <a:latin typeface="Times New Roman" pitchFamily="18" charset="0"/>
            </a:endParaRPr>
          </a:p>
        </p:txBody>
      </p:sp>
      <p:sp>
        <p:nvSpPr>
          <p:cNvPr id="57" name="Text Box 20"/>
          <p:cNvSpPr txBox="1">
            <a:spLocks noChangeArrowheads="1"/>
          </p:cNvSpPr>
          <p:nvPr/>
        </p:nvSpPr>
        <p:spPr bwMode="auto">
          <a:xfrm>
            <a:off x="1857375" y="1180376"/>
            <a:ext cx="457200" cy="366713"/>
          </a:xfrm>
          <a:prstGeom prst="rect">
            <a:avLst/>
          </a:prstGeom>
          <a:noFill/>
          <a:ln w="9525" algn="ctr">
            <a:noFill/>
            <a:miter lim="800000"/>
            <a:headEnd/>
            <a:tailEnd/>
          </a:ln>
        </p:spPr>
        <p:txBody>
          <a:bodyPr>
            <a:spAutoFit/>
          </a:bodyPr>
          <a:lstStyle/>
          <a:p>
            <a:pPr algn="l">
              <a:spcBef>
                <a:spcPct val="50000"/>
              </a:spcBef>
            </a:pPr>
            <a:r>
              <a:rPr lang="en-US" altLang="zh-CN" i="1" dirty="0">
                <a:solidFill>
                  <a:srgbClr val="000000"/>
                </a:solidFill>
                <a:latin typeface="Times New Roman" pitchFamily="18" charset="0"/>
              </a:rPr>
              <a:t>x</a:t>
            </a:r>
            <a:r>
              <a:rPr lang="en-US" altLang="zh-CN" i="1" baseline="-25000" dirty="0">
                <a:solidFill>
                  <a:srgbClr val="000000"/>
                </a:solidFill>
                <a:latin typeface="Times New Roman" pitchFamily="18" charset="0"/>
              </a:rPr>
              <a:t>2</a:t>
            </a:r>
          </a:p>
        </p:txBody>
      </p:sp>
      <p:sp>
        <p:nvSpPr>
          <p:cNvPr id="58" name="AutoShape 29"/>
          <p:cNvSpPr>
            <a:spLocks noChangeArrowheads="1"/>
          </p:cNvSpPr>
          <p:nvPr/>
        </p:nvSpPr>
        <p:spPr bwMode="auto">
          <a:xfrm>
            <a:off x="3310569" y="1969364"/>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59" name="AutoShape 58"/>
          <p:cNvSpPr>
            <a:spLocks noChangeArrowheads="1"/>
          </p:cNvSpPr>
          <p:nvPr/>
        </p:nvSpPr>
        <p:spPr bwMode="auto">
          <a:xfrm>
            <a:off x="3882069" y="1104176"/>
            <a:ext cx="1638300" cy="457200"/>
          </a:xfrm>
          <a:prstGeom prst="curvedDownArrow">
            <a:avLst>
              <a:gd name="adj1" fmla="val 71667"/>
              <a:gd name="adj2" fmla="val 143333"/>
              <a:gd name="adj3" fmla="val 33333"/>
            </a:avLst>
          </a:prstGeom>
          <a:solidFill>
            <a:srgbClr val="008000"/>
          </a:solidFill>
          <a:ln w="9525">
            <a:solidFill>
              <a:srgbClr val="008000"/>
            </a:solidFill>
            <a:miter lim="800000"/>
            <a:headEnd/>
            <a:tailEnd/>
          </a:ln>
        </p:spPr>
        <p:txBody>
          <a:bodyPr wrap="none" anchor="ctr"/>
          <a:lstStyle/>
          <a:p>
            <a:endParaRPr lang="zh-CN" altLang="en-US"/>
          </a:p>
        </p:txBody>
      </p:sp>
      <p:sp>
        <p:nvSpPr>
          <p:cNvPr id="60" name="Text Box 59"/>
          <p:cNvSpPr txBox="1">
            <a:spLocks noChangeArrowheads="1"/>
          </p:cNvSpPr>
          <p:nvPr/>
        </p:nvSpPr>
        <p:spPr bwMode="auto">
          <a:xfrm>
            <a:off x="3882069" y="1789976"/>
            <a:ext cx="1905000" cy="396875"/>
          </a:xfrm>
          <a:prstGeom prst="rect">
            <a:avLst/>
          </a:prstGeom>
          <a:noFill/>
          <a:ln w="9525" algn="ctr">
            <a:noFill/>
            <a:miter lim="800000"/>
            <a:headEnd/>
            <a:tailEnd/>
          </a:ln>
        </p:spPr>
        <p:txBody>
          <a:bodyPr>
            <a:spAutoFit/>
          </a:bodyPr>
          <a:lstStyle/>
          <a:p>
            <a:pPr algn="l">
              <a:spcBef>
                <a:spcPct val="50000"/>
              </a:spcBef>
            </a:pPr>
            <a:r>
              <a:rPr lang="el-GR" altLang="zh-CN" sz="2000" dirty="0">
                <a:solidFill>
                  <a:srgbClr val="000000"/>
                </a:solidFill>
                <a:latin typeface="Times New Roman" pitchFamily="18" charset="0"/>
                <a:cs typeface="Times New Roman" pitchFamily="18" charset="0"/>
              </a:rPr>
              <a:t>Φ</a:t>
            </a:r>
            <a:r>
              <a:rPr lang="en-US" altLang="zh-CN" sz="2000" dirty="0">
                <a:solidFill>
                  <a:srgbClr val="000000"/>
                </a:solidFill>
                <a:latin typeface="Times New Roman" pitchFamily="18" charset="0"/>
                <a:cs typeface="Times New Roman" pitchFamily="18" charset="0"/>
              </a:rPr>
              <a:t>:  x</a:t>
            </a:r>
            <a:r>
              <a:rPr lang="en-US" altLang="zh-CN" sz="2000" baseline="-25000" dirty="0">
                <a:solidFill>
                  <a:srgbClr val="000000"/>
                </a:solidFill>
                <a:latin typeface="Times New Roman" pitchFamily="18" charset="0"/>
                <a:cs typeface="Times New Roman" pitchFamily="18" charset="0"/>
              </a:rPr>
              <a:t> </a:t>
            </a:r>
            <a:r>
              <a:rPr lang="en-US" altLang="zh-CN" sz="2000" dirty="0">
                <a:solidFill>
                  <a:srgbClr val="000000"/>
                </a:solidFill>
                <a:latin typeface="Times New Roman" pitchFamily="18" charset="0"/>
                <a:cs typeface="Times New Roman" pitchFamily="18" charset="0"/>
              </a:rPr>
              <a:t>→ </a:t>
            </a:r>
            <a:r>
              <a:rPr lang="el-GR" altLang="zh-CN" sz="2000" dirty="0">
                <a:solidFill>
                  <a:srgbClr val="000000"/>
                </a:solidFill>
                <a:latin typeface="Times New Roman" pitchFamily="18" charset="0"/>
                <a:cs typeface="Times New Roman" pitchFamily="18" charset="0"/>
              </a:rPr>
              <a:t>φ</a:t>
            </a:r>
            <a:r>
              <a:rPr lang="en-US" altLang="zh-CN" sz="2000" dirty="0">
                <a:solidFill>
                  <a:srgbClr val="000000"/>
                </a:solidFill>
                <a:latin typeface="Times New Roman" pitchFamily="18" charset="0"/>
                <a:cs typeface="Times New Roman" pitchFamily="18" charset="0"/>
              </a:rPr>
              <a:t>(x)</a:t>
            </a:r>
          </a:p>
        </p:txBody>
      </p:sp>
      <p:sp>
        <p:nvSpPr>
          <p:cNvPr id="63" name="矩形 62"/>
          <p:cNvSpPr/>
          <p:nvPr/>
        </p:nvSpPr>
        <p:spPr>
          <a:xfrm>
            <a:off x="400049" y="4659501"/>
            <a:ext cx="8344557" cy="1363065"/>
          </a:xfrm>
          <a:prstGeom prst="rect">
            <a:avLst/>
          </a:prstGeom>
        </p:spPr>
        <p:txBody>
          <a:bodyPr wrap="square">
            <a:spAutoFit/>
          </a:bodyPr>
          <a:lstStyle/>
          <a:p>
            <a:pPr algn="just">
              <a:lnSpc>
                <a:spcPct val="120000"/>
              </a:lnSpc>
            </a:pPr>
            <a:r>
              <a:rPr lang="zh-CN" altLang="en-US" sz="2400" b="1" dirty="0" smtClean="0">
                <a:latin typeface="楷体" panose="02010609060101010101" pitchFamily="49" charset="-122"/>
                <a:ea typeface="楷体" panose="02010609060101010101" pitchFamily="49" charset="-122"/>
                <a:cs typeface="Times New Roman" panose="02020603050405020304" pitchFamily="18" charset="0"/>
              </a:rPr>
              <a:t>如果</a:t>
            </a:r>
            <a:r>
              <a:rPr lang="zh-CN" altLang="en-US" sz="2400" b="1" dirty="0">
                <a:latin typeface="楷体" panose="02010609060101010101" pitchFamily="49" charset="-122"/>
                <a:ea typeface="楷体" panose="02010609060101010101" pitchFamily="49" charset="-122"/>
                <a:cs typeface="Times New Roman" panose="02020603050405020304" pitchFamily="18" charset="0"/>
              </a:rPr>
              <a:t>直接采用这种技术在高维空间进行分类或回归，则存在</a:t>
            </a:r>
            <a:r>
              <a:rPr lang="zh-CN" altLang="en-US" sz="2400" b="1" dirty="0">
                <a:solidFill>
                  <a:srgbClr val="C00000"/>
                </a:solidFill>
                <a:latin typeface="楷体" panose="02010609060101010101" pitchFamily="49" charset="-122"/>
                <a:ea typeface="楷体" panose="02010609060101010101" pitchFamily="49" charset="-122"/>
                <a:cs typeface="Times New Roman" panose="02020603050405020304" pitchFamily="18" charset="0"/>
              </a:rPr>
              <a:t>确定非线性映射函数的形式和参数、特征空间维数</a:t>
            </a:r>
            <a:r>
              <a:rPr lang="zh-CN" altLang="en-US" sz="2400" b="1" dirty="0">
                <a:latin typeface="楷体" panose="02010609060101010101" pitchFamily="49" charset="-122"/>
                <a:ea typeface="楷体" panose="02010609060101010101" pitchFamily="49" charset="-122"/>
                <a:cs typeface="Times New Roman" panose="02020603050405020304" pitchFamily="18" charset="0"/>
              </a:rPr>
              <a:t>等问题，而最大的障碍则是在高维特征空间运算时存在的</a:t>
            </a:r>
            <a:r>
              <a:rPr lang="en-US" altLang="zh-CN" sz="2400" b="1"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b="1" dirty="0">
                <a:latin typeface="楷体" panose="02010609060101010101" pitchFamily="49" charset="-122"/>
                <a:ea typeface="楷体" panose="02010609060101010101" pitchFamily="49" charset="-122"/>
                <a:cs typeface="Times New Roman" panose="02020603050405020304" pitchFamily="18" charset="0"/>
              </a:rPr>
              <a:t>维数灾难</a:t>
            </a:r>
            <a:r>
              <a:rPr lang="en-US" altLang="zh-CN" sz="2400" b="1"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b="1" dirty="0">
                <a:latin typeface="楷体" panose="02010609060101010101" pitchFamily="49" charset="-122"/>
                <a:ea typeface="楷体" panose="02010609060101010101" pitchFamily="49" charset="-122"/>
                <a:cs typeface="Times New Roman" panose="02020603050405020304" pitchFamily="18" charset="0"/>
              </a:rPr>
              <a:t>。</a:t>
            </a:r>
            <a:endParaRPr lang="zh-CN" altLang="en-US" sz="2400" dirty="0">
              <a:latin typeface="楷体" panose="02010609060101010101" pitchFamily="49" charset="-122"/>
              <a:ea typeface="楷体" panose="02010609060101010101" pitchFamily="49" charset="-122"/>
            </a:endParaRPr>
          </a:p>
        </p:txBody>
      </p:sp>
      <p:sp>
        <p:nvSpPr>
          <p:cNvPr id="64"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5.6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非线性支持向量机</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390874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94DFBB6-F93D-43B8-820C-CFF626049B56}" type="datetime1">
              <a:rPr lang="zh-CN" altLang="en-US" smtClean="0"/>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5</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5" name="Text Box 170"/>
          <p:cNvSpPr txBox="1">
            <a:spLocks noChangeArrowheads="1"/>
          </p:cNvSpPr>
          <p:nvPr/>
        </p:nvSpPr>
        <p:spPr bwMode="auto">
          <a:xfrm>
            <a:off x="346283" y="760690"/>
            <a:ext cx="8439908" cy="1261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dirty="0" smtClean="0">
                <a:latin typeface="黑体" panose="02010609060101010101" pitchFamily="49" charset="-122"/>
                <a:ea typeface="黑体" panose="02010609060101010101" pitchFamily="49" charset="-122"/>
              </a:rPr>
              <a:t>分类</a:t>
            </a:r>
            <a:r>
              <a:rPr lang="zh-CN" altLang="en-US" sz="2800" b="1" dirty="0">
                <a:latin typeface="黑体" panose="02010609060101010101" pitchFamily="49" charset="-122"/>
                <a:ea typeface="黑体" panose="02010609060101010101" pitchFamily="49" charset="-122"/>
              </a:rPr>
              <a:t>问题使用的数据集</a:t>
            </a:r>
            <a:r>
              <a:rPr lang="zh-CN" altLang="en-US" sz="2800" b="1" dirty="0" smtClean="0">
                <a:latin typeface="黑体" panose="02010609060101010101" pitchFamily="49" charset="-122"/>
                <a:ea typeface="黑体" panose="02010609060101010101" pitchFamily="49" charset="-122"/>
              </a:rPr>
              <a:t>格式</a:t>
            </a:r>
            <a:endParaRPr lang="en-US" altLang="zh-CN" sz="2800" b="1" dirty="0" smtClean="0">
              <a:latin typeface="黑体" panose="02010609060101010101" pitchFamily="49" charset="-122"/>
              <a:ea typeface="黑体" panose="02010609060101010101" pitchFamily="49" charset="-122"/>
            </a:endParaRPr>
          </a:p>
          <a:p>
            <a:pPr eaLnBrk="1" hangingPunct="1">
              <a:buFont typeface="Arial" panose="020B0604020202020204" pitchFamily="34" charset="0"/>
              <a:buChar char="•"/>
            </a:pPr>
            <a:r>
              <a:rPr lang="zh-CN" altLang="en-US" sz="2400" b="1" dirty="0" smtClean="0">
                <a:solidFill>
                  <a:srgbClr val="0000FF"/>
                </a:solidFill>
                <a:latin typeface="楷体" panose="02010609060101010101" pitchFamily="49" charset="-122"/>
                <a:ea typeface="楷体" panose="02010609060101010101" pitchFamily="49" charset="-122"/>
              </a:rPr>
              <a:t>描述属性</a:t>
            </a:r>
            <a:r>
              <a:rPr lang="zh-CN" altLang="en-US" sz="2400" b="1" dirty="0" smtClean="0">
                <a:latin typeface="楷体" panose="02010609060101010101" pitchFamily="49" charset="-122"/>
                <a:ea typeface="楷体" panose="02010609060101010101" pitchFamily="49" charset="-122"/>
              </a:rPr>
              <a:t>可以是连续型属性，也可以是离散型属性；</a:t>
            </a:r>
            <a:endParaRPr lang="en-US" altLang="zh-CN" sz="2400" b="1" dirty="0" smtClean="0">
              <a:latin typeface="楷体" panose="02010609060101010101" pitchFamily="49" charset="-122"/>
              <a:ea typeface="楷体" panose="02010609060101010101" pitchFamily="49" charset="-122"/>
            </a:endParaRPr>
          </a:p>
          <a:p>
            <a:pPr eaLnBrk="1" hangingPunct="1">
              <a:buFont typeface="Arial" panose="020B0604020202020204" pitchFamily="34" charset="0"/>
              <a:buChar char="•"/>
            </a:pPr>
            <a:r>
              <a:rPr lang="zh-CN" altLang="en-US" sz="2400" b="1" dirty="0" smtClean="0">
                <a:solidFill>
                  <a:srgbClr val="0000FF"/>
                </a:solidFill>
                <a:latin typeface="楷体" panose="02010609060101010101" pitchFamily="49" charset="-122"/>
                <a:ea typeface="楷体" panose="02010609060101010101" pitchFamily="49" charset="-122"/>
              </a:rPr>
              <a:t>类别属性</a:t>
            </a:r>
            <a:r>
              <a:rPr lang="zh-CN" altLang="en-US" sz="2400" b="1" dirty="0" smtClean="0">
                <a:latin typeface="楷体" panose="02010609060101010101" pitchFamily="49" charset="-122"/>
                <a:ea typeface="楷体" panose="02010609060101010101" pitchFamily="49" charset="-122"/>
              </a:rPr>
              <a:t>必须是离散型属性。</a:t>
            </a:r>
            <a:endParaRPr lang="zh-CN" altLang="en-US" sz="2400" b="1" dirty="0">
              <a:latin typeface="楷体" panose="02010609060101010101" pitchFamily="49" charset="-122"/>
              <a:ea typeface="楷体" panose="02010609060101010101" pitchFamily="49" charset="-122"/>
            </a:endParaRPr>
          </a:p>
        </p:txBody>
      </p:sp>
      <p:graphicFrame>
        <p:nvGraphicFramePr>
          <p:cNvPr id="6" name="Group 169"/>
          <p:cNvGraphicFramePr>
            <a:graphicFrameLocks/>
          </p:cNvGraphicFramePr>
          <p:nvPr>
            <p:extLst>
              <p:ext uri="{D42A27DB-BD31-4B8C-83A1-F6EECF244321}">
                <p14:modId xmlns:p14="http://schemas.microsoft.com/office/powerpoint/2010/main" val="2425922859"/>
              </p:ext>
            </p:extLst>
          </p:nvPr>
        </p:nvGraphicFramePr>
        <p:xfrm>
          <a:off x="1987550" y="2370140"/>
          <a:ext cx="5210175" cy="3986210"/>
        </p:xfrm>
        <a:graphic>
          <a:graphicData uri="http://schemas.openxmlformats.org/drawingml/2006/table">
            <a:tbl>
              <a:tblPr/>
              <a:tblGrid>
                <a:gridCol w="1736725">
                  <a:extLst>
                    <a:ext uri="{9D8B030D-6E8A-4147-A177-3AD203B41FA5}">
                      <a16:colId xmlns:a16="http://schemas.microsoft.com/office/drawing/2014/main" val="20000"/>
                    </a:ext>
                  </a:extLst>
                </a:gridCol>
                <a:gridCol w="1736725">
                  <a:extLst>
                    <a:ext uri="{9D8B030D-6E8A-4147-A177-3AD203B41FA5}">
                      <a16:colId xmlns:a16="http://schemas.microsoft.com/office/drawing/2014/main" val="20001"/>
                    </a:ext>
                  </a:extLst>
                </a:gridCol>
                <a:gridCol w="1736725">
                  <a:extLst>
                    <a:ext uri="{9D8B030D-6E8A-4147-A177-3AD203B41FA5}">
                      <a16:colId xmlns:a16="http://schemas.microsoft.com/office/drawing/2014/main" val="20002"/>
                    </a:ext>
                  </a:extLst>
                </a:gridCol>
              </a:tblGrid>
              <a:tr h="572933">
                <a:tc>
                  <a:txBody>
                    <a:bodyPr/>
                    <a:lstStyle>
                      <a:lvl1pPr marL="342900" indent="-342900">
                        <a:spcBef>
                          <a:spcPct val="20000"/>
                        </a:spcBef>
                        <a:buClr>
                          <a:schemeClr val="tx2"/>
                        </a:buClr>
                        <a:buSzPct val="70000"/>
                        <a:buFont typeface="Wingdings" panose="05000000000000000000" pitchFamily="2" charset="2"/>
                        <a:defRPr sz="3200" b="1">
                          <a:solidFill>
                            <a:schemeClr val="tx1"/>
                          </a:solidFill>
                          <a:latin typeface="Arial" panose="020B0604020202020204" pitchFamily="34" charset="0"/>
                          <a:ea typeface="黑体" panose="02010609060101010101" pitchFamily="49" charset="-122"/>
                        </a:defRPr>
                      </a:lvl1pPr>
                      <a:lvl2pPr marL="692150" indent="-347663">
                        <a:spcBef>
                          <a:spcPct val="20000"/>
                        </a:spcBef>
                        <a:buClr>
                          <a:schemeClr val="accent2"/>
                        </a:buClr>
                        <a:buSzPct val="70000"/>
                        <a:buFont typeface="Wingdings" panose="05000000000000000000" pitchFamily="2" charset="2"/>
                        <a:defRPr sz="2800" b="1">
                          <a:solidFill>
                            <a:schemeClr val="tx1"/>
                          </a:solidFill>
                          <a:latin typeface="Arial" panose="020B0604020202020204" pitchFamily="34" charset="0"/>
                          <a:ea typeface="黑体" panose="02010609060101010101" pitchFamily="49" charset="-122"/>
                        </a:defRPr>
                      </a:lvl2pPr>
                      <a:lvl3pPr marL="987425" indent="-293688">
                        <a:spcBef>
                          <a:spcPct val="20000"/>
                        </a:spcBef>
                        <a:buClr>
                          <a:schemeClr val="accent1"/>
                        </a:buClr>
                        <a:buSzPct val="70000"/>
                        <a:buFont typeface="Wingdings" panose="05000000000000000000" pitchFamily="2" charset="2"/>
                        <a:defRPr sz="2400" b="1">
                          <a:solidFill>
                            <a:schemeClr val="tx1"/>
                          </a:solidFill>
                          <a:latin typeface="Arial" panose="020B0604020202020204" pitchFamily="34" charset="0"/>
                          <a:ea typeface="黑体" panose="02010609060101010101" pitchFamily="49" charset="-122"/>
                        </a:defRPr>
                      </a:lvl3pPr>
                      <a:lvl4pPr marL="1281113" indent="-2921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598613" indent="-315913">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0558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5130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9702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4274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Age</a:t>
                      </a:r>
                    </a:p>
                  </a:txBody>
                  <a:tcPr marT="45708" marB="457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FF"/>
                    </a:solidFill>
                  </a:tcPr>
                </a:tc>
                <a:tc>
                  <a:txBody>
                    <a:bodyPr/>
                    <a:lstStyle>
                      <a:lvl1pPr marL="342900" indent="-342900">
                        <a:spcBef>
                          <a:spcPct val="20000"/>
                        </a:spcBef>
                        <a:buClr>
                          <a:schemeClr val="tx2"/>
                        </a:buClr>
                        <a:buSzPct val="70000"/>
                        <a:buFont typeface="Wingdings" panose="05000000000000000000" pitchFamily="2" charset="2"/>
                        <a:defRPr sz="3200" b="1">
                          <a:solidFill>
                            <a:schemeClr val="tx1"/>
                          </a:solidFill>
                          <a:latin typeface="Arial" panose="020B0604020202020204" pitchFamily="34" charset="0"/>
                          <a:ea typeface="黑体" panose="02010609060101010101" pitchFamily="49" charset="-122"/>
                        </a:defRPr>
                      </a:lvl1pPr>
                      <a:lvl2pPr marL="692150" indent="-347663">
                        <a:spcBef>
                          <a:spcPct val="20000"/>
                        </a:spcBef>
                        <a:buClr>
                          <a:schemeClr val="accent2"/>
                        </a:buClr>
                        <a:buSzPct val="70000"/>
                        <a:buFont typeface="Wingdings" panose="05000000000000000000" pitchFamily="2" charset="2"/>
                        <a:defRPr sz="2800" b="1">
                          <a:solidFill>
                            <a:schemeClr val="tx1"/>
                          </a:solidFill>
                          <a:latin typeface="Arial" panose="020B0604020202020204" pitchFamily="34" charset="0"/>
                          <a:ea typeface="黑体" panose="02010609060101010101" pitchFamily="49" charset="-122"/>
                        </a:defRPr>
                      </a:lvl2pPr>
                      <a:lvl3pPr marL="987425" indent="-293688">
                        <a:spcBef>
                          <a:spcPct val="20000"/>
                        </a:spcBef>
                        <a:buClr>
                          <a:schemeClr val="accent1"/>
                        </a:buClr>
                        <a:buSzPct val="70000"/>
                        <a:buFont typeface="Wingdings" panose="05000000000000000000" pitchFamily="2" charset="2"/>
                        <a:defRPr sz="2400" b="1">
                          <a:solidFill>
                            <a:schemeClr val="tx1"/>
                          </a:solidFill>
                          <a:latin typeface="Arial" panose="020B0604020202020204" pitchFamily="34" charset="0"/>
                          <a:ea typeface="黑体" panose="02010609060101010101" pitchFamily="49" charset="-122"/>
                        </a:defRPr>
                      </a:lvl3pPr>
                      <a:lvl4pPr marL="1281113" indent="-2921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598613" indent="-315913">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0558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5130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9702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4274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Salary</a:t>
                      </a:r>
                    </a:p>
                  </a:txBody>
                  <a:tcPr marT="45708" marB="457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FF"/>
                    </a:solidFill>
                  </a:tcPr>
                </a:tc>
                <a:tc>
                  <a:txBody>
                    <a:bodyPr/>
                    <a:lstStyle>
                      <a:lvl1pPr marL="342900" indent="-342900">
                        <a:spcBef>
                          <a:spcPct val="20000"/>
                        </a:spcBef>
                        <a:buClr>
                          <a:schemeClr val="tx2"/>
                        </a:buClr>
                        <a:buSzPct val="70000"/>
                        <a:buFont typeface="Wingdings" panose="05000000000000000000" pitchFamily="2" charset="2"/>
                        <a:defRPr sz="3200" b="1">
                          <a:solidFill>
                            <a:schemeClr val="tx1"/>
                          </a:solidFill>
                          <a:latin typeface="Arial" panose="020B0604020202020204" pitchFamily="34" charset="0"/>
                          <a:ea typeface="黑体" panose="02010609060101010101" pitchFamily="49" charset="-122"/>
                        </a:defRPr>
                      </a:lvl1pPr>
                      <a:lvl2pPr marL="692150" indent="-347663">
                        <a:spcBef>
                          <a:spcPct val="20000"/>
                        </a:spcBef>
                        <a:buClr>
                          <a:schemeClr val="accent2"/>
                        </a:buClr>
                        <a:buSzPct val="70000"/>
                        <a:buFont typeface="Wingdings" panose="05000000000000000000" pitchFamily="2" charset="2"/>
                        <a:defRPr sz="2800" b="1">
                          <a:solidFill>
                            <a:schemeClr val="tx1"/>
                          </a:solidFill>
                          <a:latin typeface="Arial" panose="020B0604020202020204" pitchFamily="34" charset="0"/>
                          <a:ea typeface="黑体" panose="02010609060101010101" pitchFamily="49" charset="-122"/>
                        </a:defRPr>
                      </a:lvl2pPr>
                      <a:lvl3pPr marL="987425" indent="-293688">
                        <a:spcBef>
                          <a:spcPct val="20000"/>
                        </a:spcBef>
                        <a:buClr>
                          <a:schemeClr val="accent1"/>
                        </a:buClr>
                        <a:buSzPct val="70000"/>
                        <a:buFont typeface="Wingdings" panose="05000000000000000000" pitchFamily="2" charset="2"/>
                        <a:defRPr sz="2400" b="1">
                          <a:solidFill>
                            <a:schemeClr val="tx1"/>
                          </a:solidFill>
                          <a:latin typeface="Arial" panose="020B0604020202020204" pitchFamily="34" charset="0"/>
                          <a:ea typeface="黑体" panose="02010609060101010101" pitchFamily="49" charset="-122"/>
                        </a:defRPr>
                      </a:lvl3pPr>
                      <a:lvl4pPr marL="1281113" indent="-2921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598613" indent="-315913">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0558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5130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9702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4274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Class</a:t>
                      </a:r>
                    </a:p>
                  </a:txBody>
                  <a:tcPr marT="45708" marB="45708"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FF"/>
                    </a:solidFill>
                  </a:tcPr>
                </a:tc>
                <a:extLst>
                  <a:ext uri="{0D108BD9-81ED-4DB2-BD59-A6C34878D82A}">
                    <a16:rowId xmlns:a16="http://schemas.microsoft.com/office/drawing/2014/main" val="10000"/>
                  </a:ext>
                </a:extLst>
              </a:tr>
              <a:tr h="487611">
                <a:tc>
                  <a:txBody>
                    <a:bodyPr/>
                    <a:lstStyle>
                      <a:lvl1pPr marL="342900" indent="-342900">
                        <a:spcBef>
                          <a:spcPct val="20000"/>
                        </a:spcBef>
                        <a:buClr>
                          <a:schemeClr val="tx2"/>
                        </a:buClr>
                        <a:buSzPct val="70000"/>
                        <a:buFont typeface="Wingdings" panose="05000000000000000000" pitchFamily="2" charset="2"/>
                        <a:defRPr sz="3200" b="1">
                          <a:solidFill>
                            <a:schemeClr val="tx1"/>
                          </a:solidFill>
                          <a:latin typeface="Arial" panose="020B0604020202020204" pitchFamily="34" charset="0"/>
                          <a:ea typeface="黑体" panose="02010609060101010101" pitchFamily="49" charset="-122"/>
                        </a:defRPr>
                      </a:lvl1pPr>
                      <a:lvl2pPr marL="692150" indent="-347663">
                        <a:spcBef>
                          <a:spcPct val="20000"/>
                        </a:spcBef>
                        <a:buClr>
                          <a:schemeClr val="accent2"/>
                        </a:buClr>
                        <a:buSzPct val="70000"/>
                        <a:buFont typeface="Wingdings" panose="05000000000000000000" pitchFamily="2" charset="2"/>
                        <a:defRPr sz="2800" b="1">
                          <a:solidFill>
                            <a:schemeClr val="tx1"/>
                          </a:solidFill>
                          <a:latin typeface="Arial" panose="020B0604020202020204" pitchFamily="34" charset="0"/>
                          <a:ea typeface="黑体" panose="02010609060101010101" pitchFamily="49" charset="-122"/>
                        </a:defRPr>
                      </a:lvl2pPr>
                      <a:lvl3pPr marL="987425" indent="-293688">
                        <a:spcBef>
                          <a:spcPct val="20000"/>
                        </a:spcBef>
                        <a:buClr>
                          <a:schemeClr val="accent1"/>
                        </a:buClr>
                        <a:buSzPct val="70000"/>
                        <a:buFont typeface="Wingdings" panose="05000000000000000000" pitchFamily="2" charset="2"/>
                        <a:defRPr sz="2400" b="1">
                          <a:solidFill>
                            <a:schemeClr val="tx1"/>
                          </a:solidFill>
                          <a:latin typeface="Arial" panose="020B0604020202020204" pitchFamily="34" charset="0"/>
                          <a:ea typeface="黑体" panose="02010609060101010101" pitchFamily="49" charset="-122"/>
                        </a:defRPr>
                      </a:lvl3pPr>
                      <a:lvl4pPr marL="1281113" indent="-2921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598613" indent="-315913">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0558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5130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9702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4274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30</a:t>
                      </a:r>
                    </a:p>
                  </a:txBody>
                  <a:tcPr marT="45708" marB="45708"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3200" b="1">
                          <a:solidFill>
                            <a:schemeClr val="tx1"/>
                          </a:solidFill>
                          <a:latin typeface="Arial" panose="020B0604020202020204" pitchFamily="34" charset="0"/>
                          <a:ea typeface="黑体" panose="02010609060101010101" pitchFamily="49" charset="-122"/>
                        </a:defRPr>
                      </a:lvl1pPr>
                      <a:lvl2pPr marL="692150" indent="-347663">
                        <a:spcBef>
                          <a:spcPct val="20000"/>
                        </a:spcBef>
                        <a:buClr>
                          <a:schemeClr val="accent2"/>
                        </a:buClr>
                        <a:buSzPct val="70000"/>
                        <a:buFont typeface="Wingdings" panose="05000000000000000000" pitchFamily="2" charset="2"/>
                        <a:defRPr sz="2800" b="1">
                          <a:solidFill>
                            <a:schemeClr val="tx1"/>
                          </a:solidFill>
                          <a:latin typeface="Arial" panose="020B0604020202020204" pitchFamily="34" charset="0"/>
                          <a:ea typeface="黑体" panose="02010609060101010101" pitchFamily="49" charset="-122"/>
                        </a:defRPr>
                      </a:lvl2pPr>
                      <a:lvl3pPr marL="987425" indent="-293688">
                        <a:spcBef>
                          <a:spcPct val="20000"/>
                        </a:spcBef>
                        <a:buClr>
                          <a:schemeClr val="accent1"/>
                        </a:buClr>
                        <a:buSzPct val="70000"/>
                        <a:buFont typeface="Wingdings" panose="05000000000000000000" pitchFamily="2" charset="2"/>
                        <a:defRPr sz="2400" b="1">
                          <a:solidFill>
                            <a:schemeClr val="tx1"/>
                          </a:solidFill>
                          <a:latin typeface="Arial" panose="020B0604020202020204" pitchFamily="34" charset="0"/>
                          <a:ea typeface="黑体" panose="02010609060101010101" pitchFamily="49" charset="-122"/>
                        </a:defRPr>
                      </a:lvl3pPr>
                      <a:lvl4pPr marL="1281113" indent="-2921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598613" indent="-315913">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0558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5130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9702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4274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high</a:t>
                      </a:r>
                    </a:p>
                  </a:txBody>
                  <a:tcPr marT="45708" marB="457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3200" b="1">
                          <a:solidFill>
                            <a:schemeClr val="tx1"/>
                          </a:solidFill>
                          <a:latin typeface="Arial" panose="020B0604020202020204" pitchFamily="34" charset="0"/>
                          <a:ea typeface="黑体" panose="02010609060101010101" pitchFamily="49" charset="-122"/>
                        </a:defRPr>
                      </a:lvl1pPr>
                      <a:lvl2pPr marL="692150" indent="-347663">
                        <a:spcBef>
                          <a:spcPct val="20000"/>
                        </a:spcBef>
                        <a:buClr>
                          <a:schemeClr val="accent2"/>
                        </a:buClr>
                        <a:buSzPct val="70000"/>
                        <a:buFont typeface="Wingdings" panose="05000000000000000000" pitchFamily="2" charset="2"/>
                        <a:defRPr sz="2800" b="1">
                          <a:solidFill>
                            <a:schemeClr val="tx1"/>
                          </a:solidFill>
                          <a:latin typeface="Arial" panose="020B0604020202020204" pitchFamily="34" charset="0"/>
                          <a:ea typeface="黑体" panose="02010609060101010101" pitchFamily="49" charset="-122"/>
                        </a:defRPr>
                      </a:lvl2pPr>
                      <a:lvl3pPr marL="987425" indent="-293688">
                        <a:spcBef>
                          <a:spcPct val="20000"/>
                        </a:spcBef>
                        <a:buClr>
                          <a:schemeClr val="accent1"/>
                        </a:buClr>
                        <a:buSzPct val="70000"/>
                        <a:buFont typeface="Wingdings" panose="05000000000000000000" pitchFamily="2" charset="2"/>
                        <a:defRPr sz="2400" b="1">
                          <a:solidFill>
                            <a:schemeClr val="tx1"/>
                          </a:solidFill>
                          <a:latin typeface="Arial" panose="020B0604020202020204" pitchFamily="34" charset="0"/>
                          <a:ea typeface="黑体" panose="02010609060101010101" pitchFamily="49" charset="-122"/>
                        </a:defRPr>
                      </a:lvl3pPr>
                      <a:lvl4pPr marL="1281113" indent="-2921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598613" indent="-315913">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0558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5130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9702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4274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t>
                      </a:r>
                      <a:r>
                        <a:rPr kumimoji="0" lang="en-US" altLang="zh-CN" sz="2400" b="1"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7611">
                <a:tc>
                  <a:txBody>
                    <a:bodyPr/>
                    <a:lstStyle>
                      <a:lvl1pPr marL="342900" indent="-342900">
                        <a:spcBef>
                          <a:spcPct val="20000"/>
                        </a:spcBef>
                        <a:buClr>
                          <a:schemeClr val="tx2"/>
                        </a:buClr>
                        <a:buSzPct val="70000"/>
                        <a:buFont typeface="Wingdings" panose="05000000000000000000" pitchFamily="2" charset="2"/>
                        <a:defRPr sz="3200" b="1">
                          <a:solidFill>
                            <a:schemeClr val="tx1"/>
                          </a:solidFill>
                          <a:latin typeface="Arial" panose="020B0604020202020204" pitchFamily="34" charset="0"/>
                          <a:ea typeface="黑体" panose="02010609060101010101" pitchFamily="49" charset="-122"/>
                        </a:defRPr>
                      </a:lvl1pPr>
                      <a:lvl2pPr marL="692150" indent="-347663">
                        <a:spcBef>
                          <a:spcPct val="20000"/>
                        </a:spcBef>
                        <a:buClr>
                          <a:schemeClr val="accent2"/>
                        </a:buClr>
                        <a:buSzPct val="70000"/>
                        <a:buFont typeface="Wingdings" panose="05000000000000000000" pitchFamily="2" charset="2"/>
                        <a:defRPr sz="2800" b="1">
                          <a:solidFill>
                            <a:schemeClr val="tx1"/>
                          </a:solidFill>
                          <a:latin typeface="Arial" panose="020B0604020202020204" pitchFamily="34" charset="0"/>
                          <a:ea typeface="黑体" panose="02010609060101010101" pitchFamily="49" charset="-122"/>
                        </a:defRPr>
                      </a:lvl2pPr>
                      <a:lvl3pPr marL="987425" indent="-293688">
                        <a:spcBef>
                          <a:spcPct val="20000"/>
                        </a:spcBef>
                        <a:buClr>
                          <a:schemeClr val="accent1"/>
                        </a:buClr>
                        <a:buSzPct val="70000"/>
                        <a:buFont typeface="Wingdings" panose="05000000000000000000" pitchFamily="2" charset="2"/>
                        <a:defRPr sz="2400" b="1">
                          <a:solidFill>
                            <a:schemeClr val="tx1"/>
                          </a:solidFill>
                          <a:latin typeface="Arial" panose="020B0604020202020204" pitchFamily="34" charset="0"/>
                          <a:ea typeface="黑体" panose="02010609060101010101" pitchFamily="49" charset="-122"/>
                        </a:defRPr>
                      </a:lvl3pPr>
                      <a:lvl4pPr marL="1281113" indent="-2921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598613" indent="-315913">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0558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5130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9702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4274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25</a:t>
                      </a:r>
                    </a:p>
                  </a:txBody>
                  <a:tcPr marT="45708" marB="45708"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3200" b="1">
                          <a:solidFill>
                            <a:schemeClr val="tx1"/>
                          </a:solidFill>
                          <a:latin typeface="Arial" panose="020B0604020202020204" pitchFamily="34" charset="0"/>
                          <a:ea typeface="黑体" panose="02010609060101010101" pitchFamily="49" charset="-122"/>
                        </a:defRPr>
                      </a:lvl1pPr>
                      <a:lvl2pPr marL="692150" indent="-347663">
                        <a:spcBef>
                          <a:spcPct val="20000"/>
                        </a:spcBef>
                        <a:buClr>
                          <a:schemeClr val="accent2"/>
                        </a:buClr>
                        <a:buSzPct val="70000"/>
                        <a:buFont typeface="Wingdings" panose="05000000000000000000" pitchFamily="2" charset="2"/>
                        <a:defRPr sz="2800" b="1">
                          <a:solidFill>
                            <a:schemeClr val="tx1"/>
                          </a:solidFill>
                          <a:latin typeface="Arial" panose="020B0604020202020204" pitchFamily="34" charset="0"/>
                          <a:ea typeface="黑体" panose="02010609060101010101" pitchFamily="49" charset="-122"/>
                        </a:defRPr>
                      </a:lvl2pPr>
                      <a:lvl3pPr marL="987425" indent="-293688">
                        <a:spcBef>
                          <a:spcPct val="20000"/>
                        </a:spcBef>
                        <a:buClr>
                          <a:schemeClr val="accent1"/>
                        </a:buClr>
                        <a:buSzPct val="70000"/>
                        <a:buFont typeface="Wingdings" panose="05000000000000000000" pitchFamily="2" charset="2"/>
                        <a:defRPr sz="2400" b="1">
                          <a:solidFill>
                            <a:schemeClr val="tx1"/>
                          </a:solidFill>
                          <a:latin typeface="Arial" panose="020B0604020202020204" pitchFamily="34" charset="0"/>
                          <a:ea typeface="黑体" panose="02010609060101010101" pitchFamily="49" charset="-122"/>
                        </a:defRPr>
                      </a:lvl3pPr>
                      <a:lvl4pPr marL="1281113" indent="-2921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598613" indent="-315913">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0558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5130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9702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4274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high</a:t>
                      </a:r>
                    </a:p>
                  </a:txBody>
                  <a:tcPr marT="45708" marB="457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3200" b="1">
                          <a:solidFill>
                            <a:schemeClr val="tx1"/>
                          </a:solidFill>
                          <a:latin typeface="Arial" panose="020B0604020202020204" pitchFamily="34" charset="0"/>
                          <a:ea typeface="黑体" panose="02010609060101010101" pitchFamily="49" charset="-122"/>
                        </a:defRPr>
                      </a:lvl1pPr>
                      <a:lvl2pPr marL="692150" indent="-347663">
                        <a:spcBef>
                          <a:spcPct val="20000"/>
                        </a:spcBef>
                        <a:buClr>
                          <a:schemeClr val="accent2"/>
                        </a:buClr>
                        <a:buSzPct val="70000"/>
                        <a:buFont typeface="Wingdings" panose="05000000000000000000" pitchFamily="2" charset="2"/>
                        <a:defRPr sz="2800" b="1">
                          <a:solidFill>
                            <a:schemeClr val="tx1"/>
                          </a:solidFill>
                          <a:latin typeface="Arial" panose="020B0604020202020204" pitchFamily="34" charset="0"/>
                          <a:ea typeface="黑体" panose="02010609060101010101" pitchFamily="49" charset="-122"/>
                        </a:defRPr>
                      </a:lvl2pPr>
                      <a:lvl3pPr marL="987425" indent="-293688">
                        <a:spcBef>
                          <a:spcPct val="20000"/>
                        </a:spcBef>
                        <a:buClr>
                          <a:schemeClr val="accent1"/>
                        </a:buClr>
                        <a:buSzPct val="70000"/>
                        <a:buFont typeface="Wingdings" panose="05000000000000000000" pitchFamily="2" charset="2"/>
                        <a:defRPr sz="2400" b="1">
                          <a:solidFill>
                            <a:schemeClr val="tx1"/>
                          </a:solidFill>
                          <a:latin typeface="Arial" panose="020B0604020202020204" pitchFamily="34" charset="0"/>
                          <a:ea typeface="黑体" panose="02010609060101010101" pitchFamily="49" charset="-122"/>
                        </a:defRPr>
                      </a:lvl3pPr>
                      <a:lvl4pPr marL="1281113" indent="-2921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598613" indent="-315913">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0558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5130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9702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4274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t>
                      </a:r>
                      <a:r>
                        <a:rPr kumimoji="0" lang="en-US" altLang="zh-CN" sz="2400" b="1"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7611">
                <a:tc>
                  <a:txBody>
                    <a:bodyPr/>
                    <a:lstStyle>
                      <a:lvl1pPr marL="342900" indent="-342900">
                        <a:spcBef>
                          <a:spcPct val="20000"/>
                        </a:spcBef>
                        <a:buClr>
                          <a:schemeClr val="tx2"/>
                        </a:buClr>
                        <a:buSzPct val="70000"/>
                        <a:buFont typeface="Wingdings" panose="05000000000000000000" pitchFamily="2" charset="2"/>
                        <a:defRPr sz="3200" b="1">
                          <a:solidFill>
                            <a:schemeClr val="tx1"/>
                          </a:solidFill>
                          <a:latin typeface="Arial" panose="020B0604020202020204" pitchFamily="34" charset="0"/>
                          <a:ea typeface="黑体" panose="02010609060101010101" pitchFamily="49" charset="-122"/>
                        </a:defRPr>
                      </a:lvl1pPr>
                      <a:lvl2pPr marL="692150" indent="-347663">
                        <a:spcBef>
                          <a:spcPct val="20000"/>
                        </a:spcBef>
                        <a:buClr>
                          <a:schemeClr val="accent2"/>
                        </a:buClr>
                        <a:buSzPct val="70000"/>
                        <a:buFont typeface="Wingdings" panose="05000000000000000000" pitchFamily="2" charset="2"/>
                        <a:defRPr sz="2800" b="1">
                          <a:solidFill>
                            <a:schemeClr val="tx1"/>
                          </a:solidFill>
                          <a:latin typeface="Arial" panose="020B0604020202020204" pitchFamily="34" charset="0"/>
                          <a:ea typeface="黑体" panose="02010609060101010101" pitchFamily="49" charset="-122"/>
                        </a:defRPr>
                      </a:lvl2pPr>
                      <a:lvl3pPr marL="987425" indent="-293688">
                        <a:spcBef>
                          <a:spcPct val="20000"/>
                        </a:spcBef>
                        <a:buClr>
                          <a:schemeClr val="accent1"/>
                        </a:buClr>
                        <a:buSzPct val="70000"/>
                        <a:buFont typeface="Wingdings" panose="05000000000000000000" pitchFamily="2" charset="2"/>
                        <a:defRPr sz="2400" b="1">
                          <a:solidFill>
                            <a:schemeClr val="tx1"/>
                          </a:solidFill>
                          <a:latin typeface="Arial" panose="020B0604020202020204" pitchFamily="34" charset="0"/>
                          <a:ea typeface="黑体" panose="02010609060101010101" pitchFamily="49" charset="-122"/>
                        </a:defRPr>
                      </a:lvl3pPr>
                      <a:lvl4pPr marL="1281113" indent="-2921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598613" indent="-315913">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0558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5130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9702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4274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21</a:t>
                      </a:r>
                    </a:p>
                  </a:txBody>
                  <a:tcPr marT="45708" marB="45708"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3200" b="1">
                          <a:solidFill>
                            <a:schemeClr val="tx1"/>
                          </a:solidFill>
                          <a:latin typeface="Arial" panose="020B0604020202020204" pitchFamily="34" charset="0"/>
                          <a:ea typeface="黑体" panose="02010609060101010101" pitchFamily="49" charset="-122"/>
                        </a:defRPr>
                      </a:lvl1pPr>
                      <a:lvl2pPr marL="692150" indent="-347663">
                        <a:spcBef>
                          <a:spcPct val="20000"/>
                        </a:spcBef>
                        <a:buClr>
                          <a:schemeClr val="accent2"/>
                        </a:buClr>
                        <a:buSzPct val="70000"/>
                        <a:buFont typeface="Wingdings" panose="05000000000000000000" pitchFamily="2" charset="2"/>
                        <a:defRPr sz="2800" b="1">
                          <a:solidFill>
                            <a:schemeClr val="tx1"/>
                          </a:solidFill>
                          <a:latin typeface="Arial" panose="020B0604020202020204" pitchFamily="34" charset="0"/>
                          <a:ea typeface="黑体" panose="02010609060101010101" pitchFamily="49" charset="-122"/>
                        </a:defRPr>
                      </a:lvl2pPr>
                      <a:lvl3pPr marL="987425" indent="-293688">
                        <a:spcBef>
                          <a:spcPct val="20000"/>
                        </a:spcBef>
                        <a:buClr>
                          <a:schemeClr val="accent1"/>
                        </a:buClr>
                        <a:buSzPct val="70000"/>
                        <a:buFont typeface="Wingdings" panose="05000000000000000000" pitchFamily="2" charset="2"/>
                        <a:defRPr sz="2400" b="1">
                          <a:solidFill>
                            <a:schemeClr val="tx1"/>
                          </a:solidFill>
                          <a:latin typeface="Arial" panose="020B0604020202020204" pitchFamily="34" charset="0"/>
                          <a:ea typeface="黑体" panose="02010609060101010101" pitchFamily="49" charset="-122"/>
                        </a:defRPr>
                      </a:lvl3pPr>
                      <a:lvl4pPr marL="1281113" indent="-2921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598613" indent="-315913">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0558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5130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9702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4274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low</a:t>
                      </a:r>
                    </a:p>
                  </a:txBody>
                  <a:tcPr marT="45708" marB="457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3200" b="1">
                          <a:solidFill>
                            <a:schemeClr val="tx1"/>
                          </a:solidFill>
                          <a:latin typeface="Arial" panose="020B0604020202020204" pitchFamily="34" charset="0"/>
                          <a:ea typeface="黑体" panose="02010609060101010101" pitchFamily="49" charset="-122"/>
                        </a:defRPr>
                      </a:lvl1pPr>
                      <a:lvl2pPr marL="692150" indent="-347663">
                        <a:spcBef>
                          <a:spcPct val="20000"/>
                        </a:spcBef>
                        <a:buClr>
                          <a:schemeClr val="accent2"/>
                        </a:buClr>
                        <a:buSzPct val="70000"/>
                        <a:buFont typeface="Wingdings" panose="05000000000000000000" pitchFamily="2" charset="2"/>
                        <a:defRPr sz="2800" b="1">
                          <a:solidFill>
                            <a:schemeClr val="tx1"/>
                          </a:solidFill>
                          <a:latin typeface="Arial" panose="020B0604020202020204" pitchFamily="34" charset="0"/>
                          <a:ea typeface="黑体" panose="02010609060101010101" pitchFamily="49" charset="-122"/>
                        </a:defRPr>
                      </a:lvl2pPr>
                      <a:lvl3pPr marL="987425" indent="-293688">
                        <a:spcBef>
                          <a:spcPct val="20000"/>
                        </a:spcBef>
                        <a:buClr>
                          <a:schemeClr val="accent1"/>
                        </a:buClr>
                        <a:buSzPct val="70000"/>
                        <a:buFont typeface="Wingdings" panose="05000000000000000000" pitchFamily="2" charset="2"/>
                        <a:defRPr sz="2400" b="1">
                          <a:solidFill>
                            <a:schemeClr val="tx1"/>
                          </a:solidFill>
                          <a:latin typeface="Arial" panose="020B0604020202020204" pitchFamily="34" charset="0"/>
                          <a:ea typeface="黑体" panose="02010609060101010101" pitchFamily="49" charset="-122"/>
                        </a:defRPr>
                      </a:lvl3pPr>
                      <a:lvl4pPr marL="1281113" indent="-2921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598613" indent="-315913">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0558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5130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9702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4274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t>
                      </a:r>
                      <a:r>
                        <a:rPr kumimoji="0" lang="en-US" altLang="zh-CN" sz="2400" b="1"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7611">
                <a:tc>
                  <a:txBody>
                    <a:bodyPr/>
                    <a:lstStyle>
                      <a:lvl1pPr marL="342900" indent="-342900">
                        <a:spcBef>
                          <a:spcPct val="20000"/>
                        </a:spcBef>
                        <a:buClr>
                          <a:schemeClr val="tx2"/>
                        </a:buClr>
                        <a:buSzPct val="70000"/>
                        <a:buFont typeface="Wingdings" panose="05000000000000000000" pitchFamily="2" charset="2"/>
                        <a:defRPr sz="3200" b="1">
                          <a:solidFill>
                            <a:schemeClr val="tx1"/>
                          </a:solidFill>
                          <a:latin typeface="Arial" panose="020B0604020202020204" pitchFamily="34" charset="0"/>
                          <a:ea typeface="黑体" panose="02010609060101010101" pitchFamily="49" charset="-122"/>
                        </a:defRPr>
                      </a:lvl1pPr>
                      <a:lvl2pPr marL="692150" indent="-347663">
                        <a:spcBef>
                          <a:spcPct val="20000"/>
                        </a:spcBef>
                        <a:buClr>
                          <a:schemeClr val="accent2"/>
                        </a:buClr>
                        <a:buSzPct val="70000"/>
                        <a:buFont typeface="Wingdings" panose="05000000000000000000" pitchFamily="2" charset="2"/>
                        <a:defRPr sz="2800" b="1">
                          <a:solidFill>
                            <a:schemeClr val="tx1"/>
                          </a:solidFill>
                          <a:latin typeface="Arial" panose="020B0604020202020204" pitchFamily="34" charset="0"/>
                          <a:ea typeface="黑体" panose="02010609060101010101" pitchFamily="49" charset="-122"/>
                        </a:defRPr>
                      </a:lvl2pPr>
                      <a:lvl3pPr marL="987425" indent="-293688">
                        <a:spcBef>
                          <a:spcPct val="20000"/>
                        </a:spcBef>
                        <a:buClr>
                          <a:schemeClr val="accent1"/>
                        </a:buClr>
                        <a:buSzPct val="70000"/>
                        <a:buFont typeface="Wingdings" panose="05000000000000000000" pitchFamily="2" charset="2"/>
                        <a:defRPr sz="2400" b="1">
                          <a:solidFill>
                            <a:schemeClr val="tx1"/>
                          </a:solidFill>
                          <a:latin typeface="Arial" panose="020B0604020202020204" pitchFamily="34" charset="0"/>
                          <a:ea typeface="黑体" panose="02010609060101010101" pitchFamily="49" charset="-122"/>
                        </a:defRPr>
                      </a:lvl3pPr>
                      <a:lvl4pPr marL="1281113" indent="-2921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598613" indent="-315913">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0558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5130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9702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4274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43</a:t>
                      </a:r>
                    </a:p>
                  </a:txBody>
                  <a:tcPr marT="45708" marB="45708"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3200" b="1">
                          <a:solidFill>
                            <a:schemeClr val="tx1"/>
                          </a:solidFill>
                          <a:latin typeface="Arial" panose="020B0604020202020204" pitchFamily="34" charset="0"/>
                          <a:ea typeface="黑体" panose="02010609060101010101" pitchFamily="49" charset="-122"/>
                        </a:defRPr>
                      </a:lvl1pPr>
                      <a:lvl2pPr marL="692150" indent="-347663">
                        <a:spcBef>
                          <a:spcPct val="20000"/>
                        </a:spcBef>
                        <a:buClr>
                          <a:schemeClr val="accent2"/>
                        </a:buClr>
                        <a:buSzPct val="70000"/>
                        <a:buFont typeface="Wingdings" panose="05000000000000000000" pitchFamily="2" charset="2"/>
                        <a:defRPr sz="2800" b="1">
                          <a:solidFill>
                            <a:schemeClr val="tx1"/>
                          </a:solidFill>
                          <a:latin typeface="Arial" panose="020B0604020202020204" pitchFamily="34" charset="0"/>
                          <a:ea typeface="黑体" panose="02010609060101010101" pitchFamily="49" charset="-122"/>
                        </a:defRPr>
                      </a:lvl2pPr>
                      <a:lvl3pPr marL="987425" indent="-293688">
                        <a:spcBef>
                          <a:spcPct val="20000"/>
                        </a:spcBef>
                        <a:buClr>
                          <a:schemeClr val="accent1"/>
                        </a:buClr>
                        <a:buSzPct val="70000"/>
                        <a:buFont typeface="Wingdings" panose="05000000000000000000" pitchFamily="2" charset="2"/>
                        <a:defRPr sz="2400" b="1">
                          <a:solidFill>
                            <a:schemeClr val="tx1"/>
                          </a:solidFill>
                          <a:latin typeface="Arial" panose="020B0604020202020204" pitchFamily="34" charset="0"/>
                          <a:ea typeface="黑体" panose="02010609060101010101" pitchFamily="49" charset="-122"/>
                        </a:defRPr>
                      </a:lvl3pPr>
                      <a:lvl4pPr marL="1281113" indent="-2921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598613" indent="-315913">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0558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5130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9702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4274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high</a:t>
                      </a:r>
                    </a:p>
                  </a:txBody>
                  <a:tcPr marT="45708" marB="457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3200" b="1">
                          <a:solidFill>
                            <a:schemeClr val="tx1"/>
                          </a:solidFill>
                          <a:latin typeface="Arial" panose="020B0604020202020204" pitchFamily="34" charset="0"/>
                          <a:ea typeface="黑体" panose="02010609060101010101" pitchFamily="49" charset="-122"/>
                        </a:defRPr>
                      </a:lvl1pPr>
                      <a:lvl2pPr marL="692150" indent="-347663">
                        <a:spcBef>
                          <a:spcPct val="20000"/>
                        </a:spcBef>
                        <a:buClr>
                          <a:schemeClr val="accent2"/>
                        </a:buClr>
                        <a:buSzPct val="70000"/>
                        <a:buFont typeface="Wingdings" panose="05000000000000000000" pitchFamily="2" charset="2"/>
                        <a:defRPr sz="2800" b="1">
                          <a:solidFill>
                            <a:schemeClr val="tx1"/>
                          </a:solidFill>
                          <a:latin typeface="Arial" panose="020B0604020202020204" pitchFamily="34" charset="0"/>
                          <a:ea typeface="黑体" panose="02010609060101010101" pitchFamily="49" charset="-122"/>
                        </a:defRPr>
                      </a:lvl2pPr>
                      <a:lvl3pPr marL="987425" indent="-293688">
                        <a:spcBef>
                          <a:spcPct val="20000"/>
                        </a:spcBef>
                        <a:buClr>
                          <a:schemeClr val="accent1"/>
                        </a:buClr>
                        <a:buSzPct val="70000"/>
                        <a:buFont typeface="Wingdings" panose="05000000000000000000" pitchFamily="2" charset="2"/>
                        <a:defRPr sz="2400" b="1">
                          <a:solidFill>
                            <a:schemeClr val="tx1"/>
                          </a:solidFill>
                          <a:latin typeface="Arial" panose="020B0604020202020204" pitchFamily="34" charset="0"/>
                          <a:ea typeface="黑体" panose="02010609060101010101" pitchFamily="49" charset="-122"/>
                        </a:defRPr>
                      </a:lvl3pPr>
                      <a:lvl4pPr marL="1281113" indent="-2921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598613" indent="-315913">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0558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5130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9702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4274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t>
                      </a:r>
                      <a:r>
                        <a:rPr kumimoji="0" lang="en-US" altLang="zh-CN" sz="2400" b="1"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87611">
                <a:tc>
                  <a:txBody>
                    <a:bodyPr/>
                    <a:lstStyle>
                      <a:lvl1pPr marL="342900" indent="-342900">
                        <a:spcBef>
                          <a:spcPct val="20000"/>
                        </a:spcBef>
                        <a:buClr>
                          <a:schemeClr val="tx2"/>
                        </a:buClr>
                        <a:buSzPct val="70000"/>
                        <a:buFont typeface="Wingdings" panose="05000000000000000000" pitchFamily="2" charset="2"/>
                        <a:defRPr sz="3200" b="1">
                          <a:solidFill>
                            <a:schemeClr val="tx1"/>
                          </a:solidFill>
                          <a:latin typeface="Arial" panose="020B0604020202020204" pitchFamily="34" charset="0"/>
                          <a:ea typeface="黑体" panose="02010609060101010101" pitchFamily="49" charset="-122"/>
                        </a:defRPr>
                      </a:lvl1pPr>
                      <a:lvl2pPr marL="692150" indent="-347663">
                        <a:spcBef>
                          <a:spcPct val="20000"/>
                        </a:spcBef>
                        <a:buClr>
                          <a:schemeClr val="accent2"/>
                        </a:buClr>
                        <a:buSzPct val="70000"/>
                        <a:buFont typeface="Wingdings" panose="05000000000000000000" pitchFamily="2" charset="2"/>
                        <a:defRPr sz="2800" b="1">
                          <a:solidFill>
                            <a:schemeClr val="tx1"/>
                          </a:solidFill>
                          <a:latin typeface="Arial" panose="020B0604020202020204" pitchFamily="34" charset="0"/>
                          <a:ea typeface="黑体" panose="02010609060101010101" pitchFamily="49" charset="-122"/>
                        </a:defRPr>
                      </a:lvl2pPr>
                      <a:lvl3pPr marL="987425" indent="-293688">
                        <a:spcBef>
                          <a:spcPct val="20000"/>
                        </a:spcBef>
                        <a:buClr>
                          <a:schemeClr val="accent1"/>
                        </a:buClr>
                        <a:buSzPct val="70000"/>
                        <a:buFont typeface="Wingdings" panose="05000000000000000000" pitchFamily="2" charset="2"/>
                        <a:defRPr sz="2400" b="1">
                          <a:solidFill>
                            <a:schemeClr val="tx1"/>
                          </a:solidFill>
                          <a:latin typeface="Arial" panose="020B0604020202020204" pitchFamily="34" charset="0"/>
                          <a:ea typeface="黑体" panose="02010609060101010101" pitchFamily="49" charset="-122"/>
                        </a:defRPr>
                      </a:lvl3pPr>
                      <a:lvl4pPr marL="1281113" indent="-2921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598613" indent="-315913">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0558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5130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9702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4274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18</a:t>
                      </a:r>
                    </a:p>
                  </a:txBody>
                  <a:tcPr marT="45708" marB="45708"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3200" b="1">
                          <a:solidFill>
                            <a:schemeClr val="tx1"/>
                          </a:solidFill>
                          <a:latin typeface="Arial" panose="020B0604020202020204" pitchFamily="34" charset="0"/>
                          <a:ea typeface="黑体" panose="02010609060101010101" pitchFamily="49" charset="-122"/>
                        </a:defRPr>
                      </a:lvl1pPr>
                      <a:lvl2pPr marL="692150" indent="-347663">
                        <a:spcBef>
                          <a:spcPct val="20000"/>
                        </a:spcBef>
                        <a:buClr>
                          <a:schemeClr val="accent2"/>
                        </a:buClr>
                        <a:buSzPct val="70000"/>
                        <a:buFont typeface="Wingdings" panose="05000000000000000000" pitchFamily="2" charset="2"/>
                        <a:defRPr sz="2800" b="1">
                          <a:solidFill>
                            <a:schemeClr val="tx1"/>
                          </a:solidFill>
                          <a:latin typeface="Arial" panose="020B0604020202020204" pitchFamily="34" charset="0"/>
                          <a:ea typeface="黑体" panose="02010609060101010101" pitchFamily="49" charset="-122"/>
                        </a:defRPr>
                      </a:lvl2pPr>
                      <a:lvl3pPr marL="987425" indent="-293688">
                        <a:spcBef>
                          <a:spcPct val="20000"/>
                        </a:spcBef>
                        <a:buClr>
                          <a:schemeClr val="accent1"/>
                        </a:buClr>
                        <a:buSzPct val="70000"/>
                        <a:buFont typeface="Wingdings" panose="05000000000000000000" pitchFamily="2" charset="2"/>
                        <a:defRPr sz="2400" b="1">
                          <a:solidFill>
                            <a:schemeClr val="tx1"/>
                          </a:solidFill>
                          <a:latin typeface="Arial" panose="020B0604020202020204" pitchFamily="34" charset="0"/>
                          <a:ea typeface="黑体" panose="02010609060101010101" pitchFamily="49" charset="-122"/>
                        </a:defRPr>
                      </a:lvl3pPr>
                      <a:lvl4pPr marL="1281113" indent="-2921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598613" indent="-315913">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0558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5130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9702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4274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low</a:t>
                      </a:r>
                    </a:p>
                  </a:txBody>
                  <a:tcPr marT="45708" marB="457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3200" b="1">
                          <a:solidFill>
                            <a:schemeClr val="tx1"/>
                          </a:solidFill>
                          <a:latin typeface="Arial" panose="020B0604020202020204" pitchFamily="34" charset="0"/>
                          <a:ea typeface="黑体" panose="02010609060101010101" pitchFamily="49" charset="-122"/>
                        </a:defRPr>
                      </a:lvl1pPr>
                      <a:lvl2pPr marL="692150" indent="-347663">
                        <a:spcBef>
                          <a:spcPct val="20000"/>
                        </a:spcBef>
                        <a:buClr>
                          <a:schemeClr val="accent2"/>
                        </a:buClr>
                        <a:buSzPct val="70000"/>
                        <a:buFont typeface="Wingdings" panose="05000000000000000000" pitchFamily="2" charset="2"/>
                        <a:defRPr sz="2800" b="1">
                          <a:solidFill>
                            <a:schemeClr val="tx1"/>
                          </a:solidFill>
                          <a:latin typeface="Arial" panose="020B0604020202020204" pitchFamily="34" charset="0"/>
                          <a:ea typeface="黑体" panose="02010609060101010101" pitchFamily="49" charset="-122"/>
                        </a:defRPr>
                      </a:lvl2pPr>
                      <a:lvl3pPr marL="987425" indent="-293688">
                        <a:spcBef>
                          <a:spcPct val="20000"/>
                        </a:spcBef>
                        <a:buClr>
                          <a:schemeClr val="accent1"/>
                        </a:buClr>
                        <a:buSzPct val="70000"/>
                        <a:buFont typeface="Wingdings" panose="05000000000000000000" pitchFamily="2" charset="2"/>
                        <a:defRPr sz="2400" b="1">
                          <a:solidFill>
                            <a:schemeClr val="tx1"/>
                          </a:solidFill>
                          <a:latin typeface="Arial" panose="020B0604020202020204" pitchFamily="34" charset="0"/>
                          <a:ea typeface="黑体" panose="02010609060101010101" pitchFamily="49" charset="-122"/>
                        </a:defRPr>
                      </a:lvl3pPr>
                      <a:lvl4pPr marL="1281113" indent="-2921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598613" indent="-315913">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0558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5130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9702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4274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t>
                      </a:r>
                      <a:r>
                        <a:rPr kumimoji="0" lang="en-US" altLang="zh-CN" sz="2400" b="1"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87611">
                <a:tc>
                  <a:txBody>
                    <a:bodyPr/>
                    <a:lstStyle>
                      <a:lvl1pPr marL="342900" indent="-342900">
                        <a:spcBef>
                          <a:spcPct val="20000"/>
                        </a:spcBef>
                        <a:buClr>
                          <a:schemeClr val="tx2"/>
                        </a:buClr>
                        <a:buSzPct val="70000"/>
                        <a:buFont typeface="Wingdings" panose="05000000000000000000" pitchFamily="2" charset="2"/>
                        <a:defRPr sz="3200" b="1">
                          <a:solidFill>
                            <a:schemeClr val="tx1"/>
                          </a:solidFill>
                          <a:latin typeface="Arial" panose="020B0604020202020204" pitchFamily="34" charset="0"/>
                          <a:ea typeface="黑体" panose="02010609060101010101" pitchFamily="49" charset="-122"/>
                        </a:defRPr>
                      </a:lvl1pPr>
                      <a:lvl2pPr marL="692150" indent="-347663">
                        <a:spcBef>
                          <a:spcPct val="20000"/>
                        </a:spcBef>
                        <a:buClr>
                          <a:schemeClr val="accent2"/>
                        </a:buClr>
                        <a:buSzPct val="70000"/>
                        <a:buFont typeface="Wingdings" panose="05000000000000000000" pitchFamily="2" charset="2"/>
                        <a:defRPr sz="2800" b="1">
                          <a:solidFill>
                            <a:schemeClr val="tx1"/>
                          </a:solidFill>
                          <a:latin typeface="Arial" panose="020B0604020202020204" pitchFamily="34" charset="0"/>
                          <a:ea typeface="黑体" panose="02010609060101010101" pitchFamily="49" charset="-122"/>
                        </a:defRPr>
                      </a:lvl2pPr>
                      <a:lvl3pPr marL="987425" indent="-293688">
                        <a:spcBef>
                          <a:spcPct val="20000"/>
                        </a:spcBef>
                        <a:buClr>
                          <a:schemeClr val="accent1"/>
                        </a:buClr>
                        <a:buSzPct val="70000"/>
                        <a:buFont typeface="Wingdings" panose="05000000000000000000" pitchFamily="2" charset="2"/>
                        <a:defRPr sz="2400" b="1">
                          <a:solidFill>
                            <a:schemeClr val="tx1"/>
                          </a:solidFill>
                          <a:latin typeface="Arial" panose="020B0604020202020204" pitchFamily="34" charset="0"/>
                          <a:ea typeface="黑体" panose="02010609060101010101" pitchFamily="49" charset="-122"/>
                        </a:defRPr>
                      </a:lvl3pPr>
                      <a:lvl4pPr marL="1281113" indent="-2921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598613" indent="-315913">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0558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5130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9702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4274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33</a:t>
                      </a:r>
                    </a:p>
                  </a:txBody>
                  <a:tcPr marT="45708" marB="45708"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3200" b="1">
                          <a:solidFill>
                            <a:schemeClr val="tx1"/>
                          </a:solidFill>
                          <a:latin typeface="Arial" panose="020B0604020202020204" pitchFamily="34" charset="0"/>
                          <a:ea typeface="黑体" panose="02010609060101010101" pitchFamily="49" charset="-122"/>
                        </a:defRPr>
                      </a:lvl1pPr>
                      <a:lvl2pPr marL="692150" indent="-347663">
                        <a:spcBef>
                          <a:spcPct val="20000"/>
                        </a:spcBef>
                        <a:buClr>
                          <a:schemeClr val="accent2"/>
                        </a:buClr>
                        <a:buSzPct val="70000"/>
                        <a:buFont typeface="Wingdings" panose="05000000000000000000" pitchFamily="2" charset="2"/>
                        <a:defRPr sz="2800" b="1">
                          <a:solidFill>
                            <a:schemeClr val="tx1"/>
                          </a:solidFill>
                          <a:latin typeface="Arial" panose="020B0604020202020204" pitchFamily="34" charset="0"/>
                          <a:ea typeface="黑体" panose="02010609060101010101" pitchFamily="49" charset="-122"/>
                        </a:defRPr>
                      </a:lvl2pPr>
                      <a:lvl3pPr marL="987425" indent="-293688">
                        <a:spcBef>
                          <a:spcPct val="20000"/>
                        </a:spcBef>
                        <a:buClr>
                          <a:schemeClr val="accent1"/>
                        </a:buClr>
                        <a:buSzPct val="70000"/>
                        <a:buFont typeface="Wingdings" panose="05000000000000000000" pitchFamily="2" charset="2"/>
                        <a:defRPr sz="2400" b="1">
                          <a:solidFill>
                            <a:schemeClr val="tx1"/>
                          </a:solidFill>
                          <a:latin typeface="Arial" panose="020B0604020202020204" pitchFamily="34" charset="0"/>
                          <a:ea typeface="黑体" panose="02010609060101010101" pitchFamily="49" charset="-122"/>
                        </a:defRPr>
                      </a:lvl3pPr>
                      <a:lvl4pPr marL="1281113" indent="-2921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598613" indent="-315913">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0558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5130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9702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4274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low</a:t>
                      </a:r>
                    </a:p>
                  </a:txBody>
                  <a:tcPr marT="45708" marB="457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3200" b="1">
                          <a:solidFill>
                            <a:schemeClr val="tx1"/>
                          </a:solidFill>
                          <a:latin typeface="Arial" panose="020B0604020202020204" pitchFamily="34" charset="0"/>
                          <a:ea typeface="黑体" panose="02010609060101010101" pitchFamily="49" charset="-122"/>
                        </a:defRPr>
                      </a:lvl1pPr>
                      <a:lvl2pPr marL="692150" indent="-347663">
                        <a:spcBef>
                          <a:spcPct val="20000"/>
                        </a:spcBef>
                        <a:buClr>
                          <a:schemeClr val="accent2"/>
                        </a:buClr>
                        <a:buSzPct val="70000"/>
                        <a:buFont typeface="Wingdings" panose="05000000000000000000" pitchFamily="2" charset="2"/>
                        <a:defRPr sz="2800" b="1">
                          <a:solidFill>
                            <a:schemeClr val="tx1"/>
                          </a:solidFill>
                          <a:latin typeface="Arial" panose="020B0604020202020204" pitchFamily="34" charset="0"/>
                          <a:ea typeface="黑体" panose="02010609060101010101" pitchFamily="49" charset="-122"/>
                        </a:defRPr>
                      </a:lvl2pPr>
                      <a:lvl3pPr marL="987425" indent="-293688">
                        <a:spcBef>
                          <a:spcPct val="20000"/>
                        </a:spcBef>
                        <a:buClr>
                          <a:schemeClr val="accent1"/>
                        </a:buClr>
                        <a:buSzPct val="70000"/>
                        <a:buFont typeface="Wingdings" panose="05000000000000000000" pitchFamily="2" charset="2"/>
                        <a:defRPr sz="2400" b="1">
                          <a:solidFill>
                            <a:schemeClr val="tx1"/>
                          </a:solidFill>
                          <a:latin typeface="Arial" panose="020B0604020202020204" pitchFamily="34" charset="0"/>
                          <a:ea typeface="黑体" panose="02010609060101010101" pitchFamily="49" charset="-122"/>
                        </a:defRPr>
                      </a:lvl3pPr>
                      <a:lvl4pPr marL="1281113" indent="-2921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598613" indent="-315913">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0558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5130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9702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4274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t>
                      </a:r>
                      <a:r>
                        <a:rPr kumimoji="0" lang="en-US" altLang="zh-CN" sz="2400" b="1"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87611">
                <a:tc>
                  <a:txBody>
                    <a:bodyPr/>
                    <a:lstStyle>
                      <a:lvl1pPr marL="342900" indent="-342900">
                        <a:spcBef>
                          <a:spcPct val="20000"/>
                        </a:spcBef>
                        <a:buClr>
                          <a:schemeClr val="tx2"/>
                        </a:buClr>
                        <a:buSzPct val="70000"/>
                        <a:buFont typeface="Wingdings" panose="05000000000000000000" pitchFamily="2" charset="2"/>
                        <a:defRPr sz="3200" b="1">
                          <a:solidFill>
                            <a:schemeClr val="tx1"/>
                          </a:solidFill>
                          <a:latin typeface="Arial" panose="020B0604020202020204" pitchFamily="34" charset="0"/>
                          <a:ea typeface="黑体" panose="02010609060101010101" pitchFamily="49" charset="-122"/>
                        </a:defRPr>
                      </a:lvl1pPr>
                      <a:lvl2pPr marL="692150" indent="-347663">
                        <a:spcBef>
                          <a:spcPct val="20000"/>
                        </a:spcBef>
                        <a:buClr>
                          <a:schemeClr val="accent2"/>
                        </a:buClr>
                        <a:buSzPct val="70000"/>
                        <a:buFont typeface="Wingdings" panose="05000000000000000000" pitchFamily="2" charset="2"/>
                        <a:defRPr sz="2800" b="1">
                          <a:solidFill>
                            <a:schemeClr val="tx1"/>
                          </a:solidFill>
                          <a:latin typeface="Arial" panose="020B0604020202020204" pitchFamily="34" charset="0"/>
                          <a:ea typeface="黑体" panose="02010609060101010101" pitchFamily="49" charset="-122"/>
                        </a:defRPr>
                      </a:lvl2pPr>
                      <a:lvl3pPr marL="987425" indent="-293688">
                        <a:spcBef>
                          <a:spcPct val="20000"/>
                        </a:spcBef>
                        <a:buClr>
                          <a:schemeClr val="accent1"/>
                        </a:buClr>
                        <a:buSzPct val="70000"/>
                        <a:buFont typeface="Wingdings" panose="05000000000000000000" pitchFamily="2" charset="2"/>
                        <a:defRPr sz="2400" b="1">
                          <a:solidFill>
                            <a:schemeClr val="tx1"/>
                          </a:solidFill>
                          <a:latin typeface="Arial" panose="020B0604020202020204" pitchFamily="34" charset="0"/>
                          <a:ea typeface="黑体" panose="02010609060101010101" pitchFamily="49" charset="-122"/>
                        </a:defRPr>
                      </a:lvl3pPr>
                      <a:lvl4pPr marL="1281113" indent="-2921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598613" indent="-315913">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0558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5130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9702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4274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T="45708" marB="45708"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3200" b="1">
                          <a:solidFill>
                            <a:schemeClr val="tx1"/>
                          </a:solidFill>
                          <a:latin typeface="Arial" panose="020B0604020202020204" pitchFamily="34" charset="0"/>
                          <a:ea typeface="黑体" panose="02010609060101010101" pitchFamily="49" charset="-122"/>
                        </a:defRPr>
                      </a:lvl1pPr>
                      <a:lvl2pPr marL="692150" indent="-347663">
                        <a:spcBef>
                          <a:spcPct val="20000"/>
                        </a:spcBef>
                        <a:buClr>
                          <a:schemeClr val="accent2"/>
                        </a:buClr>
                        <a:buSzPct val="70000"/>
                        <a:buFont typeface="Wingdings" panose="05000000000000000000" pitchFamily="2" charset="2"/>
                        <a:defRPr sz="2800" b="1">
                          <a:solidFill>
                            <a:schemeClr val="tx1"/>
                          </a:solidFill>
                          <a:latin typeface="Arial" panose="020B0604020202020204" pitchFamily="34" charset="0"/>
                          <a:ea typeface="黑体" panose="02010609060101010101" pitchFamily="49" charset="-122"/>
                        </a:defRPr>
                      </a:lvl2pPr>
                      <a:lvl3pPr marL="987425" indent="-293688">
                        <a:spcBef>
                          <a:spcPct val="20000"/>
                        </a:spcBef>
                        <a:buClr>
                          <a:schemeClr val="accent1"/>
                        </a:buClr>
                        <a:buSzPct val="70000"/>
                        <a:buFont typeface="Wingdings" panose="05000000000000000000" pitchFamily="2" charset="2"/>
                        <a:defRPr sz="2400" b="1">
                          <a:solidFill>
                            <a:schemeClr val="tx1"/>
                          </a:solidFill>
                          <a:latin typeface="Arial" panose="020B0604020202020204" pitchFamily="34" charset="0"/>
                          <a:ea typeface="黑体" panose="02010609060101010101" pitchFamily="49" charset="-122"/>
                        </a:defRPr>
                      </a:lvl3pPr>
                      <a:lvl4pPr marL="1281113" indent="-2921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598613" indent="-315913">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0558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5130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9702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4274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T="45708" marB="457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3200" b="1">
                          <a:solidFill>
                            <a:schemeClr val="tx1"/>
                          </a:solidFill>
                          <a:latin typeface="Arial" panose="020B0604020202020204" pitchFamily="34" charset="0"/>
                          <a:ea typeface="黑体" panose="02010609060101010101" pitchFamily="49" charset="-122"/>
                        </a:defRPr>
                      </a:lvl1pPr>
                      <a:lvl2pPr marL="692150" indent="-347663">
                        <a:spcBef>
                          <a:spcPct val="20000"/>
                        </a:spcBef>
                        <a:buClr>
                          <a:schemeClr val="accent2"/>
                        </a:buClr>
                        <a:buSzPct val="70000"/>
                        <a:buFont typeface="Wingdings" panose="05000000000000000000" pitchFamily="2" charset="2"/>
                        <a:defRPr sz="2800" b="1">
                          <a:solidFill>
                            <a:schemeClr val="tx1"/>
                          </a:solidFill>
                          <a:latin typeface="Arial" panose="020B0604020202020204" pitchFamily="34" charset="0"/>
                          <a:ea typeface="黑体" panose="02010609060101010101" pitchFamily="49" charset="-122"/>
                        </a:defRPr>
                      </a:lvl2pPr>
                      <a:lvl3pPr marL="987425" indent="-293688">
                        <a:spcBef>
                          <a:spcPct val="20000"/>
                        </a:spcBef>
                        <a:buClr>
                          <a:schemeClr val="accent1"/>
                        </a:buClr>
                        <a:buSzPct val="70000"/>
                        <a:buFont typeface="Wingdings" panose="05000000000000000000" pitchFamily="2" charset="2"/>
                        <a:defRPr sz="2400" b="1">
                          <a:solidFill>
                            <a:schemeClr val="tx1"/>
                          </a:solidFill>
                          <a:latin typeface="Arial" panose="020B0604020202020204" pitchFamily="34" charset="0"/>
                          <a:ea typeface="黑体" panose="02010609060101010101" pitchFamily="49" charset="-122"/>
                        </a:defRPr>
                      </a:lvl3pPr>
                      <a:lvl4pPr marL="1281113" indent="-2921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598613" indent="-315913">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0558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5130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9702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4274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T="45708" marB="45708"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7" name="AutoShape 164"/>
          <p:cNvSpPr>
            <a:spLocks noChangeArrowheads="1"/>
          </p:cNvSpPr>
          <p:nvPr/>
        </p:nvSpPr>
        <p:spPr bwMode="auto">
          <a:xfrm>
            <a:off x="628650" y="2074913"/>
            <a:ext cx="1495425" cy="444452"/>
          </a:xfrm>
          <a:prstGeom prst="wedgeRectCallout">
            <a:avLst>
              <a:gd name="adj1" fmla="val 45917"/>
              <a:gd name="adj2" fmla="val 75551"/>
            </a:avLst>
          </a:prstGeom>
          <a:solidFill>
            <a:srgbClr val="00FF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dirty="0">
                <a:ea typeface="黑体" panose="02010609060101010101" pitchFamily="49" charset="-122"/>
              </a:rPr>
              <a:t>描述属性</a:t>
            </a:r>
          </a:p>
        </p:txBody>
      </p:sp>
      <p:sp>
        <p:nvSpPr>
          <p:cNvPr id="8" name="AutoShape 165"/>
          <p:cNvSpPr>
            <a:spLocks noChangeArrowheads="1"/>
          </p:cNvSpPr>
          <p:nvPr/>
        </p:nvSpPr>
        <p:spPr bwMode="auto">
          <a:xfrm>
            <a:off x="6659563" y="2074913"/>
            <a:ext cx="1450767" cy="444452"/>
          </a:xfrm>
          <a:prstGeom prst="wedgeRectCallout">
            <a:avLst>
              <a:gd name="adj1" fmla="val -63852"/>
              <a:gd name="adj2" fmla="val 42292"/>
            </a:avLst>
          </a:prstGeom>
          <a:solidFill>
            <a:srgbClr val="00FF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dirty="0">
                <a:ea typeface="黑体" panose="02010609060101010101" pitchFamily="49" charset="-122"/>
              </a:rPr>
              <a:t>类别属性</a:t>
            </a:r>
          </a:p>
        </p:txBody>
      </p:sp>
      <p:sp>
        <p:nvSpPr>
          <p:cNvPr id="9" name="Oval 167"/>
          <p:cNvSpPr>
            <a:spLocks noChangeArrowheads="1"/>
          </p:cNvSpPr>
          <p:nvPr/>
        </p:nvSpPr>
        <p:spPr bwMode="auto">
          <a:xfrm>
            <a:off x="1908175" y="2374902"/>
            <a:ext cx="3240088" cy="579438"/>
          </a:xfrm>
          <a:prstGeom prst="ellipse">
            <a:avLst/>
          </a:prstGeom>
          <a:noFill/>
          <a:ln w="28575">
            <a:solidFill>
              <a:srgbClr val="0000FF"/>
            </a:solidFill>
            <a:round/>
            <a:headEnd/>
            <a:tailEnd/>
          </a:ln>
          <a:effectLst/>
          <a:extLst>
            <a:ext uri="{909E8E84-426E-40DD-AFC4-6F175D3DCCD1}">
              <a14:hiddenFill xmlns:a14="http://schemas.microsoft.com/office/drawing/2010/main">
                <a:solidFill>
                  <a:srgbClr val="00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 name="Oval 168"/>
          <p:cNvSpPr>
            <a:spLocks noChangeArrowheads="1"/>
          </p:cNvSpPr>
          <p:nvPr/>
        </p:nvSpPr>
        <p:spPr bwMode="auto">
          <a:xfrm>
            <a:off x="5435600" y="2374902"/>
            <a:ext cx="1150938" cy="579438"/>
          </a:xfrm>
          <a:prstGeom prst="ellipse">
            <a:avLst/>
          </a:prstGeom>
          <a:noFill/>
          <a:ln w="28575">
            <a:solidFill>
              <a:srgbClr val="0000FF"/>
            </a:solidFill>
            <a:round/>
            <a:headEnd/>
            <a:tailEnd/>
          </a:ln>
          <a:effectLst/>
          <a:extLst>
            <a:ext uri="{909E8E84-426E-40DD-AFC4-6F175D3DCCD1}">
              <a14:hiddenFill xmlns:a14="http://schemas.microsoft.com/office/drawing/2010/main">
                <a:solidFill>
                  <a:srgbClr val="00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 name="文本框 7"/>
          <p:cNvSpPr txBox="1"/>
          <p:nvPr/>
        </p:nvSpPr>
        <p:spPr>
          <a:xfrm>
            <a:off x="277086" y="27712"/>
            <a:ext cx="3805383"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5.1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分类问题概述</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27528277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69CD425-456D-4F7F-9DF4-86C925C8A9C3}" type="datetime1">
              <a:rPr lang="zh-CN" altLang="en-US" smtClean="0"/>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50</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5" name="矩形 4"/>
          <p:cNvSpPr/>
          <p:nvPr/>
        </p:nvSpPr>
        <p:spPr>
          <a:xfrm>
            <a:off x="391732" y="753388"/>
            <a:ext cx="8394914" cy="5980099"/>
          </a:xfrm>
          <a:prstGeom prst="rect">
            <a:avLst/>
          </a:prstGeom>
        </p:spPr>
        <p:txBody>
          <a:bodyPr wrap="square">
            <a:spAutoFit/>
          </a:bodyPr>
          <a:lstStyle/>
          <a:p>
            <a:pPr algn="just">
              <a:lnSpc>
                <a:spcPct val="120000"/>
              </a:lnSpc>
              <a:spcBef>
                <a:spcPts val="600"/>
              </a:spcBef>
            </a:pPr>
            <a:r>
              <a:rPr lang="zh-CN" altLang="en-US" sz="2800" b="1" dirty="0" smtClean="0">
                <a:latin typeface="黑体" panose="02010609060101010101" pitchFamily="49" charset="-122"/>
                <a:ea typeface="黑体" panose="02010609060101010101" pitchFamily="49" charset="-122"/>
                <a:cs typeface="Times New Roman" panose="02020603050405020304" pitchFamily="18" charset="0"/>
              </a:rPr>
              <a:t>核函数技术</a:t>
            </a: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50000"/>
              </a:lnSpc>
              <a:spcBef>
                <a:spcPts val="600"/>
              </a:spcBef>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        设</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X</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是</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n</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维的输入空间，</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Η</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为</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m</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维</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的特征</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空间，如果</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存在一个从</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X</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到</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Η</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的映射 </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φ(x</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 X→</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Η</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50000"/>
              </a:lnSpc>
              <a:spcBef>
                <a:spcPts val="600"/>
              </a:spcBef>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        使得</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对所有的</a:t>
            </a:r>
            <a:r>
              <a:rPr lang="en-US" altLang="zh-CN" sz="2400" b="1" dirty="0" err="1">
                <a:latin typeface="Times New Roman" panose="02020603050405020304" pitchFamily="18" charset="0"/>
                <a:ea typeface="楷体" panose="02010609060101010101" pitchFamily="49" charset="-122"/>
                <a:cs typeface="Times New Roman" panose="02020603050405020304" pitchFamily="18" charset="0"/>
              </a:rPr>
              <a:t>x,y∈</a:t>
            </a:r>
            <a:r>
              <a:rPr lang="en-US" altLang="zh-CN" sz="2400" b="1" dirty="0" err="1" smtClean="0">
                <a:latin typeface="Times New Roman" panose="02020603050405020304" pitchFamily="18" charset="0"/>
                <a:ea typeface="楷体" panose="02010609060101010101" pitchFamily="49" charset="-122"/>
                <a:cs typeface="Times New Roman" panose="02020603050405020304" pitchFamily="18" charset="0"/>
              </a:rPr>
              <a:t>X</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，函数</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Κ(</a:t>
            </a:r>
            <a:r>
              <a:rPr lang="en-US" altLang="zh-CN" sz="2400" b="1" dirty="0" err="1">
                <a:latin typeface="Times New Roman" panose="02020603050405020304" pitchFamily="18" charset="0"/>
                <a:ea typeface="楷体" panose="02010609060101010101" pitchFamily="49" charset="-122"/>
                <a:cs typeface="Times New Roman" panose="02020603050405020304" pitchFamily="18" charset="0"/>
              </a:rPr>
              <a:t>x,y</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)=φ(x)∙φ(y</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50000"/>
              </a:lnSpc>
              <a:spcBef>
                <a:spcPts val="600"/>
              </a:spcBef>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则</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称</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Κ(</a:t>
            </a:r>
            <a:r>
              <a:rPr lang="en-US" altLang="zh-CN" sz="2400" b="1" dirty="0" err="1">
                <a:latin typeface="Times New Roman" panose="02020603050405020304" pitchFamily="18" charset="0"/>
                <a:ea typeface="楷体" panose="02010609060101010101" pitchFamily="49" charset="-122"/>
                <a:cs typeface="Times New Roman" panose="02020603050405020304" pitchFamily="18" charset="0"/>
              </a:rPr>
              <a:t>x,y</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为</a:t>
            </a:r>
            <a:r>
              <a:rPr lang="zh-CN" altLang="en-US"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核函数</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φ(x</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为</a:t>
            </a:r>
            <a:r>
              <a:rPr lang="zh-CN" altLang="en-US"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映射函数</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φ(x</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)∙φ(y)</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为</a:t>
            </a:r>
            <a:r>
              <a:rPr lang="en-US" altLang="zh-CN" sz="2400" b="1" dirty="0" err="1">
                <a:latin typeface="Times New Roman" panose="02020603050405020304" pitchFamily="18" charset="0"/>
                <a:ea typeface="楷体" panose="02010609060101010101" pitchFamily="49" charset="-122"/>
                <a:cs typeface="Times New Roman" panose="02020603050405020304" pitchFamily="18" charset="0"/>
              </a:rPr>
              <a:t>x,y</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映射到特征空间上的内积</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20000"/>
              </a:lnSpc>
              <a:spcBef>
                <a:spcPts val="600"/>
              </a:spcBef>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        核函数</a:t>
            </a:r>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将</a:t>
            </a:r>
            <a:r>
              <a:rPr lang="en-US" altLang="zh-CN"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m</a:t>
            </a:r>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维高维空间的内积运算转化为</a:t>
            </a:r>
            <a:r>
              <a:rPr lang="en-US" altLang="zh-CN"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n</a:t>
            </a:r>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维低维输入空间的核函数计算</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，从而巧妙地解决了在高维特征空间中计算的“维数灾难”等问题，从而为在高维特征空间解决复杂的分类或回归问题奠定了理论基础。</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20000"/>
              </a:lnSpc>
              <a:spcBef>
                <a:spcPts val="600"/>
              </a:spcBef>
            </a:pP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5.6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非线性支持向量机</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50730357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3AE6F03-B962-45C7-B68C-B4C5CB983927}" type="datetime1">
              <a:rPr lang="zh-CN" altLang="en-US" smtClean="0"/>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51</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5" name="矩形 4"/>
          <p:cNvSpPr/>
          <p:nvPr/>
        </p:nvSpPr>
        <p:spPr>
          <a:xfrm>
            <a:off x="413152" y="763894"/>
            <a:ext cx="2771482" cy="523220"/>
          </a:xfrm>
          <a:prstGeom prst="rect">
            <a:avLst/>
          </a:prstGeom>
        </p:spPr>
        <p:txBody>
          <a:bodyPr wrap="square">
            <a:spAutoFit/>
          </a:bodyPr>
          <a:lstStyle/>
          <a:p>
            <a:r>
              <a:rPr lang="zh-CN" altLang="en-US" sz="2800" b="1" dirty="0">
                <a:latin typeface="黑体" panose="02010609060101010101" pitchFamily="49" charset="-122"/>
                <a:ea typeface="黑体" panose="02010609060101010101" pitchFamily="49" charset="-122"/>
              </a:rPr>
              <a:t>常见核函数</a:t>
            </a:r>
          </a:p>
        </p:txBody>
      </p:sp>
      <p:sp>
        <p:nvSpPr>
          <p:cNvPr id="6"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5.6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非线性支持向量机</a:t>
            </a:r>
            <a:endParaRPr lang="zh-CN" altLang="en-US" sz="3600" b="1" dirty="0">
              <a:latin typeface="黑体" panose="02010609060101010101" pitchFamily="49" charset="-122"/>
              <a:ea typeface="黑体" panose="02010609060101010101" pitchFamily="49" charset="-122"/>
            </a:endParaRPr>
          </a:p>
        </p:txBody>
      </p:sp>
      <p:sp>
        <p:nvSpPr>
          <p:cNvPr id="7" name="矩形 6"/>
          <p:cNvSpPr/>
          <p:nvPr/>
        </p:nvSpPr>
        <p:spPr>
          <a:xfrm>
            <a:off x="400050" y="1366455"/>
            <a:ext cx="8386598" cy="1791260"/>
          </a:xfrm>
          <a:prstGeom prst="rect">
            <a:avLst/>
          </a:prstGeom>
        </p:spPr>
        <p:txBody>
          <a:bodyPr wrap="square">
            <a:spAutoFit/>
          </a:bodyPr>
          <a:lstStyle/>
          <a:p>
            <a:pPr algn="just">
              <a:lnSpc>
                <a:spcPct val="120000"/>
              </a:lnSpc>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        核函数</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的确定并不</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困难，满足</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Mercer</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定理的函数都可以作为核函数。</a:t>
            </a:r>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常用的核函数</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可分为两类，即内积核函数和平移不变核函数，</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如</a:t>
            </a: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algn="just"/>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l="26845" b="81650"/>
          <a:stretch/>
        </p:blipFill>
        <p:spPr>
          <a:xfrm>
            <a:off x="3107218" y="3214788"/>
            <a:ext cx="4718602" cy="626471"/>
          </a:xfrm>
          <a:prstGeom prst="rect">
            <a:avLst/>
          </a:prstGeom>
        </p:spPr>
      </p:pic>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21914" t="29018" b="29557"/>
          <a:stretch/>
        </p:blipFill>
        <p:spPr>
          <a:xfrm>
            <a:off x="3098750" y="3882328"/>
            <a:ext cx="5036654" cy="1414285"/>
          </a:xfrm>
          <a:prstGeom prst="rect">
            <a:avLst/>
          </a:prstGeom>
        </p:spPr>
      </p:pic>
      <p:pic>
        <p:nvPicPr>
          <p:cNvPr id="12" name="图片 11"/>
          <p:cNvPicPr>
            <a:picLocks noChangeAspect="1"/>
          </p:cNvPicPr>
          <p:nvPr/>
        </p:nvPicPr>
        <p:blipFill rotWithShape="1">
          <a:blip r:embed="rId2">
            <a:extLst>
              <a:ext uri="{28A0092B-C50C-407E-A947-70E740481C1C}">
                <a14:useLocalDpi xmlns:a14="http://schemas.microsoft.com/office/drawing/2010/main" val="0"/>
              </a:ext>
            </a:extLst>
          </a:blip>
          <a:srcRect l="43988" t="86249"/>
          <a:stretch/>
        </p:blipFill>
        <p:spPr>
          <a:xfrm>
            <a:off x="3098750" y="5423260"/>
            <a:ext cx="3612874" cy="469456"/>
          </a:xfrm>
          <a:prstGeom prst="rect">
            <a:avLst/>
          </a:prstGeom>
        </p:spPr>
      </p:pic>
      <p:sp>
        <p:nvSpPr>
          <p:cNvPr id="9" name="文本框 8"/>
          <p:cNvSpPr txBox="1"/>
          <p:nvPr/>
        </p:nvSpPr>
        <p:spPr>
          <a:xfrm>
            <a:off x="1013791" y="3217178"/>
            <a:ext cx="2131086" cy="461665"/>
          </a:xfrm>
          <a:prstGeom prst="rect">
            <a:avLst/>
          </a:prstGeom>
          <a:noFill/>
        </p:spPr>
        <p:txBody>
          <a:bodyPr wrap="square" rtlCol="0">
            <a:spAutoFit/>
          </a:bodyPr>
          <a:lstStyle/>
          <a:p>
            <a:r>
              <a:rPr lang="zh-CN" altLang="en-US" sz="2400" b="1" dirty="0" smtClean="0">
                <a:latin typeface="楷体" panose="02010609060101010101" pitchFamily="49" charset="-122"/>
                <a:ea typeface="楷体" panose="02010609060101010101" pitchFamily="49" charset="-122"/>
              </a:rPr>
              <a:t>多项式核函数</a:t>
            </a:r>
            <a:endParaRPr lang="zh-CN" altLang="en-US" sz="2400" b="1" dirty="0">
              <a:latin typeface="楷体" panose="02010609060101010101" pitchFamily="49" charset="-122"/>
              <a:ea typeface="楷体" panose="02010609060101010101" pitchFamily="49" charset="-122"/>
            </a:endParaRPr>
          </a:p>
        </p:txBody>
      </p:sp>
      <p:sp>
        <p:nvSpPr>
          <p:cNvPr id="13" name="文本框 12"/>
          <p:cNvSpPr txBox="1"/>
          <p:nvPr/>
        </p:nvSpPr>
        <p:spPr>
          <a:xfrm>
            <a:off x="1033670" y="4335039"/>
            <a:ext cx="2131086" cy="461665"/>
          </a:xfrm>
          <a:prstGeom prst="rect">
            <a:avLst/>
          </a:prstGeom>
          <a:noFill/>
        </p:spPr>
        <p:txBody>
          <a:bodyPr wrap="square" rtlCol="0">
            <a:spAutoFit/>
          </a:bodyPr>
          <a:lstStyle/>
          <a:p>
            <a:r>
              <a:rPr lang="zh-CN" altLang="en-US" sz="2400" b="1" dirty="0" smtClean="0">
                <a:latin typeface="楷体" panose="02010609060101010101" pitchFamily="49" charset="-122"/>
                <a:ea typeface="楷体" panose="02010609060101010101" pitchFamily="49" charset="-122"/>
              </a:rPr>
              <a:t>径向基核函数</a:t>
            </a:r>
            <a:endParaRPr lang="zh-CN" altLang="en-US" sz="2400" b="1" dirty="0">
              <a:latin typeface="楷体" panose="02010609060101010101" pitchFamily="49" charset="-122"/>
              <a:ea typeface="楷体" panose="02010609060101010101" pitchFamily="49" charset="-122"/>
            </a:endParaRPr>
          </a:p>
        </p:txBody>
      </p:sp>
      <p:sp>
        <p:nvSpPr>
          <p:cNvPr id="14" name="文本框 13"/>
          <p:cNvSpPr txBox="1"/>
          <p:nvPr/>
        </p:nvSpPr>
        <p:spPr>
          <a:xfrm>
            <a:off x="1490871" y="5341271"/>
            <a:ext cx="2131086" cy="461665"/>
          </a:xfrm>
          <a:prstGeom prst="rect">
            <a:avLst/>
          </a:prstGeom>
          <a:noFill/>
        </p:spPr>
        <p:txBody>
          <a:bodyPr wrap="square" rtlCol="0">
            <a:spAutoFit/>
          </a:bodyPr>
          <a:lstStyle/>
          <a:p>
            <a:r>
              <a:rPr lang="en-US" altLang="zh-CN" sz="2400" b="1" dirty="0" smtClean="0">
                <a:latin typeface="楷体" panose="02010609060101010101" pitchFamily="49" charset="-122"/>
                <a:ea typeface="楷体" panose="02010609060101010101" pitchFamily="49" charset="-122"/>
              </a:rPr>
              <a:t>S</a:t>
            </a:r>
            <a:r>
              <a:rPr lang="zh-CN" altLang="en-US" sz="2400" b="1" dirty="0" smtClean="0">
                <a:latin typeface="楷体" panose="02010609060101010101" pitchFamily="49" charset="-122"/>
                <a:ea typeface="楷体" panose="02010609060101010101" pitchFamily="49" charset="-122"/>
              </a:rPr>
              <a:t>型核函数</a:t>
            </a:r>
            <a:endParaRPr lang="zh-CN" altLang="en-US" sz="2400"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61568908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A8586E5-A076-45C8-BEA8-2C68A0271261}" type="datetime1">
              <a:rPr lang="zh-CN" altLang="en-US" smtClean="0"/>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52</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5" name="标题 1"/>
          <p:cNvSpPr txBox="1">
            <a:spLocks/>
          </p:cNvSpPr>
          <p:nvPr/>
        </p:nvSpPr>
        <p:spPr>
          <a:xfrm>
            <a:off x="294291" y="122238"/>
            <a:ext cx="8443308" cy="5635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latin typeface="黑体" panose="02010609060101010101" pitchFamily="49" charset="-122"/>
                <a:ea typeface="黑体" panose="02010609060101010101" pitchFamily="49" charset="-122"/>
                <a:cs typeface="Times New Roman" panose="02020603050405020304" pitchFamily="18" charset="0"/>
              </a:rPr>
              <a:t>二次基</a:t>
            </a:r>
            <a:r>
              <a:rPr lang="zh-CN" altLang="en-US" sz="3200" b="1" dirty="0" smtClean="0">
                <a:latin typeface="黑体" panose="02010609060101010101" pitchFamily="49" charset="-122"/>
                <a:ea typeface="黑体" panose="02010609060101010101" pitchFamily="49" charset="-122"/>
                <a:cs typeface="Times New Roman" panose="02020603050405020304" pitchFamily="18" charset="0"/>
              </a:rPr>
              <a:t>函数</a:t>
            </a:r>
            <a:r>
              <a:rPr lang="en-US" altLang="zh-CN" sz="3200" b="1" dirty="0" smtClean="0">
                <a:latin typeface="黑体" panose="02010609060101010101" pitchFamily="49" charset="-122"/>
                <a:ea typeface="黑体" panose="02010609060101010101" pitchFamily="49" charset="-122"/>
                <a:cs typeface="Times New Roman" panose="02020603050405020304" pitchFamily="18" charset="0"/>
              </a:rPr>
              <a:t>(</a:t>
            </a:r>
            <a:r>
              <a:rPr lang="en-AU" altLang="zh-CN" sz="3200" b="1" dirty="0" smtClean="0">
                <a:latin typeface="黑体" panose="02010609060101010101" pitchFamily="49" charset="-122"/>
                <a:ea typeface="黑体" panose="02010609060101010101" pitchFamily="49" charset="-122"/>
                <a:cs typeface="Times New Roman" panose="02020603050405020304" pitchFamily="18" charset="0"/>
              </a:rPr>
              <a:t>Quadratic </a:t>
            </a:r>
            <a:r>
              <a:rPr lang="en-AU" altLang="zh-CN" sz="3200" b="1" dirty="0">
                <a:latin typeface="黑体" panose="02010609060101010101" pitchFamily="49" charset="-122"/>
                <a:ea typeface="黑体" panose="02010609060101010101" pitchFamily="49" charset="-122"/>
                <a:cs typeface="Times New Roman" panose="02020603050405020304" pitchFamily="18" charset="0"/>
              </a:rPr>
              <a:t>Basis </a:t>
            </a:r>
            <a:r>
              <a:rPr lang="en-AU" altLang="zh-CN" sz="3200" b="1" dirty="0" smtClean="0">
                <a:latin typeface="黑体" panose="02010609060101010101" pitchFamily="49" charset="-122"/>
                <a:ea typeface="黑体" panose="02010609060101010101" pitchFamily="49" charset="-122"/>
                <a:cs typeface="Times New Roman" panose="02020603050405020304" pitchFamily="18" charset="0"/>
              </a:rPr>
              <a:t>Functions</a:t>
            </a:r>
            <a:r>
              <a:rPr lang="en-US" altLang="zh-CN" sz="3200" b="1" dirty="0" smtClean="0">
                <a:latin typeface="黑体" panose="02010609060101010101" pitchFamily="49" charset="-122"/>
                <a:ea typeface="黑体" panose="02010609060101010101" pitchFamily="49" charset="-122"/>
                <a:cs typeface="Times New Roman" panose="02020603050405020304" pitchFamily="18" charset="0"/>
              </a:rPr>
              <a:t>)</a:t>
            </a:r>
            <a:endParaRPr lang="zh-CN" altLang="en-US" sz="3200" b="1" dirty="0">
              <a:latin typeface="黑体" panose="02010609060101010101" pitchFamily="49" charset="-122"/>
              <a:ea typeface="黑体" panose="02010609060101010101" pitchFamily="49" charset="-122"/>
              <a:cs typeface="Times New Roman" panose="02020603050405020304" pitchFamily="18" charset="0"/>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854614106"/>
              </p:ext>
            </p:extLst>
          </p:nvPr>
        </p:nvGraphicFramePr>
        <p:xfrm>
          <a:off x="685800" y="867110"/>
          <a:ext cx="1600200" cy="5491213"/>
        </p:xfrm>
        <a:graphic>
          <a:graphicData uri="http://schemas.openxmlformats.org/presentationml/2006/ole">
            <mc:AlternateContent xmlns:mc="http://schemas.openxmlformats.org/markup-compatibility/2006">
              <mc:Choice xmlns:v="urn:schemas-microsoft-com:vml" Requires="v">
                <p:oleObj spid="_x0000_s18788" name="Equation" r:id="rId4" imgW="1206500" imgH="4140200" progId="">
                  <p:embed/>
                </p:oleObj>
              </mc:Choice>
              <mc:Fallback>
                <p:oleObj name="Equation" r:id="rId4" imgW="1206500" imgH="41402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867110"/>
                        <a:ext cx="1600200" cy="5491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右大括号 6"/>
          <p:cNvSpPr/>
          <p:nvPr/>
        </p:nvSpPr>
        <p:spPr>
          <a:xfrm>
            <a:off x="2362200" y="943310"/>
            <a:ext cx="152400" cy="228600"/>
          </a:xfrm>
          <a:prstGeom prst="rightBrace">
            <a:avLst/>
          </a:prstGeom>
          <a:ln>
            <a:solidFill>
              <a:schemeClr val="tx2"/>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右大括号 7"/>
          <p:cNvSpPr/>
          <p:nvPr/>
        </p:nvSpPr>
        <p:spPr>
          <a:xfrm>
            <a:off x="2362200" y="1248110"/>
            <a:ext cx="152400" cy="990600"/>
          </a:xfrm>
          <a:prstGeom prst="rightBrace">
            <a:avLst/>
          </a:prstGeom>
          <a:ln>
            <a:solidFill>
              <a:schemeClr val="tx2"/>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右大括号 8"/>
          <p:cNvSpPr/>
          <p:nvPr/>
        </p:nvSpPr>
        <p:spPr>
          <a:xfrm>
            <a:off x="2362200" y="2543510"/>
            <a:ext cx="152400" cy="990600"/>
          </a:xfrm>
          <a:prstGeom prst="rightBrace">
            <a:avLst/>
          </a:prstGeom>
          <a:ln>
            <a:solidFill>
              <a:schemeClr val="tx2"/>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右大括号 9"/>
          <p:cNvSpPr/>
          <p:nvPr/>
        </p:nvSpPr>
        <p:spPr>
          <a:xfrm>
            <a:off x="2362200" y="3686510"/>
            <a:ext cx="152400" cy="2590800"/>
          </a:xfrm>
          <a:prstGeom prst="rightBrace">
            <a:avLst/>
          </a:prstGeom>
          <a:ln>
            <a:solidFill>
              <a:schemeClr val="tx2"/>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TextBox 10"/>
          <p:cNvSpPr txBox="1"/>
          <p:nvPr/>
        </p:nvSpPr>
        <p:spPr>
          <a:xfrm>
            <a:off x="2819400" y="814560"/>
            <a:ext cx="1112805" cy="461665"/>
          </a:xfrm>
          <a:prstGeom prst="rect">
            <a:avLst/>
          </a:prstGeom>
          <a:noFill/>
        </p:spPr>
        <p:txBody>
          <a:bodyPr wrap="none" rtlCol="0">
            <a:spAutoFit/>
          </a:bodyPr>
          <a:lstStyle/>
          <a:p>
            <a:r>
              <a:rPr lang="zh-CN" altLang="en-US" sz="2400" b="1" dirty="0" smtClean="0">
                <a:solidFill>
                  <a:schemeClr val="accent6">
                    <a:lumMod val="75000"/>
                  </a:schemeClr>
                </a:solidFill>
                <a:latin typeface="楷体" panose="02010609060101010101" pitchFamily="49" charset="-122"/>
                <a:ea typeface="楷体" panose="02010609060101010101" pitchFamily="49" charset="-122"/>
              </a:rPr>
              <a:t>常数项</a:t>
            </a:r>
            <a:endParaRPr lang="zh-CN" altLang="en-US" sz="2000" b="1" dirty="0">
              <a:solidFill>
                <a:schemeClr val="accent6">
                  <a:lumMod val="75000"/>
                </a:schemeClr>
              </a:solidFill>
              <a:latin typeface="楷体" panose="02010609060101010101" pitchFamily="49" charset="-122"/>
              <a:ea typeface="楷体" panose="02010609060101010101" pitchFamily="49" charset="-122"/>
            </a:endParaRPr>
          </a:p>
        </p:txBody>
      </p:sp>
      <p:sp>
        <p:nvSpPr>
          <p:cNvPr id="12" name="TextBox 11"/>
          <p:cNvSpPr txBox="1"/>
          <p:nvPr/>
        </p:nvSpPr>
        <p:spPr>
          <a:xfrm>
            <a:off x="2829139" y="1501518"/>
            <a:ext cx="1107996" cy="461665"/>
          </a:xfrm>
          <a:prstGeom prst="rect">
            <a:avLst/>
          </a:prstGeom>
          <a:noFill/>
        </p:spPr>
        <p:txBody>
          <a:bodyPr wrap="none" rtlCol="0">
            <a:spAutoFit/>
          </a:bodyPr>
          <a:lstStyle/>
          <a:p>
            <a:r>
              <a:rPr lang="zh-CN" altLang="en-US" sz="2400" b="1" dirty="0" smtClean="0">
                <a:solidFill>
                  <a:srgbClr val="7030A0"/>
                </a:solidFill>
                <a:latin typeface="楷体" panose="02010609060101010101" pitchFamily="49" charset="-122"/>
                <a:ea typeface="楷体" panose="02010609060101010101" pitchFamily="49" charset="-122"/>
              </a:rPr>
              <a:t>线性项</a:t>
            </a:r>
            <a:endParaRPr lang="zh-CN" altLang="en-US" b="1" dirty="0">
              <a:solidFill>
                <a:srgbClr val="7030A0"/>
              </a:solidFill>
              <a:latin typeface="楷体" panose="02010609060101010101" pitchFamily="49" charset="-122"/>
              <a:ea typeface="楷体" panose="02010609060101010101" pitchFamily="49" charset="-122"/>
            </a:endParaRPr>
          </a:p>
        </p:txBody>
      </p:sp>
      <p:sp>
        <p:nvSpPr>
          <p:cNvPr id="13" name="TextBox 12"/>
          <p:cNvSpPr txBox="1"/>
          <p:nvPr/>
        </p:nvSpPr>
        <p:spPr>
          <a:xfrm>
            <a:off x="2819400" y="2796918"/>
            <a:ext cx="1422184" cy="461665"/>
          </a:xfrm>
          <a:prstGeom prst="rect">
            <a:avLst/>
          </a:prstGeom>
          <a:noFill/>
        </p:spPr>
        <p:txBody>
          <a:bodyPr wrap="none" rtlCol="0">
            <a:spAutoFit/>
          </a:bodyPr>
          <a:lstStyle/>
          <a:p>
            <a:r>
              <a:rPr lang="zh-CN" altLang="en-US" sz="2400" b="1" dirty="0">
                <a:solidFill>
                  <a:srgbClr val="C00000"/>
                </a:solidFill>
                <a:latin typeface="楷体" panose="02010609060101010101" pitchFamily="49" charset="-122"/>
                <a:ea typeface="楷体" panose="02010609060101010101" pitchFamily="49" charset="-122"/>
              </a:rPr>
              <a:t>纯二次项</a:t>
            </a:r>
          </a:p>
        </p:txBody>
      </p:sp>
      <p:sp>
        <p:nvSpPr>
          <p:cNvPr id="14" name="TextBox 13"/>
          <p:cNvSpPr txBox="1"/>
          <p:nvPr/>
        </p:nvSpPr>
        <p:spPr>
          <a:xfrm>
            <a:off x="2819400" y="4753310"/>
            <a:ext cx="1731564" cy="461665"/>
          </a:xfrm>
          <a:prstGeom prst="rect">
            <a:avLst/>
          </a:prstGeom>
          <a:noFill/>
        </p:spPr>
        <p:txBody>
          <a:bodyPr wrap="none" rtlCol="0">
            <a:spAutoFit/>
          </a:bodyPr>
          <a:lstStyle/>
          <a:p>
            <a:r>
              <a:rPr lang="zh-CN" altLang="en-US" sz="2400" b="1" dirty="0" smtClean="0">
                <a:solidFill>
                  <a:srgbClr val="FFC000"/>
                </a:solidFill>
                <a:latin typeface="楷体" panose="02010609060101010101" pitchFamily="49" charset="-122"/>
                <a:ea typeface="楷体" panose="02010609060101010101" pitchFamily="49" charset="-122"/>
              </a:rPr>
              <a:t>二次交叉项</a:t>
            </a:r>
            <a:endParaRPr lang="zh-CN" altLang="en-US" sz="2400" b="1" dirty="0">
              <a:solidFill>
                <a:srgbClr val="FFC000"/>
              </a:solidFill>
              <a:latin typeface="楷体" panose="02010609060101010101" pitchFamily="49" charset="-122"/>
              <a:ea typeface="楷体" panose="02010609060101010101" pitchFamily="49" charset="-122"/>
            </a:endParaRPr>
          </a:p>
        </p:txBody>
      </p:sp>
      <p:sp>
        <p:nvSpPr>
          <p:cNvPr id="15" name="TextBox 14"/>
          <p:cNvSpPr txBox="1"/>
          <p:nvPr/>
        </p:nvSpPr>
        <p:spPr>
          <a:xfrm>
            <a:off x="5150092" y="3220914"/>
            <a:ext cx="2942020" cy="461665"/>
          </a:xfrm>
          <a:prstGeom prst="rect">
            <a:avLst/>
          </a:prstGeom>
          <a:noFill/>
        </p:spPr>
        <p:txBody>
          <a:bodyPr wrap="square" rtlCol="0">
            <a:spAutoFit/>
          </a:bodyPr>
          <a:lstStyle/>
          <a:p>
            <a:r>
              <a:rPr lang="en-AU" altLang="zh-CN" sz="2400" dirty="0" smtClean="0">
                <a:latin typeface="Times New Roman" panose="02020603050405020304" pitchFamily="18" charset="0"/>
                <a:ea typeface="楷体" panose="02010609060101010101" pitchFamily="49" charset="-122"/>
                <a:cs typeface="Times New Roman" panose="02020603050405020304" pitchFamily="18" charset="0"/>
              </a:rPr>
              <a:t>Number of terms</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16" name="对象 15"/>
          <p:cNvGraphicFramePr>
            <a:graphicFrameLocks noChangeAspect="1"/>
          </p:cNvGraphicFramePr>
          <p:nvPr>
            <p:extLst>
              <p:ext uri="{D42A27DB-BD31-4B8C-83A1-F6EECF244321}">
                <p14:modId xmlns:p14="http://schemas.microsoft.com/office/powerpoint/2010/main" val="542913201"/>
              </p:ext>
            </p:extLst>
          </p:nvPr>
        </p:nvGraphicFramePr>
        <p:xfrm>
          <a:off x="5203497" y="3682579"/>
          <a:ext cx="3403599" cy="838200"/>
        </p:xfrm>
        <a:graphic>
          <a:graphicData uri="http://schemas.openxmlformats.org/presentationml/2006/ole">
            <mc:AlternateContent xmlns:mc="http://schemas.openxmlformats.org/markup-compatibility/2006">
              <mc:Choice xmlns:v="urn:schemas-microsoft-com:vml" Requires="v">
                <p:oleObj spid="_x0000_s18789" name="Equation" r:id="rId6" imgW="1701800" imgH="419100" progId="">
                  <p:embed/>
                </p:oleObj>
              </mc:Choice>
              <mc:Fallback>
                <p:oleObj name="Equation" r:id="rId6" imgW="1701800" imgH="41910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03497" y="3682579"/>
                        <a:ext cx="3403599"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矩形 17"/>
          <p:cNvSpPr/>
          <p:nvPr/>
        </p:nvSpPr>
        <p:spPr>
          <a:xfrm>
            <a:off x="4727684" y="914252"/>
            <a:ext cx="4009915" cy="1569660"/>
          </a:xfrm>
          <a:prstGeom prst="rect">
            <a:avLst/>
          </a:prstGeom>
        </p:spPr>
        <p:txBody>
          <a:bodyPr wrap="square">
            <a:spAutoFit/>
          </a:bodyPr>
          <a:lstStyle/>
          <a:p>
            <a:pPr lvl="0" algn="just" defTabSz="914400">
              <a:defRPr/>
            </a:pPr>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基函数</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是函数空间一组特殊的基的元素。对于函数空间中的连续函数都可以表示成一系列基函数的</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线性组合。</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9" name="图片 18"/>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13916" y="4535912"/>
            <a:ext cx="1993910" cy="1993910"/>
          </a:xfrm>
          <a:prstGeom prst="rect">
            <a:avLst/>
          </a:prstGeom>
        </p:spPr>
      </p:pic>
    </p:spTree>
    <p:extLst>
      <p:ext uri="{BB962C8B-B14F-4D97-AF65-F5344CB8AC3E}">
        <p14:creationId xmlns:p14="http://schemas.microsoft.com/office/powerpoint/2010/main" val="3981086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17449F4-E483-4A21-B40C-2BB651CF202F}" type="datetime1">
              <a:rPr lang="zh-CN" altLang="en-US" smtClean="0"/>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53</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5" name="标题 1"/>
          <p:cNvSpPr txBox="1">
            <a:spLocks/>
          </p:cNvSpPr>
          <p:nvPr/>
        </p:nvSpPr>
        <p:spPr>
          <a:xfrm>
            <a:off x="357352" y="122238"/>
            <a:ext cx="7338848" cy="5635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计算</a:t>
            </a:r>
            <a:r>
              <a:rPr lang="el-GR" altLang="zh-CN" sz="3600" dirty="0" smtClean="0">
                <a:latin typeface="Times New Roman" panose="02020603050405020304" pitchFamily="18" charset="0"/>
                <a:ea typeface="黑体" panose="02010609060101010101" pitchFamily="49" charset="-122"/>
                <a:cs typeface="Times New Roman" panose="02020603050405020304" pitchFamily="18" charset="0"/>
              </a:rPr>
              <a:t>Φ</a:t>
            </a:r>
            <a:r>
              <a:rPr lang="en-AU" altLang="zh-CN" sz="3600" dirty="0" smtClean="0">
                <a:latin typeface="Times New Roman" panose="02020603050405020304" pitchFamily="18" charset="0"/>
                <a:ea typeface="黑体" panose="02010609060101010101" pitchFamily="49" charset="-122"/>
                <a:cs typeface="Times New Roman" panose="02020603050405020304" pitchFamily="18" charset="0"/>
              </a:rPr>
              <a:t>(x</a:t>
            </a:r>
            <a:r>
              <a:rPr lang="en-AU" altLang="zh-CN" sz="3600" baseline="-25000" dirty="0" smtClean="0">
                <a:latin typeface="Times New Roman" panose="02020603050405020304" pitchFamily="18" charset="0"/>
                <a:ea typeface="黑体" panose="02010609060101010101" pitchFamily="49" charset="-122"/>
                <a:cs typeface="Times New Roman" panose="02020603050405020304" pitchFamily="18" charset="0"/>
              </a:rPr>
              <a:t>i </a:t>
            </a:r>
            <a:r>
              <a:rPr lang="en-AU" altLang="zh-CN" sz="3600" dirty="0" smtClean="0">
                <a:latin typeface="Times New Roman" panose="02020603050405020304" pitchFamily="18" charset="0"/>
                <a:ea typeface="黑体" panose="02010609060101010101" pitchFamily="49" charset="-122"/>
                <a:cs typeface="Times New Roman" panose="02020603050405020304" pitchFamily="18" charset="0"/>
              </a:rPr>
              <a:t>)·</a:t>
            </a:r>
            <a:r>
              <a:rPr lang="el-GR" altLang="zh-CN" sz="3600" dirty="0" smtClean="0">
                <a:latin typeface="Times New Roman" panose="02020603050405020304" pitchFamily="18" charset="0"/>
                <a:ea typeface="黑体" panose="02010609060101010101" pitchFamily="49" charset="-122"/>
                <a:cs typeface="Times New Roman" panose="02020603050405020304" pitchFamily="18" charset="0"/>
              </a:rPr>
              <a:t>Φ</a:t>
            </a:r>
            <a:r>
              <a:rPr lang="en-AU" altLang="zh-CN" sz="3600" dirty="0" smtClean="0">
                <a:latin typeface="Times New Roman" panose="02020603050405020304" pitchFamily="18" charset="0"/>
                <a:ea typeface="黑体" panose="02010609060101010101" pitchFamily="49" charset="-122"/>
                <a:cs typeface="Times New Roman" panose="02020603050405020304" pitchFamily="18" charset="0"/>
              </a:rPr>
              <a:t>(</a:t>
            </a:r>
            <a:r>
              <a:rPr lang="en-AU" altLang="zh-CN" sz="3600" dirty="0" err="1" smtClean="0">
                <a:latin typeface="Times New Roman" panose="02020603050405020304" pitchFamily="18" charset="0"/>
                <a:ea typeface="黑体" panose="02010609060101010101" pitchFamily="49" charset="-122"/>
                <a:cs typeface="Times New Roman" panose="02020603050405020304" pitchFamily="18" charset="0"/>
              </a:rPr>
              <a:t>x</a:t>
            </a:r>
            <a:r>
              <a:rPr lang="en-AU" altLang="zh-CN" sz="3600" baseline="-25000" dirty="0" err="1" smtClean="0">
                <a:latin typeface="Times New Roman" panose="02020603050405020304" pitchFamily="18" charset="0"/>
                <a:ea typeface="黑体" panose="02010609060101010101" pitchFamily="49" charset="-122"/>
                <a:cs typeface="Times New Roman" panose="02020603050405020304" pitchFamily="18" charset="0"/>
              </a:rPr>
              <a:t>j</a:t>
            </a:r>
            <a:r>
              <a:rPr lang="en-AU" altLang="zh-CN" sz="3600" baseline="-25000" dirty="0" smtClean="0">
                <a:latin typeface="Times New Roman" panose="02020603050405020304" pitchFamily="18" charset="0"/>
                <a:ea typeface="黑体" panose="02010609060101010101" pitchFamily="49" charset="-122"/>
                <a:cs typeface="Times New Roman" panose="02020603050405020304" pitchFamily="18" charset="0"/>
              </a:rPr>
              <a:t> </a:t>
            </a:r>
            <a:r>
              <a:rPr lang="en-AU" altLang="zh-CN" sz="3600" dirty="0" smtClean="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3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灯片编号占位符 3"/>
          <p:cNvSpPr txBox="1">
            <a:spLocks/>
          </p:cNvSpPr>
          <p:nvPr/>
        </p:nvSpPr>
        <p:spPr>
          <a:xfrm>
            <a:off x="3429000" y="6338888"/>
            <a:ext cx="2133600" cy="2444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2F412C5C-C73A-4010-A543-514F6E608F97}" type="slidenum">
              <a:rPr lang="en-US" altLang="zh-CN" smtClean="0"/>
              <a:pPr>
                <a:defRPr/>
              </a:pPr>
              <a:t>53</a:t>
            </a:fld>
            <a:endParaRPr lang="en-US" altLang="zh-CN"/>
          </a:p>
        </p:txBody>
      </p:sp>
      <p:graphicFrame>
        <p:nvGraphicFramePr>
          <p:cNvPr id="7" name="Object 3"/>
          <p:cNvGraphicFramePr>
            <a:graphicFrameLocks noChangeAspect="1"/>
          </p:cNvGraphicFramePr>
          <p:nvPr>
            <p:extLst>
              <p:ext uri="{D42A27DB-BD31-4B8C-83A1-F6EECF244321}">
                <p14:modId xmlns:p14="http://schemas.microsoft.com/office/powerpoint/2010/main" val="2426599719"/>
              </p:ext>
            </p:extLst>
          </p:nvPr>
        </p:nvGraphicFramePr>
        <p:xfrm>
          <a:off x="465138" y="856600"/>
          <a:ext cx="3116262" cy="5491163"/>
        </p:xfrm>
        <a:graphic>
          <a:graphicData uri="http://schemas.openxmlformats.org/presentationml/2006/ole">
            <mc:AlternateContent xmlns:mc="http://schemas.openxmlformats.org/markup-compatibility/2006">
              <mc:Choice xmlns:v="urn:schemas-microsoft-com:vml" Requires="v">
                <p:oleObj spid="_x0000_s33820" name="Equation" r:id="rId3" imgW="2349500" imgH="4140200" progId="">
                  <p:embed/>
                </p:oleObj>
              </mc:Choice>
              <mc:Fallback>
                <p:oleObj name="Equation" r:id="rId3" imgW="2349500" imgH="41402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138" y="856600"/>
                        <a:ext cx="3116262" cy="5491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右大括号 7"/>
          <p:cNvSpPr/>
          <p:nvPr/>
        </p:nvSpPr>
        <p:spPr>
          <a:xfrm>
            <a:off x="3657600" y="932800"/>
            <a:ext cx="152400" cy="228600"/>
          </a:xfrm>
          <a:prstGeom prst="rightBrace">
            <a:avLst/>
          </a:prstGeom>
          <a:ln>
            <a:solidFill>
              <a:schemeClr val="tx2"/>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右大括号 8"/>
          <p:cNvSpPr/>
          <p:nvPr/>
        </p:nvSpPr>
        <p:spPr>
          <a:xfrm>
            <a:off x="3657600" y="1237600"/>
            <a:ext cx="152400" cy="990600"/>
          </a:xfrm>
          <a:prstGeom prst="rightBrace">
            <a:avLst/>
          </a:prstGeom>
          <a:ln>
            <a:solidFill>
              <a:schemeClr val="tx2"/>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右大括号 9"/>
          <p:cNvSpPr/>
          <p:nvPr/>
        </p:nvSpPr>
        <p:spPr>
          <a:xfrm>
            <a:off x="3657600" y="2533000"/>
            <a:ext cx="152400" cy="990600"/>
          </a:xfrm>
          <a:prstGeom prst="rightBrace">
            <a:avLst/>
          </a:prstGeom>
          <a:ln>
            <a:solidFill>
              <a:schemeClr val="tx2"/>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右大括号 10"/>
          <p:cNvSpPr/>
          <p:nvPr/>
        </p:nvSpPr>
        <p:spPr>
          <a:xfrm>
            <a:off x="3657600" y="3676000"/>
            <a:ext cx="152400" cy="2590800"/>
          </a:xfrm>
          <a:prstGeom prst="rightBrace">
            <a:avLst/>
          </a:prstGeom>
          <a:ln>
            <a:solidFill>
              <a:schemeClr val="tx2"/>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12" name="对象 11"/>
          <p:cNvGraphicFramePr>
            <a:graphicFrameLocks noChangeAspect="1"/>
          </p:cNvGraphicFramePr>
          <p:nvPr>
            <p:extLst>
              <p:ext uri="{D42A27DB-BD31-4B8C-83A1-F6EECF244321}">
                <p14:modId xmlns:p14="http://schemas.microsoft.com/office/powerpoint/2010/main" val="2096853273"/>
              </p:ext>
            </p:extLst>
          </p:nvPr>
        </p:nvGraphicFramePr>
        <p:xfrm>
          <a:off x="4343400" y="932800"/>
          <a:ext cx="228600" cy="228600"/>
        </p:xfrm>
        <a:graphic>
          <a:graphicData uri="http://schemas.openxmlformats.org/presentationml/2006/ole">
            <mc:AlternateContent xmlns:mc="http://schemas.openxmlformats.org/markup-compatibility/2006">
              <mc:Choice xmlns:v="urn:schemas-microsoft-com:vml" Requires="v">
                <p:oleObj spid="_x0000_s33821" name="Equation" r:id="rId5" imgW="88707" imgH="164742" progId="">
                  <p:embed/>
                </p:oleObj>
              </mc:Choice>
              <mc:Fallback>
                <p:oleObj name="Equation" r:id="rId5" imgW="88707" imgH="164742"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3400" y="932800"/>
                        <a:ext cx="2286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2315121980"/>
              </p:ext>
            </p:extLst>
          </p:nvPr>
        </p:nvGraphicFramePr>
        <p:xfrm>
          <a:off x="4114799" y="1390000"/>
          <a:ext cx="847165" cy="685800"/>
        </p:xfrm>
        <a:graphic>
          <a:graphicData uri="http://schemas.openxmlformats.org/presentationml/2006/ole">
            <mc:AlternateContent xmlns:mc="http://schemas.openxmlformats.org/markup-compatibility/2006">
              <mc:Choice xmlns:v="urn:schemas-microsoft-com:vml" Requires="v">
                <p:oleObj spid="_x0000_s33822" name="Equation" r:id="rId7" imgW="533169" imgH="431613" progId="">
                  <p:embed/>
                </p:oleObj>
              </mc:Choice>
              <mc:Fallback>
                <p:oleObj name="Equation" r:id="rId7" imgW="533169" imgH="431613"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14799" y="1390000"/>
                        <a:ext cx="847165"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6"/>
          <p:cNvGraphicFramePr>
            <a:graphicFrameLocks noChangeAspect="1"/>
          </p:cNvGraphicFramePr>
          <p:nvPr>
            <p:extLst>
              <p:ext uri="{D42A27DB-BD31-4B8C-83A1-F6EECF244321}">
                <p14:modId xmlns:p14="http://schemas.microsoft.com/office/powerpoint/2010/main" val="3716954070"/>
              </p:ext>
            </p:extLst>
          </p:nvPr>
        </p:nvGraphicFramePr>
        <p:xfrm>
          <a:off x="4130675" y="2685400"/>
          <a:ext cx="898525" cy="764314"/>
        </p:xfrm>
        <a:graphic>
          <a:graphicData uri="http://schemas.openxmlformats.org/presentationml/2006/ole">
            <mc:AlternateContent xmlns:mc="http://schemas.openxmlformats.org/markup-compatibility/2006">
              <mc:Choice xmlns:v="urn:schemas-microsoft-com:vml" Requires="v">
                <p:oleObj spid="_x0000_s33823" name="Equation" r:id="rId9" imgW="508000" imgH="431800" progId="">
                  <p:embed/>
                </p:oleObj>
              </mc:Choice>
              <mc:Fallback>
                <p:oleObj name="Equation" r:id="rId9" imgW="508000" imgH="43180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30675" y="2685400"/>
                        <a:ext cx="898525" cy="7643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7"/>
          <p:cNvGraphicFramePr>
            <a:graphicFrameLocks noChangeAspect="1"/>
          </p:cNvGraphicFramePr>
          <p:nvPr>
            <p:extLst>
              <p:ext uri="{D42A27DB-BD31-4B8C-83A1-F6EECF244321}">
                <p14:modId xmlns:p14="http://schemas.microsoft.com/office/powerpoint/2010/main" val="770874686"/>
              </p:ext>
            </p:extLst>
          </p:nvPr>
        </p:nvGraphicFramePr>
        <p:xfrm>
          <a:off x="4051299" y="4590400"/>
          <a:ext cx="1691191" cy="769937"/>
        </p:xfrm>
        <a:graphic>
          <a:graphicData uri="http://schemas.openxmlformats.org/presentationml/2006/ole">
            <mc:AlternateContent xmlns:mc="http://schemas.openxmlformats.org/markup-compatibility/2006">
              <mc:Choice xmlns:v="urn:schemas-microsoft-com:vml" Requires="v">
                <p:oleObj spid="_x0000_s33824" name="Equation" r:id="rId11" imgW="977476" imgH="444307" progId="">
                  <p:embed/>
                </p:oleObj>
              </mc:Choice>
              <mc:Fallback>
                <p:oleObj name="Equation" r:id="rId11" imgW="977476" imgH="444307"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51299" y="4590400"/>
                        <a:ext cx="1691191" cy="769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3"/>
          <p:cNvGraphicFramePr>
            <a:graphicFrameLocks noChangeAspect="1"/>
          </p:cNvGraphicFramePr>
          <p:nvPr>
            <p:extLst>
              <p:ext uri="{D42A27DB-BD31-4B8C-83A1-F6EECF244321}">
                <p14:modId xmlns:p14="http://schemas.microsoft.com/office/powerpoint/2010/main" val="1196852125"/>
              </p:ext>
            </p:extLst>
          </p:nvPr>
        </p:nvGraphicFramePr>
        <p:xfrm>
          <a:off x="5562600" y="3193131"/>
          <a:ext cx="3030538" cy="533400"/>
        </p:xfrm>
        <a:graphic>
          <a:graphicData uri="http://schemas.openxmlformats.org/presentationml/2006/ole">
            <mc:AlternateContent xmlns:mc="http://schemas.openxmlformats.org/markup-compatibility/2006">
              <mc:Choice xmlns:v="urn:schemas-microsoft-com:vml" Requires="v">
                <p:oleObj spid="_x0000_s33825" name="公式" r:id="rId13" imgW="1371600" imgH="241300" progId="Equation.3">
                  <p:embed/>
                </p:oleObj>
              </mc:Choice>
              <mc:Fallback>
                <p:oleObj name="公式" r:id="rId13" imgW="1371600" imgH="2413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62600" y="3193131"/>
                        <a:ext cx="3030538" cy="533400"/>
                      </a:xfrm>
                      <a:prstGeom prst="rect">
                        <a:avLst/>
                      </a:prstGeom>
                      <a:noFill/>
                      <a:ln w="19050">
                        <a:solidFill>
                          <a:srgbClr val="FF0000"/>
                        </a:solidFill>
                      </a:ln>
                    </p:spPr>
                  </p:pic>
                </p:oleObj>
              </mc:Fallback>
            </mc:AlternateContent>
          </a:graphicData>
        </a:graphic>
      </p:graphicFrame>
    </p:spTree>
    <p:extLst>
      <p:ext uri="{BB962C8B-B14F-4D97-AF65-F5344CB8AC3E}">
        <p14:creationId xmlns:p14="http://schemas.microsoft.com/office/powerpoint/2010/main" val="1740118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A7D755B-A419-4872-8D83-7B277CE5DCE0}" type="datetime1">
              <a:rPr lang="zh-CN" altLang="en-US" smtClean="0"/>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54</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5" name="标题 1"/>
          <p:cNvSpPr txBox="1">
            <a:spLocks/>
          </p:cNvSpPr>
          <p:nvPr/>
        </p:nvSpPr>
        <p:spPr>
          <a:xfrm>
            <a:off x="336331" y="122238"/>
            <a:ext cx="7359869" cy="5635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altLang="zh-CN" sz="3600" b="1" dirty="0" smtClean="0">
                <a:latin typeface="Times New Roman" panose="02020603050405020304" pitchFamily="18" charset="0"/>
                <a:cs typeface="Times New Roman" panose="02020603050405020304" pitchFamily="18" charset="0"/>
              </a:rPr>
              <a:t>It turns out …</a:t>
            </a:r>
            <a:endParaRPr lang="zh-CN" altLang="en-US" sz="3600" b="1" dirty="0">
              <a:latin typeface="Times New Roman" panose="02020603050405020304" pitchFamily="18" charset="0"/>
              <a:cs typeface="Times New Roman" panose="02020603050405020304" pitchFamily="18" charset="0"/>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3706261158"/>
              </p:ext>
            </p:extLst>
          </p:nvPr>
        </p:nvGraphicFramePr>
        <p:xfrm>
          <a:off x="990600" y="1442548"/>
          <a:ext cx="4911453" cy="679450"/>
        </p:xfrm>
        <a:graphic>
          <a:graphicData uri="http://schemas.openxmlformats.org/presentationml/2006/ole">
            <mc:AlternateContent xmlns:mc="http://schemas.openxmlformats.org/markup-compatibility/2006">
              <mc:Choice xmlns:v="urn:schemas-microsoft-com:vml" Requires="v">
                <p:oleObj spid="_x0000_s21352" name="Equation" r:id="rId3" imgW="3213100" imgH="444500" progId="">
                  <p:embed/>
                </p:oleObj>
              </mc:Choice>
              <mc:Fallback>
                <p:oleObj name="Equation" r:id="rId3" imgW="3213100" imgH="4445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442548"/>
                        <a:ext cx="4911453"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044794369"/>
              </p:ext>
            </p:extLst>
          </p:nvPr>
        </p:nvGraphicFramePr>
        <p:xfrm>
          <a:off x="965200" y="2356948"/>
          <a:ext cx="6011863" cy="2446338"/>
        </p:xfrm>
        <a:graphic>
          <a:graphicData uri="http://schemas.openxmlformats.org/presentationml/2006/ole">
            <mc:AlternateContent xmlns:mc="http://schemas.openxmlformats.org/markup-compatibility/2006">
              <mc:Choice xmlns:v="urn:schemas-microsoft-com:vml" Requires="v">
                <p:oleObj spid="_x0000_s21353" name="Equation" r:id="rId5" imgW="3340100" imgH="1358900" progId="">
                  <p:embed/>
                </p:oleObj>
              </mc:Choice>
              <mc:Fallback>
                <p:oleObj name="Equation" r:id="rId5" imgW="3340100" imgH="13589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5200" y="2356948"/>
                        <a:ext cx="6011863" cy="2446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906109701"/>
              </p:ext>
            </p:extLst>
          </p:nvPr>
        </p:nvGraphicFramePr>
        <p:xfrm>
          <a:off x="1905000" y="5002929"/>
          <a:ext cx="5400675" cy="600075"/>
        </p:xfrm>
        <a:graphic>
          <a:graphicData uri="http://schemas.openxmlformats.org/presentationml/2006/ole">
            <mc:AlternateContent xmlns:mc="http://schemas.openxmlformats.org/markup-compatibility/2006">
              <mc:Choice xmlns:v="urn:schemas-microsoft-com:vml" Requires="v">
                <p:oleObj spid="_x0000_s21354" name="Equation" r:id="rId7" imgW="2057400" imgH="228600" progId="">
                  <p:embed/>
                </p:oleObj>
              </mc:Choice>
              <mc:Fallback>
                <p:oleObj name="Equation" r:id="rId7" imgW="2057400" imgH="22860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5000" y="5002929"/>
                        <a:ext cx="5400675" cy="600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10814175"/>
              </p:ext>
            </p:extLst>
          </p:nvPr>
        </p:nvGraphicFramePr>
        <p:xfrm>
          <a:off x="4038600" y="5841129"/>
          <a:ext cx="571500" cy="304800"/>
        </p:xfrm>
        <a:graphic>
          <a:graphicData uri="http://schemas.openxmlformats.org/presentationml/2006/ole">
            <mc:AlternateContent xmlns:mc="http://schemas.openxmlformats.org/markup-compatibility/2006">
              <mc:Choice xmlns:v="urn:schemas-microsoft-com:vml" Requires="v">
                <p:oleObj spid="_x0000_s21355" name="Equation" r:id="rId9" imgW="380835" imgH="203112" progId="">
                  <p:embed/>
                </p:oleObj>
              </mc:Choice>
              <mc:Fallback>
                <p:oleObj name="Equation" r:id="rId9" imgW="380835" imgH="203112"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38600" y="5841129"/>
                        <a:ext cx="5715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6"/>
          <p:cNvGraphicFramePr>
            <a:graphicFrameLocks noChangeAspect="1"/>
          </p:cNvGraphicFramePr>
          <p:nvPr>
            <p:extLst>
              <p:ext uri="{D42A27DB-BD31-4B8C-83A1-F6EECF244321}">
                <p14:modId xmlns:p14="http://schemas.microsoft.com/office/powerpoint/2010/main" val="123994412"/>
              </p:ext>
            </p:extLst>
          </p:nvPr>
        </p:nvGraphicFramePr>
        <p:xfrm>
          <a:off x="6124575" y="5764929"/>
          <a:ext cx="666750" cy="342900"/>
        </p:xfrm>
        <a:graphic>
          <a:graphicData uri="http://schemas.openxmlformats.org/presentationml/2006/ole">
            <mc:AlternateContent xmlns:mc="http://schemas.openxmlformats.org/markup-compatibility/2006">
              <mc:Choice xmlns:v="urn:schemas-microsoft-com:vml" Requires="v">
                <p:oleObj spid="_x0000_s21356" name="Equation" r:id="rId11" imgW="444307" imgH="228501" progId="">
                  <p:embed/>
                </p:oleObj>
              </mc:Choice>
              <mc:Fallback>
                <p:oleObj name="Equation" r:id="rId11" imgW="444307" imgH="228501"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24575" y="5764929"/>
                        <a:ext cx="66675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椭圆 10"/>
          <p:cNvSpPr/>
          <p:nvPr/>
        </p:nvSpPr>
        <p:spPr>
          <a:xfrm>
            <a:off x="3886200" y="5688729"/>
            <a:ext cx="914400"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019800" y="5688729"/>
            <a:ext cx="914400"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2286000" y="2204548"/>
            <a:ext cx="3581400" cy="0"/>
          </a:xfrm>
          <a:prstGeom prst="line">
            <a:avLst/>
          </a:prstGeom>
          <a:ln>
            <a:solidFill>
              <a:srgbClr val="C00000"/>
            </a:solidFill>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14" name="直接连接符 13"/>
          <p:cNvCxnSpPr/>
          <p:nvPr/>
        </p:nvCxnSpPr>
        <p:spPr>
          <a:xfrm>
            <a:off x="2286000" y="4871548"/>
            <a:ext cx="4495800" cy="0"/>
          </a:xfrm>
          <a:prstGeom prst="line">
            <a:avLst/>
          </a:prstGeom>
          <a:ln>
            <a:solidFill>
              <a:srgbClr val="C00000"/>
            </a:solidFill>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15" name="矩形 14"/>
          <p:cNvSpPr/>
          <p:nvPr/>
        </p:nvSpPr>
        <p:spPr>
          <a:xfrm>
            <a:off x="925129" y="881061"/>
            <a:ext cx="5698359" cy="461665"/>
          </a:xfrm>
          <a:prstGeom prst="rect">
            <a:avLst/>
          </a:prstGeom>
        </p:spPr>
        <p:txBody>
          <a:bodyPr wrap="square">
            <a:spAutoFit/>
          </a:bodyPr>
          <a:lstStyle/>
          <a:p>
            <a:r>
              <a:rPr lang="zh-CN" altLang="en-US" sz="2400" b="1" dirty="0" smtClean="0">
                <a:latin typeface="楷体" panose="02010609060101010101" pitchFamily="49" charset="-122"/>
                <a:ea typeface="楷体" panose="02010609060101010101" pitchFamily="49" charset="-122"/>
                <a:cs typeface="Times New Roman" panose="02020603050405020304" pitchFamily="18" charset="0"/>
              </a:rPr>
              <a:t>高</a:t>
            </a:r>
            <a:r>
              <a:rPr lang="zh-CN" altLang="zh-CN" sz="2400" b="1" dirty="0" smtClean="0">
                <a:latin typeface="楷体" panose="02010609060101010101" pitchFamily="49" charset="-122"/>
                <a:ea typeface="楷体" panose="02010609060101010101" pitchFamily="49" charset="-122"/>
                <a:cs typeface="Times New Roman" panose="02020603050405020304" pitchFamily="18" charset="0"/>
              </a:rPr>
              <a:t>维空间做内积是</a:t>
            </a:r>
            <a:r>
              <a:rPr lang="zh-CN" altLang="zh-CN" sz="2400" b="1" dirty="0">
                <a:latin typeface="楷体" panose="02010609060101010101" pitchFamily="49" charset="-122"/>
                <a:ea typeface="楷体" panose="02010609060101010101" pitchFamily="49" charset="-122"/>
                <a:cs typeface="Times New Roman" panose="02020603050405020304" pitchFamily="18" charset="0"/>
              </a:rPr>
              <a:t>非常</a:t>
            </a:r>
            <a:r>
              <a:rPr lang="zh-CN" altLang="zh-CN" sz="2400" b="1" dirty="0" smtClean="0">
                <a:latin typeface="楷体" panose="02010609060101010101" pitchFamily="49" charset="-122"/>
                <a:ea typeface="楷体" panose="02010609060101010101" pitchFamily="49" charset="-122"/>
                <a:cs typeface="Times New Roman" panose="02020603050405020304" pitchFamily="18" charset="0"/>
              </a:rPr>
              <a:t>复杂</a:t>
            </a:r>
            <a:r>
              <a:rPr lang="zh-CN" altLang="en-US" sz="2400" b="1" dirty="0" smtClean="0">
                <a:latin typeface="楷体" panose="02010609060101010101" pitchFamily="49" charset="-122"/>
                <a:ea typeface="楷体" panose="02010609060101010101" pitchFamily="49" charset="-122"/>
                <a:cs typeface="Times New Roman" panose="02020603050405020304" pitchFamily="18" charset="0"/>
              </a:rPr>
              <a:t>的</a:t>
            </a:r>
            <a:endParaRPr lang="zh-CN" altLang="en-US" sz="24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00538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9DFB1CF-E442-4F52-B402-CCC45CBE7831}" type="datetime1">
              <a:rPr lang="zh-CN" altLang="en-US" smtClean="0"/>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55</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5" name="标题 1"/>
          <p:cNvSpPr txBox="1">
            <a:spLocks/>
          </p:cNvSpPr>
          <p:nvPr/>
        </p:nvSpPr>
        <p:spPr>
          <a:xfrm>
            <a:off x="315310" y="122238"/>
            <a:ext cx="7380890" cy="5635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smtClean="0">
                <a:latin typeface="黑体" panose="02010609060101010101" pitchFamily="49" charset="-122"/>
                <a:ea typeface="黑体" panose="02010609060101010101" pitchFamily="49" charset="-122"/>
                <a:cs typeface="Times New Roman" panose="02020603050405020304" pitchFamily="18" charset="0"/>
              </a:rPr>
              <a:t>核技巧</a:t>
            </a:r>
            <a:r>
              <a:rPr lang="en-US" altLang="zh-CN" sz="3600" b="1" dirty="0" smtClean="0">
                <a:latin typeface="黑体" panose="02010609060101010101" pitchFamily="49" charset="-122"/>
                <a:ea typeface="黑体" panose="02010609060101010101" pitchFamily="49" charset="-122"/>
                <a:cs typeface="Times New Roman" panose="02020603050405020304" pitchFamily="18" charset="0"/>
              </a:rPr>
              <a:t>(</a:t>
            </a:r>
            <a:r>
              <a:rPr lang="en-AU" altLang="zh-CN" sz="3600" b="1" dirty="0" smtClean="0">
                <a:latin typeface="Times New Roman" panose="02020603050405020304" pitchFamily="18" charset="0"/>
                <a:ea typeface="楷体" panose="02010609060101010101" pitchFamily="49" charset="-122"/>
                <a:cs typeface="Times New Roman" panose="02020603050405020304" pitchFamily="18" charset="0"/>
              </a:rPr>
              <a:t>Kernel Trick)</a:t>
            </a:r>
            <a:endParaRPr lang="zh-CN" altLang="en-US" sz="3600" b="1" dirty="0">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7" name="Object 5"/>
          <p:cNvGraphicFramePr>
            <a:graphicFrameLocks noChangeAspect="1"/>
          </p:cNvGraphicFramePr>
          <p:nvPr>
            <p:extLst>
              <p:ext uri="{D42A27DB-BD31-4B8C-83A1-F6EECF244321}">
                <p14:modId xmlns:p14="http://schemas.microsoft.com/office/powerpoint/2010/main" val="3930684818"/>
              </p:ext>
            </p:extLst>
          </p:nvPr>
        </p:nvGraphicFramePr>
        <p:xfrm>
          <a:off x="374102" y="3705981"/>
          <a:ext cx="8423484" cy="2253265"/>
        </p:xfrm>
        <a:graphic>
          <a:graphicData uri="http://schemas.openxmlformats.org/presentationml/2006/ole">
            <mc:AlternateContent xmlns:mc="http://schemas.openxmlformats.org/markup-compatibility/2006">
              <mc:Choice xmlns:v="urn:schemas-microsoft-com:vml" Requires="v">
                <p:oleObj spid="_x0000_s21681" name="Equation" r:id="rId3" imgW="4749800" imgH="1270000" progId="Equation.3">
                  <p:embed/>
                </p:oleObj>
              </mc:Choice>
              <mc:Fallback>
                <p:oleObj name="Equation" r:id="rId3" imgW="4749800" imgH="1270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102" y="3705981"/>
                        <a:ext cx="8423484" cy="2253265"/>
                      </a:xfrm>
                      <a:prstGeom prst="rect">
                        <a:avLst/>
                      </a:prstGeom>
                      <a:noFill/>
                      <a:extLst/>
                    </p:spPr>
                  </p:pic>
                </p:oleObj>
              </mc:Fallback>
            </mc:AlternateContent>
          </a:graphicData>
        </a:graphic>
      </p:graphicFrame>
      <p:sp>
        <p:nvSpPr>
          <p:cNvPr id="9" name="矩形 8"/>
          <p:cNvSpPr/>
          <p:nvPr/>
        </p:nvSpPr>
        <p:spPr>
          <a:xfrm>
            <a:off x="374102" y="834353"/>
            <a:ext cx="8395796" cy="2474524"/>
          </a:xfrm>
          <a:prstGeom prst="rect">
            <a:avLst/>
          </a:prstGeom>
        </p:spPr>
        <p:txBody>
          <a:bodyPr wrap="square">
            <a:spAutoFit/>
          </a:bodyPr>
          <a:lstStyle/>
          <a:p>
            <a:pPr algn="just">
              <a:spcBef>
                <a:spcPts val="600"/>
              </a:spcBef>
              <a:spcAft>
                <a:spcPts val="600"/>
              </a:spcAft>
              <a:buClr>
                <a:schemeClr val="accent1"/>
              </a:buClr>
              <a:buSzPct val="65000"/>
              <a:buFont typeface="Wingdings" pitchFamily="2" charset="2"/>
              <a:buChar char="n"/>
            </a:pPr>
            <a:r>
              <a:rPr lang="zh-CN" altLang="en-US" sz="2400" b="1" dirty="0">
                <a:latin typeface="楷体" panose="02010609060101010101" pitchFamily="49" charset="-122"/>
                <a:ea typeface="楷体" panose="02010609060101010101" pitchFamily="49" charset="-122"/>
                <a:cs typeface="Times New Roman" panose="02020603050405020304" pitchFamily="18" charset="0"/>
              </a:rPr>
              <a:t>内积</a:t>
            </a:r>
            <a:r>
              <a:rPr lang="en-US" altLang="zh-CN" sz="2400" i="1" dirty="0" err="1" smtClean="0">
                <a:solidFill>
                  <a:srgbClr val="FF0000"/>
                </a:solidFill>
                <a:latin typeface="Times New Roman" panose="02020603050405020304" pitchFamily="18" charset="0"/>
                <a:cs typeface="Times New Roman" panose="02020603050405020304" pitchFamily="18" charset="0"/>
              </a:rPr>
              <a:t>x</a:t>
            </a:r>
            <a:r>
              <a:rPr lang="en-US" altLang="zh-CN" sz="2400" i="1" baseline="-25000" dirty="0" err="1" smtClean="0">
                <a:solidFill>
                  <a:srgbClr val="FF0000"/>
                </a:solidFill>
                <a:latin typeface="Times New Roman" panose="02020603050405020304" pitchFamily="18" charset="0"/>
                <a:cs typeface="Times New Roman" panose="02020603050405020304" pitchFamily="18" charset="0"/>
              </a:rPr>
              <a:t>i</a:t>
            </a:r>
            <a:r>
              <a:rPr lang="en-US" altLang="zh-CN" sz="2400" dirty="0" err="1">
                <a:solidFill>
                  <a:srgbClr val="FF0000"/>
                </a:solidFill>
                <a:latin typeface="Times New Roman" panose="02020603050405020304" pitchFamily="18" charset="0"/>
                <a:cs typeface="Times New Roman" panose="02020603050405020304" pitchFamily="18" charset="0"/>
                <a:sym typeface="Wingdings"/>
              </a:rPr>
              <a:t></a:t>
            </a:r>
            <a:r>
              <a:rPr lang="en-US" altLang="zh-CN" sz="2400" i="1" dirty="0" err="1" smtClean="0">
                <a:solidFill>
                  <a:srgbClr val="FF0000"/>
                </a:solidFill>
                <a:latin typeface="Times New Roman" panose="02020603050405020304" pitchFamily="18" charset="0"/>
                <a:cs typeface="Times New Roman" panose="02020603050405020304" pitchFamily="18" charset="0"/>
              </a:rPr>
              <a:t>x</a:t>
            </a:r>
            <a:r>
              <a:rPr lang="en-US" altLang="zh-CN" sz="2400" i="1" baseline="-25000" dirty="0" err="1" smtClean="0">
                <a:solidFill>
                  <a:srgbClr val="FF0000"/>
                </a:solidFill>
                <a:latin typeface="Times New Roman" panose="02020603050405020304" pitchFamily="18" charset="0"/>
                <a:cs typeface="Times New Roman" panose="02020603050405020304" pitchFamily="18" charset="0"/>
              </a:rPr>
              <a:t>j</a:t>
            </a:r>
            <a:endParaRPr lang="en-US" altLang="zh-CN" sz="2400" baseline="-25000" dirty="0">
              <a:latin typeface="Times New Roman" panose="02020603050405020304" pitchFamily="18" charset="0"/>
              <a:cs typeface="Times New Roman" panose="02020603050405020304" pitchFamily="18" charset="0"/>
            </a:endParaRPr>
          </a:p>
          <a:p>
            <a:pPr algn="just">
              <a:lnSpc>
                <a:spcPct val="160000"/>
              </a:lnSpc>
              <a:spcBef>
                <a:spcPts val="600"/>
              </a:spcBef>
              <a:spcAft>
                <a:spcPts val="600"/>
              </a:spcAft>
              <a:buClr>
                <a:schemeClr val="accent1"/>
              </a:buClr>
              <a:buSzPct val="65000"/>
              <a:buFont typeface="Wingdings" pitchFamily="2" charset="2"/>
              <a:buChar char="n"/>
            </a:pPr>
            <a:r>
              <a:rPr lang="zh-CN" altLang="en-US" sz="2400" b="1" dirty="0">
                <a:latin typeface="楷体" panose="02010609060101010101" pitchFamily="49" charset="-122"/>
                <a:ea typeface="楷体" panose="02010609060101010101" pitchFamily="49" charset="-122"/>
                <a:cs typeface="Times New Roman" panose="02020603050405020304" pitchFamily="18" charset="0"/>
              </a:rPr>
              <a:t>高维映射之后做内积：</a:t>
            </a:r>
            <a:r>
              <a:rPr lang="el-GR" altLang="zh-CN" sz="2400" i="1" dirty="0" smtClean="0">
                <a:solidFill>
                  <a:srgbClr val="FF0000"/>
                </a:solidFill>
                <a:latin typeface="Times New Roman" panose="02020603050405020304" pitchFamily="18" charset="0"/>
                <a:cs typeface="Times New Roman" panose="02020603050405020304" pitchFamily="18" charset="0"/>
              </a:rPr>
              <a:t>φ</a:t>
            </a:r>
            <a:r>
              <a:rPr lang="en-US" altLang="zh-CN" sz="2400" dirty="0">
                <a:solidFill>
                  <a:srgbClr val="FF0000"/>
                </a:solidFill>
                <a:latin typeface="Times New Roman" panose="02020603050405020304" pitchFamily="18" charset="0"/>
                <a:cs typeface="Times New Roman" panose="02020603050405020304" pitchFamily="18" charset="0"/>
              </a:rPr>
              <a:t>(</a:t>
            </a:r>
            <a:r>
              <a:rPr lang="en-US" altLang="zh-CN" sz="2400" i="1" dirty="0">
                <a:solidFill>
                  <a:srgbClr val="FF0000"/>
                </a:solidFill>
                <a:latin typeface="Times New Roman" panose="02020603050405020304" pitchFamily="18" charset="0"/>
                <a:cs typeface="Times New Roman" panose="02020603050405020304" pitchFamily="18" charset="0"/>
              </a:rPr>
              <a:t>x</a:t>
            </a:r>
            <a:r>
              <a:rPr lang="en-US" altLang="zh-CN" sz="2400" i="1" baseline="-25000" dirty="0">
                <a:solidFill>
                  <a:srgbClr val="FF0000"/>
                </a:solidFill>
                <a:latin typeface="Times New Roman" panose="02020603050405020304" pitchFamily="18" charset="0"/>
                <a:cs typeface="Times New Roman" panose="02020603050405020304" pitchFamily="18" charset="0"/>
              </a:rPr>
              <a:t>i</a:t>
            </a:r>
            <a:r>
              <a:rPr lang="en-US" altLang="zh-CN" sz="2400" dirty="0">
                <a:solidFill>
                  <a:srgbClr val="FF0000"/>
                </a:solidFill>
                <a:latin typeface="Times New Roman" panose="02020603050405020304" pitchFamily="18" charset="0"/>
                <a:cs typeface="Times New Roman" panose="02020603050405020304" pitchFamily="18" charset="0"/>
              </a:rPr>
              <a:t>)</a:t>
            </a:r>
            <a:r>
              <a:rPr lang="en-US" altLang="zh-CN" sz="2400" dirty="0">
                <a:solidFill>
                  <a:srgbClr val="FF0000"/>
                </a:solidFill>
                <a:latin typeface="Times New Roman" panose="02020603050405020304" pitchFamily="18" charset="0"/>
                <a:cs typeface="Times New Roman" panose="02020603050405020304" pitchFamily="18" charset="0"/>
                <a:sym typeface="Wingdings"/>
              </a:rPr>
              <a:t></a:t>
            </a:r>
            <a:r>
              <a:rPr lang="el-GR" altLang="zh-CN" sz="2400" dirty="0">
                <a:solidFill>
                  <a:srgbClr val="FF0000"/>
                </a:solidFill>
                <a:latin typeface="Times New Roman" panose="02020603050405020304" pitchFamily="18" charset="0"/>
                <a:cs typeface="Times New Roman" panose="02020603050405020304" pitchFamily="18" charset="0"/>
              </a:rPr>
              <a:t>φ</a:t>
            </a:r>
            <a:r>
              <a:rPr lang="en-US" altLang="zh-CN" sz="2400" dirty="0">
                <a:solidFill>
                  <a:srgbClr val="FF0000"/>
                </a:solidFill>
                <a:latin typeface="Times New Roman" panose="02020603050405020304" pitchFamily="18" charset="0"/>
                <a:cs typeface="Times New Roman" panose="02020603050405020304" pitchFamily="18" charset="0"/>
              </a:rPr>
              <a:t>(</a:t>
            </a:r>
            <a:r>
              <a:rPr lang="en-US" altLang="zh-CN" sz="2400" i="1" dirty="0" err="1">
                <a:solidFill>
                  <a:srgbClr val="FF0000"/>
                </a:solidFill>
                <a:latin typeface="Times New Roman" panose="02020603050405020304" pitchFamily="18" charset="0"/>
                <a:cs typeface="Times New Roman" panose="02020603050405020304" pitchFamily="18" charset="0"/>
              </a:rPr>
              <a:t>x</a:t>
            </a:r>
            <a:r>
              <a:rPr lang="en-US" altLang="zh-CN" sz="2400" i="1" baseline="-25000" dirty="0" err="1">
                <a:solidFill>
                  <a:srgbClr val="FF0000"/>
                </a:solidFill>
                <a:latin typeface="Times New Roman" panose="02020603050405020304" pitchFamily="18" charset="0"/>
                <a:cs typeface="Times New Roman" panose="02020603050405020304" pitchFamily="18" charset="0"/>
              </a:rPr>
              <a:t>j</a:t>
            </a:r>
            <a:r>
              <a:rPr lang="en-US" altLang="zh-CN" sz="2400" dirty="0">
                <a:solidFill>
                  <a:srgbClr val="FF0000"/>
                </a:solidFill>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algn="just">
              <a:lnSpc>
                <a:spcPct val="160000"/>
              </a:lnSpc>
              <a:spcBef>
                <a:spcPts val="600"/>
              </a:spcBef>
              <a:spcAft>
                <a:spcPts val="600"/>
              </a:spcAft>
              <a:buClr>
                <a:schemeClr val="accent1"/>
              </a:buClr>
              <a:buSzPct val="65000"/>
              <a:buFont typeface="Wingdings" pitchFamily="2" charset="2"/>
              <a:buChar char="n"/>
            </a:pPr>
            <a:r>
              <a:rPr lang="zh-CN" altLang="en-US" sz="2400" b="1" dirty="0">
                <a:latin typeface="楷体" panose="02010609060101010101" pitchFamily="49" charset="-122"/>
                <a:ea typeface="楷体" panose="02010609060101010101" pitchFamily="49" charset="-122"/>
                <a:cs typeface="Times New Roman" panose="02020603050405020304" pitchFamily="18" charset="0"/>
              </a:rPr>
              <a:t>核函数</a:t>
            </a:r>
            <a:r>
              <a:rPr lang="en-US" altLang="zh-CN" sz="2400" dirty="0" smtClean="0">
                <a:latin typeface="Times New Roman" panose="02020603050405020304" pitchFamily="18" charset="0"/>
                <a:cs typeface="Times New Roman" panose="02020603050405020304" pitchFamily="18" charset="0"/>
              </a:rPr>
              <a:t>: </a:t>
            </a:r>
            <a:r>
              <a:rPr lang="en-US" altLang="zh-CN" sz="2400" i="1" dirty="0">
                <a:solidFill>
                  <a:srgbClr val="FF0000"/>
                </a:solidFill>
                <a:latin typeface="Times New Roman" panose="02020603050405020304" pitchFamily="18" charset="0"/>
                <a:cs typeface="Times New Roman" panose="02020603050405020304" pitchFamily="18" charset="0"/>
              </a:rPr>
              <a:t>K</a:t>
            </a:r>
            <a:r>
              <a:rPr lang="en-US" altLang="zh-CN" sz="2400" dirty="0">
                <a:solidFill>
                  <a:srgbClr val="FF0000"/>
                </a:solidFill>
                <a:latin typeface="Times New Roman" panose="02020603050405020304" pitchFamily="18" charset="0"/>
                <a:cs typeface="Times New Roman" panose="02020603050405020304" pitchFamily="18" charset="0"/>
              </a:rPr>
              <a:t>(</a:t>
            </a:r>
            <a:r>
              <a:rPr lang="en-US" altLang="zh-CN" sz="2400" i="1" dirty="0" err="1">
                <a:solidFill>
                  <a:srgbClr val="FF0000"/>
                </a:solidFill>
                <a:latin typeface="Times New Roman" panose="02020603050405020304" pitchFamily="18" charset="0"/>
                <a:cs typeface="Times New Roman" panose="02020603050405020304" pitchFamily="18" charset="0"/>
              </a:rPr>
              <a:t>x</a:t>
            </a:r>
            <a:r>
              <a:rPr lang="en-US" altLang="zh-CN" sz="2400" i="1" baseline="-25000" dirty="0" err="1">
                <a:solidFill>
                  <a:srgbClr val="FF0000"/>
                </a:solidFill>
                <a:latin typeface="Times New Roman" panose="02020603050405020304" pitchFamily="18" charset="0"/>
                <a:cs typeface="Times New Roman" panose="02020603050405020304" pitchFamily="18" charset="0"/>
              </a:rPr>
              <a:t>i</a:t>
            </a:r>
            <a:r>
              <a:rPr lang="en-US" altLang="zh-CN" sz="2400" dirty="0" err="1">
                <a:solidFill>
                  <a:srgbClr val="FF0000"/>
                </a:solidFill>
                <a:latin typeface="Times New Roman" panose="02020603050405020304" pitchFamily="18" charset="0"/>
                <a:cs typeface="Times New Roman" panose="02020603050405020304" pitchFamily="18" charset="0"/>
              </a:rPr>
              <a:t>,</a:t>
            </a:r>
            <a:r>
              <a:rPr lang="en-US" altLang="zh-CN" sz="2400" i="1" dirty="0" err="1">
                <a:solidFill>
                  <a:srgbClr val="FF0000"/>
                </a:solidFill>
                <a:latin typeface="Times New Roman" panose="02020603050405020304" pitchFamily="18" charset="0"/>
                <a:cs typeface="Times New Roman" panose="02020603050405020304" pitchFamily="18" charset="0"/>
              </a:rPr>
              <a:t>x</a:t>
            </a:r>
            <a:r>
              <a:rPr lang="en-US" altLang="zh-CN" sz="2400" i="1" baseline="-25000" dirty="0" err="1">
                <a:solidFill>
                  <a:srgbClr val="FF0000"/>
                </a:solidFill>
                <a:latin typeface="Times New Roman" panose="02020603050405020304" pitchFamily="18" charset="0"/>
                <a:cs typeface="Times New Roman" panose="02020603050405020304" pitchFamily="18" charset="0"/>
              </a:rPr>
              <a:t>j</a:t>
            </a:r>
            <a:r>
              <a:rPr lang="en-US" altLang="zh-CN" sz="2400" dirty="0">
                <a:solidFill>
                  <a:srgbClr val="FF0000"/>
                </a:solidFill>
                <a:latin typeface="Times New Roman" panose="02020603050405020304" pitchFamily="18" charset="0"/>
                <a:cs typeface="Times New Roman" panose="02020603050405020304" pitchFamily="18" charset="0"/>
              </a:rPr>
              <a:t>) = </a:t>
            </a:r>
            <a:r>
              <a:rPr lang="el-GR" altLang="zh-CN" sz="2400" dirty="0">
                <a:solidFill>
                  <a:srgbClr val="FF0000"/>
                </a:solidFill>
                <a:latin typeface="Times New Roman" panose="02020603050405020304" pitchFamily="18" charset="0"/>
                <a:cs typeface="Times New Roman" panose="02020603050405020304" pitchFamily="18" charset="0"/>
              </a:rPr>
              <a:t>φ</a:t>
            </a:r>
            <a:r>
              <a:rPr lang="en-US" altLang="zh-CN" sz="2400" dirty="0">
                <a:solidFill>
                  <a:srgbClr val="FF0000"/>
                </a:solidFill>
                <a:latin typeface="Times New Roman" panose="02020603050405020304" pitchFamily="18" charset="0"/>
                <a:cs typeface="Times New Roman" panose="02020603050405020304" pitchFamily="18" charset="0"/>
              </a:rPr>
              <a:t>(</a:t>
            </a:r>
            <a:r>
              <a:rPr lang="en-US" altLang="zh-CN" sz="2400" i="1" dirty="0">
                <a:solidFill>
                  <a:srgbClr val="FF0000"/>
                </a:solidFill>
                <a:latin typeface="Times New Roman" panose="02020603050405020304" pitchFamily="18" charset="0"/>
                <a:cs typeface="Times New Roman" panose="02020603050405020304" pitchFamily="18" charset="0"/>
              </a:rPr>
              <a:t>x</a:t>
            </a:r>
            <a:r>
              <a:rPr lang="en-US" altLang="zh-CN" sz="2400" i="1" baseline="-25000" dirty="0">
                <a:solidFill>
                  <a:srgbClr val="FF0000"/>
                </a:solidFill>
                <a:latin typeface="Times New Roman" panose="02020603050405020304" pitchFamily="18" charset="0"/>
                <a:cs typeface="Times New Roman" panose="02020603050405020304" pitchFamily="18" charset="0"/>
              </a:rPr>
              <a:t>i</a:t>
            </a:r>
            <a:r>
              <a:rPr lang="en-US" altLang="zh-CN" sz="2400" dirty="0">
                <a:solidFill>
                  <a:srgbClr val="FF0000"/>
                </a:solidFill>
                <a:latin typeface="Times New Roman" panose="02020603050405020304" pitchFamily="18" charset="0"/>
                <a:cs typeface="Times New Roman" panose="02020603050405020304" pitchFamily="18" charset="0"/>
              </a:rPr>
              <a:t>)</a:t>
            </a:r>
            <a:r>
              <a:rPr lang="en-US" altLang="zh-CN" sz="2400" dirty="0">
                <a:solidFill>
                  <a:srgbClr val="FF0000"/>
                </a:solidFill>
                <a:latin typeface="Times New Roman" panose="02020603050405020304" pitchFamily="18" charset="0"/>
                <a:cs typeface="Times New Roman" panose="02020603050405020304" pitchFamily="18" charset="0"/>
                <a:sym typeface="Wingdings"/>
              </a:rPr>
              <a:t></a:t>
            </a:r>
            <a:r>
              <a:rPr lang="el-GR" altLang="zh-CN" sz="2400" i="1" dirty="0">
                <a:solidFill>
                  <a:srgbClr val="FF0000"/>
                </a:solidFill>
                <a:latin typeface="Times New Roman" panose="02020603050405020304" pitchFamily="18" charset="0"/>
                <a:cs typeface="Times New Roman" panose="02020603050405020304" pitchFamily="18" charset="0"/>
              </a:rPr>
              <a:t>φ</a:t>
            </a:r>
            <a:r>
              <a:rPr lang="en-US" altLang="zh-CN" sz="2400" dirty="0">
                <a:solidFill>
                  <a:srgbClr val="FF0000"/>
                </a:solidFill>
                <a:latin typeface="Times New Roman" panose="02020603050405020304" pitchFamily="18" charset="0"/>
                <a:cs typeface="Times New Roman" panose="02020603050405020304" pitchFamily="18" charset="0"/>
              </a:rPr>
              <a:t>(</a:t>
            </a:r>
            <a:r>
              <a:rPr lang="en-US" altLang="zh-CN" sz="2400" i="1" dirty="0" err="1">
                <a:solidFill>
                  <a:srgbClr val="FF0000"/>
                </a:solidFill>
                <a:latin typeface="Times New Roman" panose="02020603050405020304" pitchFamily="18" charset="0"/>
                <a:cs typeface="Times New Roman" panose="02020603050405020304" pitchFamily="18" charset="0"/>
              </a:rPr>
              <a:t>x</a:t>
            </a:r>
            <a:r>
              <a:rPr lang="en-US" altLang="zh-CN" sz="2400" i="1" baseline="-25000" dirty="0" err="1">
                <a:solidFill>
                  <a:srgbClr val="FF0000"/>
                </a:solidFill>
                <a:latin typeface="Times New Roman" panose="02020603050405020304" pitchFamily="18" charset="0"/>
                <a:cs typeface="Times New Roman" panose="02020603050405020304" pitchFamily="18" charset="0"/>
              </a:rPr>
              <a:t>j</a:t>
            </a:r>
            <a:r>
              <a:rPr lang="en-US" altLang="zh-CN" sz="2400" dirty="0">
                <a:solidFill>
                  <a:srgbClr val="FF0000"/>
                </a:solidFill>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algn="just">
              <a:spcBef>
                <a:spcPts val="600"/>
              </a:spcBef>
              <a:spcAft>
                <a:spcPts val="600"/>
              </a:spcAft>
              <a:buClr>
                <a:schemeClr val="accent1"/>
              </a:buClr>
              <a:buSzPct val="65000"/>
              <a:buFont typeface="Wingdings" pitchFamily="2" charset="2"/>
              <a:buChar char="n"/>
            </a:pPr>
            <a:r>
              <a:rPr lang="zh-CN" altLang="en-US" sz="2400" b="1" dirty="0">
                <a:latin typeface="楷体" panose="02010609060101010101" pitchFamily="49" charset="-122"/>
                <a:ea typeface="楷体" panose="02010609060101010101" pitchFamily="49" charset="-122"/>
                <a:cs typeface="Times New Roman" panose="02020603050405020304" pitchFamily="18" charset="0"/>
              </a:rPr>
              <a:t>例</a:t>
            </a:r>
            <a:r>
              <a:rPr lang="en-US" altLang="zh-CN" sz="2400" dirty="0" smtClean="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x</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x</a:t>
            </a:r>
            <a:r>
              <a:rPr lang="en-US" altLang="zh-CN" sz="2400" baseline="-25000"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x</a:t>
            </a:r>
            <a:r>
              <a:rPr lang="en-US" altLang="zh-CN" sz="2400" baseline="-25000"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K</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x</a:t>
            </a:r>
            <a:r>
              <a:rPr lang="en-US" altLang="zh-CN" sz="2400" baseline="-25000" dirty="0" err="1">
                <a:latin typeface="Times New Roman" panose="02020603050405020304" pitchFamily="18" charset="0"/>
                <a:cs typeface="Times New Roman" panose="02020603050405020304" pitchFamily="18" charset="0"/>
              </a:rPr>
              <a:t>i</a:t>
            </a:r>
            <a:r>
              <a:rPr lang="en-US" altLang="zh-CN" sz="2400" dirty="0" err="1">
                <a:latin typeface="Times New Roman" panose="02020603050405020304" pitchFamily="18" charset="0"/>
                <a:cs typeface="Times New Roman" panose="02020603050405020304" pitchFamily="18" charset="0"/>
              </a:rPr>
              <a:t>,x</a:t>
            </a:r>
            <a:r>
              <a:rPr lang="en-US" altLang="zh-CN" sz="2400" baseline="-25000" dirty="0" err="1">
                <a:latin typeface="Times New Roman" panose="02020603050405020304" pitchFamily="18" charset="0"/>
                <a:cs typeface="Times New Roman" panose="02020603050405020304" pitchFamily="18" charset="0"/>
              </a:rPr>
              <a:t>j</a:t>
            </a:r>
            <a:r>
              <a:rPr lang="en-US" altLang="zh-CN" sz="2400" dirty="0">
                <a:latin typeface="Times New Roman" panose="02020603050405020304" pitchFamily="18" charset="0"/>
                <a:cs typeface="Times New Roman" panose="02020603050405020304" pitchFamily="18" charset="0"/>
              </a:rPr>
              <a:t>) = (1+</a:t>
            </a:r>
            <a:r>
              <a:rPr lang="en-US" altLang="zh-CN" sz="2400" i="1" dirty="0">
                <a:latin typeface="Times New Roman" panose="02020603050405020304" pitchFamily="18" charset="0"/>
                <a:cs typeface="Times New Roman" panose="02020603050405020304" pitchFamily="18" charset="0"/>
              </a:rPr>
              <a:t>x</a:t>
            </a:r>
            <a:r>
              <a:rPr lang="en-US" altLang="zh-CN" sz="2400" i="1" baseline="-25000" dirty="0">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sym typeface="Wingdings"/>
              </a:rPr>
              <a:t></a:t>
            </a:r>
            <a:r>
              <a:rPr lang="en-US" altLang="zh-CN" sz="2400" i="1" dirty="0">
                <a:latin typeface="Times New Roman" panose="02020603050405020304" pitchFamily="18" charset="0"/>
                <a:cs typeface="Times New Roman" panose="02020603050405020304" pitchFamily="18" charset="0"/>
              </a:rPr>
              <a:t>x</a:t>
            </a:r>
            <a:r>
              <a:rPr lang="en-US" altLang="zh-CN" sz="2400" i="1" baseline="-25000" dirty="0">
                <a:latin typeface="Times New Roman" panose="02020603050405020304" pitchFamily="18" charset="0"/>
                <a:cs typeface="Times New Roman" panose="02020603050405020304" pitchFamily="18" charset="0"/>
              </a:rPr>
              <a:t>j</a:t>
            </a:r>
            <a:r>
              <a:rPr lang="en-US" altLang="zh-CN" sz="2400" dirty="0">
                <a:latin typeface="Times New Roman" panose="02020603050405020304" pitchFamily="18" charset="0"/>
                <a:cs typeface="Times New Roman" panose="02020603050405020304" pitchFamily="18" charset="0"/>
              </a:rPr>
              <a:t>)</a:t>
            </a:r>
            <a:r>
              <a:rPr lang="en-US" altLang="zh-CN" sz="2400" baseline="30000"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	</a:t>
            </a:r>
            <a:r>
              <a:rPr lang="en-US" altLang="zh-CN" sz="2400" dirty="0">
                <a:latin typeface="+mn-ea"/>
              </a:rPr>
              <a:t>  </a:t>
            </a:r>
            <a:endParaRPr lang="zh-CN" altLang="en-US" sz="2400" dirty="0"/>
          </a:p>
        </p:txBody>
      </p:sp>
    </p:spTree>
    <p:extLst>
      <p:ext uri="{BB962C8B-B14F-4D97-AF65-F5344CB8AC3E}">
        <p14:creationId xmlns:p14="http://schemas.microsoft.com/office/powerpoint/2010/main" val="1995546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1A95FF9-1A2C-4B28-AC15-18B0E60CB8B7}" type="datetime1">
              <a:rPr lang="zh-CN" altLang="en-US" smtClean="0"/>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56</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graphicFrame>
        <p:nvGraphicFramePr>
          <p:cNvPr id="5" name="对象 4"/>
          <p:cNvGraphicFramePr>
            <a:graphicFrameLocks noChangeAspect="1"/>
          </p:cNvGraphicFramePr>
          <p:nvPr>
            <p:extLst/>
          </p:nvPr>
        </p:nvGraphicFramePr>
        <p:xfrm>
          <a:off x="990600" y="1043153"/>
          <a:ext cx="7242175" cy="4745038"/>
        </p:xfrm>
        <a:graphic>
          <a:graphicData uri="http://schemas.openxmlformats.org/presentationml/2006/ole">
            <mc:AlternateContent xmlns:mc="http://schemas.openxmlformats.org/markup-compatibility/2006">
              <mc:Choice xmlns:v="urn:schemas-microsoft-com:vml" Requires="v">
                <p:oleObj spid="_x0000_s32854" name="Equation" r:id="rId3" imgW="4419600" imgH="2463800" progId="">
                  <p:embed/>
                </p:oleObj>
              </mc:Choice>
              <mc:Fallback>
                <p:oleObj name="Equation" r:id="rId3" imgW="4419600" imgH="2463800" progId="">
                  <p:embed/>
                  <p:pic>
                    <p:nvPicPr>
                      <p:cNvPr id="5"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043153"/>
                        <a:ext cx="7242175" cy="4745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3"/>
          <p:cNvGraphicFramePr>
            <a:graphicFrameLocks noChangeAspect="1"/>
          </p:cNvGraphicFramePr>
          <p:nvPr>
            <p:extLst/>
          </p:nvPr>
        </p:nvGraphicFramePr>
        <p:xfrm>
          <a:off x="5029200" y="5005553"/>
          <a:ext cx="3481388" cy="749300"/>
        </p:xfrm>
        <a:graphic>
          <a:graphicData uri="http://schemas.openxmlformats.org/presentationml/2006/ole">
            <mc:AlternateContent xmlns:mc="http://schemas.openxmlformats.org/markup-compatibility/2006">
              <mc:Choice xmlns:v="urn:schemas-microsoft-com:vml" Requires="v">
                <p:oleObj spid="_x0000_s32855" name="Equation" r:id="rId5" imgW="2006600" imgH="431800" progId="">
                  <p:embed/>
                </p:oleObj>
              </mc:Choice>
              <mc:Fallback>
                <p:oleObj name="Equation" r:id="rId5" imgW="2006600" imgH="431800" progId="">
                  <p:embed/>
                  <p:pic>
                    <p:nvPicPr>
                      <p:cNvPr id="6"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9200" y="5005553"/>
                        <a:ext cx="3481388" cy="749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矩形 6"/>
          <p:cNvSpPr/>
          <p:nvPr/>
        </p:nvSpPr>
        <p:spPr>
          <a:xfrm>
            <a:off x="914400" y="4853153"/>
            <a:ext cx="2819400" cy="1066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左右箭头 7"/>
          <p:cNvSpPr/>
          <p:nvPr/>
        </p:nvSpPr>
        <p:spPr>
          <a:xfrm>
            <a:off x="3962400" y="5234153"/>
            <a:ext cx="914400" cy="304800"/>
          </a:xfrm>
          <a:prstGeom prst="leftRightArrow">
            <a:avLst/>
          </a:prstGeom>
          <a:solidFill>
            <a:srgbClr val="00B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1"/>
          <p:cNvSpPr txBox="1">
            <a:spLocks/>
          </p:cNvSpPr>
          <p:nvPr/>
        </p:nvSpPr>
        <p:spPr>
          <a:xfrm>
            <a:off x="315310" y="122238"/>
            <a:ext cx="7380890" cy="5635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latin typeface="黑体" panose="02010609060101010101" pitchFamily="49" charset="-122"/>
                <a:ea typeface="黑体" panose="02010609060101010101" pitchFamily="49" charset="-122"/>
                <a:cs typeface="Times New Roman" panose="02020603050405020304" pitchFamily="18" charset="0"/>
              </a:rPr>
              <a:t>求解</a:t>
            </a:r>
            <a:r>
              <a:rPr lang="en-AU" altLang="zh-CN" sz="3600" b="1" dirty="0">
                <a:latin typeface="Times New Roman" panose="02020603050405020304" pitchFamily="18" charset="0"/>
                <a:ea typeface="楷体" panose="02010609060101010101" pitchFamily="49" charset="-122"/>
                <a:cs typeface="Times New Roman" panose="02020603050405020304" pitchFamily="18" charset="0"/>
              </a:rPr>
              <a:t>w &amp; b</a:t>
            </a:r>
            <a:endParaRPr lang="zh-CN" altLang="en-US" sz="3600" b="1"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263917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8351D78-BC1A-4328-8DAF-CACBFB350C01}" type="datetime1">
              <a:rPr lang="zh-CN" altLang="en-US" smtClean="0"/>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57</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5" name="矩形 4"/>
          <p:cNvSpPr/>
          <p:nvPr/>
        </p:nvSpPr>
        <p:spPr>
          <a:xfrm>
            <a:off x="378372" y="821869"/>
            <a:ext cx="8408276" cy="3434786"/>
          </a:xfrm>
          <a:prstGeom prst="rect">
            <a:avLst/>
          </a:prstGeom>
        </p:spPr>
        <p:txBody>
          <a:bodyPr wrap="square">
            <a:spAutoFit/>
          </a:bodyPr>
          <a:lstStyle/>
          <a:p>
            <a:pPr algn="just">
              <a:lnSpc>
                <a:spcPct val="130000"/>
              </a:lnSpc>
              <a:spcBef>
                <a:spcPts val="600"/>
              </a:spcBef>
              <a:spcAft>
                <a:spcPts val="600"/>
              </a:spcAft>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核函数方法的广泛</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应用，与其</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特点是分不开的</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a:t>
            </a:r>
          </a:p>
          <a:p>
            <a:pPr marL="612000" indent="-360000" algn="just">
              <a:lnSpc>
                <a:spcPct val="130000"/>
              </a:lnSpc>
              <a:spcBef>
                <a:spcPts val="600"/>
              </a:spcBef>
              <a:spcAft>
                <a:spcPts val="600"/>
              </a:spcAft>
              <a:buFont typeface="Wingdings" panose="05000000000000000000" pitchFamily="2" charset="2"/>
              <a:buChar char="Ø"/>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核函数</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的引入</a:t>
            </a:r>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避免</a:t>
            </a:r>
            <a:r>
              <a:rPr lang="zh-CN" altLang="en-US"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了</a:t>
            </a:r>
            <a:r>
              <a:rPr lang="en-US" altLang="zh-CN"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维数灾难</a:t>
            </a:r>
            <a:r>
              <a:rPr lang="en-US" altLang="zh-CN"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，大大</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减小了计算</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量</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p>
          <a:p>
            <a:pPr marL="612000" indent="-360000" algn="just">
              <a:lnSpc>
                <a:spcPct val="130000"/>
              </a:lnSpc>
              <a:spcBef>
                <a:spcPts val="600"/>
              </a:spcBef>
              <a:spcAft>
                <a:spcPts val="600"/>
              </a:spcAft>
              <a:buFont typeface="Wingdings" panose="05000000000000000000" pitchFamily="2" charset="2"/>
              <a:buChar char="Ø"/>
            </a:pPr>
            <a:r>
              <a:rPr lang="zh-CN" altLang="en-US"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无需</a:t>
            </a:r>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知道非线性变换函数</a:t>
            </a:r>
            <a:r>
              <a:rPr lang="en-US" altLang="zh-CN"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Φ</a:t>
            </a:r>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的形式和</a:t>
            </a:r>
            <a:r>
              <a:rPr lang="zh-CN" altLang="en-US"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参数</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marL="612000" indent="-360000" algn="just">
              <a:lnSpc>
                <a:spcPct val="130000"/>
              </a:lnSpc>
              <a:spcBef>
                <a:spcPts val="600"/>
              </a:spcBef>
              <a:spcAft>
                <a:spcPts val="600"/>
              </a:spcAft>
              <a:buFont typeface="Wingdings" panose="05000000000000000000" pitchFamily="2" charset="2"/>
              <a:buChar char="Ø"/>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核函数</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的形式和参数的变化会隐式地改变从输入空间到特征空间的映射，进而对特征空间的性质产生影响，最终改变各种核函数方法的</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性能</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5.6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非线性支持向量机</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20522601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FB1E63F-DA9D-4754-9553-9D2D7BBF6727}" type="datetime1">
              <a:rPr lang="zh-CN" altLang="en-US" smtClean="0"/>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58</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6" name="标题 1"/>
          <p:cNvSpPr txBox="1">
            <a:spLocks/>
          </p:cNvSpPr>
          <p:nvPr/>
        </p:nvSpPr>
        <p:spPr>
          <a:xfrm>
            <a:off x="315310" y="122238"/>
            <a:ext cx="7380890" cy="5635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altLang="zh-CN" sz="3600" b="1" dirty="0">
                <a:latin typeface="Times New Roman" panose="02020603050405020304" pitchFamily="18" charset="0"/>
                <a:cs typeface="Times New Roman" panose="02020603050405020304" pitchFamily="18" charset="0"/>
              </a:rPr>
              <a:t>String </a:t>
            </a:r>
            <a:r>
              <a:rPr lang="en-AU" altLang="zh-CN" sz="3600" b="1" dirty="0" smtClean="0">
                <a:latin typeface="Times New Roman" panose="02020603050405020304" pitchFamily="18" charset="0"/>
                <a:ea typeface="楷体" panose="02010609060101010101" pitchFamily="49" charset="-122"/>
                <a:cs typeface="Times New Roman" panose="02020603050405020304" pitchFamily="18" charset="0"/>
              </a:rPr>
              <a:t>Kernel</a:t>
            </a:r>
            <a:endParaRPr lang="zh-CN" altLang="en-US" sz="3600"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7"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15310" y="2353660"/>
            <a:ext cx="7636699" cy="2338989"/>
          </a:xfrm>
          <a:prstGeom prst="rect">
            <a:avLst/>
          </a:prstGeom>
          <a:noFill/>
          <a:ln w="9525">
            <a:noFill/>
            <a:miter lim="800000"/>
            <a:headEnd/>
            <a:tailEnd/>
          </a:ln>
          <a:effectLst/>
        </p:spPr>
      </p:pic>
      <p:graphicFrame>
        <p:nvGraphicFramePr>
          <p:cNvPr id="8" name="对象 7"/>
          <p:cNvGraphicFramePr>
            <a:graphicFrameLocks noChangeAspect="1"/>
          </p:cNvGraphicFramePr>
          <p:nvPr>
            <p:extLst>
              <p:ext uri="{D42A27DB-BD31-4B8C-83A1-F6EECF244321}">
                <p14:modId xmlns:p14="http://schemas.microsoft.com/office/powerpoint/2010/main" val="3494733168"/>
              </p:ext>
            </p:extLst>
          </p:nvPr>
        </p:nvGraphicFramePr>
        <p:xfrm>
          <a:off x="2514600" y="5029200"/>
          <a:ext cx="4588042" cy="990600"/>
        </p:xfrm>
        <a:graphic>
          <a:graphicData uri="http://schemas.openxmlformats.org/presentationml/2006/ole">
            <mc:AlternateContent xmlns:mc="http://schemas.openxmlformats.org/markup-compatibility/2006">
              <mc:Choice xmlns:v="urn:schemas-microsoft-com:vml" Requires="v">
                <p:oleObj spid="_x0000_s26703" name="Equation" r:id="rId4" imgW="2235200" imgH="482600" progId="">
                  <p:embed/>
                </p:oleObj>
              </mc:Choice>
              <mc:Fallback>
                <p:oleObj name="Equation" r:id="rId4" imgW="2235200" imgH="482600" progId="">
                  <p:embed/>
                  <p:pic>
                    <p:nvPicPr>
                      <p:cNvPr id="6" name="对象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0" y="5029200"/>
                        <a:ext cx="4588042"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内容占位符 2"/>
          <p:cNvSpPr txBox="1">
            <a:spLocks/>
          </p:cNvSpPr>
          <p:nvPr/>
        </p:nvSpPr>
        <p:spPr>
          <a:xfrm>
            <a:off x="609600" y="787288"/>
            <a:ext cx="8023225" cy="136207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计算文本字符串之间的相似度</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marL="0" indent="0">
              <a:lnSpc>
                <a:spcPct val="120000"/>
              </a:lnSpc>
              <a:spcBef>
                <a:spcPts val="0"/>
              </a:spcBef>
            </a:pPr>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AU" altLang="zh-CN" sz="2400" b="1" dirty="0" smtClean="0">
                <a:solidFill>
                  <a:srgbClr val="7030A0"/>
                </a:solidFill>
                <a:latin typeface="Times New Roman" panose="02020603050405020304" pitchFamily="18" charset="0"/>
                <a:ea typeface="楷体" panose="02010609060101010101" pitchFamily="49" charset="-122"/>
                <a:cs typeface="Times New Roman" panose="02020603050405020304" pitchFamily="18" charset="0"/>
              </a:rPr>
              <a:t>c</a:t>
            </a:r>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AU" altLang="zh-CN" sz="2400" b="1" dirty="0" smtClean="0">
                <a:solidFill>
                  <a:srgbClr val="7030A0"/>
                </a:solidFill>
                <a:latin typeface="Times New Roman" panose="02020603050405020304" pitchFamily="18" charset="0"/>
                <a:ea typeface="楷体" panose="02010609060101010101" pitchFamily="49" charset="-122"/>
                <a:cs typeface="Times New Roman" panose="02020603050405020304" pitchFamily="18" charset="0"/>
              </a:rPr>
              <a:t>a</a:t>
            </a:r>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AU" altLang="zh-CN" sz="2400" b="1" dirty="0" smtClean="0">
                <a:solidFill>
                  <a:srgbClr val="7030A0"/>
                </a:solidFill>
                <a:latin typeface="Times New Roman" panose="02020603050405020304" pitchFamily="18" charset="0"/>
                <a:ea typeface="楷体" panose="02010609060101010101" pitchFamily="49" charset="-122"/>
                <a:cs typeface="Times New Roman" panose="02020603050405020304" pitchFamily="18" charset="0"/>
              </a:rPr>
              <a:t>r</a:t>
            </a:r>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这个</a:t>
            </a:r>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子</a:t>
            </a:r>
            <a:r>
              <a:rPr lang="zh-CN" altLang="en-US"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字符串</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出现在</a:t>
            </a:r>
            <a:r>
              <a:rPr lang="en-AU" altLang="zh-CN" sz="24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Car</a:t>
            </a:r>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和</a:t>
            </a:r>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 </a:t>
            </a:r>
            <a:r>
              <a:rPr lang="en-AU" altLang="zh-CN" sz="24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C</a:t>
            </a:r>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ust</a:t>
            </a:r>
            <a:r>
              <a:rPr lang="en-AU" altLang="zh-CN" sz="24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ar</a:t>
            </a:r>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d</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中</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a:t>
            </a:r>
            <a:endPar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marL="0" indent="0">
              <a:lnSpc>
                <a:spcPct val="120000"/>
              </a:lnSpc>
              <a:spcBef>
                <a:spcPts val="0"/>
              </a:spcBef>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每个</a:t>
            </a:r>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子字符串</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对应于特征空间的一个维度。</a:t>
            </a:r>
          </a:p>
        </p:txBody>
      </p:sp>
      <p:grpSp>
        <p:nvGrpSpPr>
          <p:cNvPr id="15" name="组合 14"/>
          <p:cNvGrpSpPr/>
          <p:nvPr/>
        </p:nvGrpSpPr>
        <p:grpSpPr>
          <a:xfrm>
            <a:off x="7696200" y="2353660"/>
            <a:ext cx="1040575" cy="2031233"/>
            <a:chOff x="8061385" y="2353660"/>
            <a:chExt cx="1040575" cy="2031233"/>
          </a:xfrm>
        </p:grpSpPr>
        <p:sp>
          <p:nvSpPr>
            <p:cNvPr id="10" name="文本框 9"/>
            <p:cNvSpPr txBox="1"/>
            <p:nvPr/>
          </p:nvSpPr>
          <p:spPr>
            <a:xfrm>
              <a:off x="8067625" y="2353660"/>
              <a:ext cx="1034335" cy="461665"/>
            </a:xfrm>
            <a:prstGeom prst="rect">
              <a:avLst/>
            </a:prstGeom>
            <a:noFill/>
          </p:spPr>
          <p:txBody>
            <a:bodyPr wrap="square" rtlCol="0">
              <a:spAutoFit/>
            </a:bodyPr>
            <a:lstStyle/>
            <a:p>
              <a:r>
                <a:rPr lang="en-US" altLang="zh-CN" sz="2400" dirty="0" smtClean="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8067625" y="2750381"/>
              <a:ext cx="1034335" cy="461665"/>
            </a:xfrm>
            <a:prstGeom prst="rect">
              <a:avLst/>
            </a:prstGeom>
            <a:noFill/>
          </p:spPr>
          <p:txBody>
            <a:bodyPr wrap="square" rtlCol="0">
              <a:spAutoFit/>
            </a:bodyPr>
            <a:lstStyle/>
            <a:p>
              <a:r>
                <a:rPr lang="en-US" altLang="zh-CN" sz="2400" dirty="0" smtClean="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8067624" y="3147102"/>
              <a:ext cx="1034335" cy="461665"/>
            </a:xfrm>
            <a:prstGeom prst="rect">
              <a:avLst/>
            </a:prstGeom>
            <a:noFill/>
          </p:spPr>
          <p:txBody>
            <a:bodyPr wrap="square" rtlCol="0">
              <a:spAutoFit/>
            </a:bodyPr>
            <a:lstStyle/>
            <a:p>
              <a:r>
                <a:rPr lang="en-US" altLang="zh-CN" sz="2400" dirty="0" smtClean="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p:sp>
          <p:nvSpPr>
            <p:cNvPr id="13" name="文本框 12"/>
            <p:cNvSpPr txBox="1"/>
            <p:nvPr/>
          </p:nvSpPr>
          <p:spPr>
            <a:xfrm>
              <a:off x="8067623" y="3548990"/>
              <a:ext cx="1034335" cy="461665"/>
            </a:xfrm>
            <a:prstGeom prst="rect">
              <a:avLst/>
            </a:prstGeom>
            <a:noFill/>
          </p:spPr>
          <p:txBody>
            <a:bodyPr wrap="square" rtlCol="0">
              <a:spAutoFit/>
            </a:bodyPr>
            <a:lstStyle/>
            <a:p>
              <a:r>
                <a:rPr lang="en-US" altLang="zh-CN" sz="2400" dirty="0" smtClean="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p:sp>
          <p:nvSpPr>
            <p:cNvPr id="14" name="文本框 13"/>
            <p:cNvSpPr txBox="1"/>
            <p:nvPr/>
          </p:nvSpPr>
          <p:spPr>
            <a:xfrm>
              <a:off x="8061385" y="3923228"/>
              <a:ext cx="1034335" cy="461665"/>
            </a:xfrm>
            <a:prstGeom prst="rect">
              <a:avLst/>
            </a:prstGeom>
            <a:noFill/>
          </p:spPr>
          <p:txBody>
            <a:bodyPr wrap="square" rtlCol="0">
              <a:spAutoFit/>
            </a:bodyPr>
            <a:lstStyle/>
            <a:p>
              <a:r>
                <a:rPr lang="en-US" altLang="zh-CN" sz="2400" dirty="0" smtClean="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p:grpSp>
      <p:sp>
        <p:nvSpPr>
          <p:cNvPr id="5" name="矩形 4"/>
          <p:cNvSpPr/>
          <p:nvPr/>
        </p:nvSpPr>
        <p:spPr>
          <a:xfrm>
            <a:off x="1848678" y="2835203"/>
            <a:ext cx="5764696" cy="396721"/>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848678" y="3247799"/>
            <a:ext cx="5764696" cy="396721"/>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4177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AAFE5E6-74EA-4E5C-B669-204E4D6CEA87}" type="datetime1">
              <a:rPr lang="zh-CN" altLang="en-US" smtClean="0"/>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59</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6" name="文本框 5"/>
          <p:cNvSpPr txBox="1"/>
          <p:nvPr/>
        </p:nvSpPr>
        <p:spPr>
          <a:xfrm>
            <a:off x="419725" y="745600"/>
            <a:ext cx="8349521" cy="1846659"/>
          </a:xfrm>
          <a:prstGeom prst="rect">
            <a:avLst/>
          </a:prstGeom>
          <a:noFill/>
        </p:spPr>
        <p:txBody>
          <a:bodyPr wrap="square" rtlCol="0">
            <a:spAutoFit/>
          </a:bodyPr>
          <a:lstStyle/>
          <a:p>
            <a:pPr algn="just">
              <a:lnSpc>
                <a:spcPct val="150000"/>
              </a:lnSpc>
            </a:pPr>
            <a:r>
              <a:rPr lang="zh-CN" altLang="en-US" sz="2800" b="1" dirty="0" smtClean="0">
                <a:latin typeface="黑体" panose="02010609060101010101" pitchFamily="49" charset="-122"/>
                <a:ea typeface="黑体" panose="02010609060101010101" pitchFamily="49" charset="-122"/>
              </a:rPr>
              <a:t>问题描述</a:t>
            </a:r>
            <a:r>
              <a:rPr lang="zh-CN" altLang="en-US" sz="2400" b="1" dirty="0" smtClean="0">
                <a:latin typeface="楷体" panose="02010609060101010101" pitchFamily="49" charset="-122"/>
                <a:ea typeface="楷体" panose="02010609060101010101" pitchFamily="49" charset="-122"/>
              </a:rPr>
              <a:t>：</a:t>
            </a:r>
            <a:endParaRPr lang="en-US" altLang="zh-CN" sz="2400" b="1" dirty="0" smtClean="0">
              <a:latin typeface="楷体" panose="02010609060101010101" pitchFamily="49" charset="-122"/>
              <a:ea typeface="楷体" panose="02010609060101010101" pitchFamily="49" charset="-122"/>
            </a:endParaRPr>
          </a:p>
          <a:p>
            <a:pPr algn="just">
              <a:lnSpc>
                <a:spcPct val="150000"/>
              </a:lnSpc>
            </a:pPr>
            <a:r>
              <a:rPr lang="zh-CN" altLang="en-US" sz="2400" b="1" dirty="0" smtClean="0">
                <a:latin typeface="楷体" panose="02010609060101010101" pitchFamily="49" charset="-122"/>
                <a:ea typeface="楷体" panose="02010609060101010101" pitchFamily="49" charset="-122"/>
              </a:rPr>
              <a:t>             描述属性    类别属性</a:t>
            </a:r>
            <a:endParaRPr lang="en-US" altLang="zh-CN" sz="2400" b="1" dirty="0" smtClean="0">
              <a:latin typeface="楷体" panose="02010609060101010101" pitchFamily="49" charset="-122"/>
              <a:ea typeface="楷体" panose="02010609060101010101" pitchFamily="49" charset="-122"/>
            </a:endParaRPr>
          </a:p>
          <a:p>
            <a:pPr algn="just">
              <a:lnSpc>
                <a:spcPct val="150000"/>
              </a:lnSpc>
            </a:pPr>
            <a:r>
              <a:rPr lang="en-US" altLang="zh-CN" sz="2400" b="1" dirty="0" smtClean="0">
                <a:latin typeface="楷体" panose="02010609060101010101" pitchFamily="49" charset="-122"/>
                <a:ea typeface="楷体" panose="02010609060101010101" pitchFamily="49" charset="-122"/>
              </a:rPr>
              <a:t>             </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X=(0.1,0.1)            </a:t>
            </a:r>
            <a:r>
              <a:rPr lang="zh-CN" altLang="en-US" sz="2400" b="1" dirty="0" smtClean="0">
                <a:latin typeface="楷体" panose="02010609060101010101" pitchFamily="49" charset="-122"/>
                <a:ea typeface="楷体" panose="02010609060101010101" pitchFamily="49" charset="-122"/>
              </a:rPr>
              <a:t>？</a:t>
            </a:r>
            <a:endParaRPr lang="zh-CN" altLang="en-US" sz="2400" b="1" dirty="0">
              <a:latin typeface="楷体" panose="02010609060101010101" pitchFamily="49" charset="-122"/>
              <a:ea typeface="楷体" panose="02010609060101010101" pitchFamily="49"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3928259624"/>
              </p:ext>
            </p:extLst>
          </p:nvPr>
        </p:nvGraphicFramePr>
        <p:xfrm>
          <a:off x="2586658" y="3071190"/>
          <a:ext cx="3240157" cy="2286000"/>
        </p:xfrm>
        <a:graphic>
          <a:graphicData uri="http://schemas.openxmlformats.org/drawingml/2006/table">
            <a:tbl>
              <a:tblPr firstRow="1" bandRow="1">
                <a:tableStyleId>{5C22544A-7EE6-4342-B048-85BDC9FD1C3A}</a:tableStyleId>
              </a:tblPr>
              <a:tblGrid>
                <a:gridCol w="1610140">
                  <a:extLst>
                    <a:ext uri="{9D8B030D-6E8A-4147-A177-3AD203B41FA5}">
                      <a16:colId xmlns:a16="http://schemas.microsoft.com/office/drawing/2014/main" val="304006437"/>
                    </a:ext>
                  </a:extLst>
                </a:gridCol>
                <a:gridCol w="1630017">
                  <a:extLst>
                    <a:ext uri="{9D8B030D-6E8A-4147-A177-3AD203B41FA5}">
                      <a16:colId xmlns:a16="http://schemas.microsoft.com/office/drawing/2014/main" val="3534905324"/>
                    </a:ext>
                  </a:extLst>
                </a:gridCol>
              </a:tblGrid>
              <a:tr h="327832">
                <a:tc>
                  <a:txBody>
                    <a:bodyPr/>
                    <a:lstStyle/>
                    <a:p>
                      <a:pPr algn="ct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描述属性</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类别属性</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256183740"/>
                  </a:ext>
                </a:extLst>
              </a:tr>
              <a:tr h="370840">
                <a:tc>
                  <a:txBody>
                    <a:bodyPr/>
                    <a:lstStyle/>
                    <a:p>
                      <a:pPr algn="ct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(0.1,0.2) </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W1</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926286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(0.2,0.2) </a:t>
                      </a:r>
                      <a:endPar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W1</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93357881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(0.4,0.5) </a:t>
                      </a:r>
                      <a:endPar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W2</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327801079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(0.5,0.4) </a:t>
                      </a:r>
                      <a:endPar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W2</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851286911"/>
                  </a:ext>
                </a:extLst>
              </a:tr>
            </a:tbl>
          </a:graphicData>
        </a:graphic>
      </p:graphicFrame>
      <p:sp>
        <p:nvSpPr>
          <p:cNvPr id="8"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5.7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近邻分类法</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2118836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8CAC115-AECF-4F0C-8FF3-7B437319A793}" type="datetime1">
              <a:rPr lang="zh-CN" altLang="en-US" smtClean="0"/>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6</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5" name="Rectangle 3"/>
          <p:cNvSpPr txBox="1">
            <a:spLocks noChangeArrowheads="1"/>
          </p:cNvSpPr>
          <p:nvPr/>
        </p:nvSpPr>
        <p:spPr>
          <a:xfrm>
            <a:off x="366161" y="760882"/>
            <a:ext cx="8380274" cy="51847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spcBef>
                <a:spcPts val="600"/>
              </a:spcBef>
              <a:buNone/>
            </a:pPr>
            <a:r>
              <a:rPr lang="zh-CN" altLang="en-US" b="1" dirty="0" smtClean="0">
                <a:latin typeface="黑体" panose="02010609060101010101" pitchFamily="49" charset="-122"/>
                <a:ea typeface="黑体" panose="02010609060101010101" pitchFamily="49" charset="-122"/>
                <a:cs typeface="Times New Roman" panose="02020603050405020304" pitchFamily="18" charset="0"/>
              </a:rPr>
              <a:t>分类问题使用的数据集格式</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a:t>
            </a:r>
          </a:p>
          <a:p>
            <a:pPr lvl="1" algn="just">
              <a:lnSpc>
                <a:spcPct val="120000"/>
              </a:lnSpc>
              <a:spcBef>
                <a:spcPts val="600"/>
              </a:spcBef>
            </a:pP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分类问题中使用的数据集可以表示为</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457200" lvl="1" indent="0" algn="just">
              <a:lnSpc>
                <a:spcPct val="120000"/>
              </a:lnSpc>
              <a:spcBef>
                <a:spcPts val="600"/>
              </a:spcBef>
              <a:buNone/>
            </a:pPr>
            <a:r>
              <a:rPr lang="en-US" altLang="zh-CN" b="1" dirty="0" smtClean="0">
                <a:latin typeface="Times New Roman" panose="02020603050405020304" pitchFamily="18" charset="0"/>
                <a:ea typeface="楷体" panose="02010609060101010101" pitchFamily="49" charset="-122"/>
                <a:cs typeface="Times New Roman" panose="02020603050405020304" pitchFamily="18" charset="0"/>
              </a:rPr>
              <a:t>                       X={(</a:t>
            </a:r>
            <a:r>
              <a:rPr lang="en-US" altLang="zh-CN" b="1" dirty="0" err="1"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b="1" baseline="-25000" dirty="0" err="1" smtClean="0">
                <a:latin typeface="Times New Roman" panose="02020603050405020304" pitchFamily="18" charset="0"/>
                <a:ea typeface="楷体" panose="02010609060101010101" pitchFamily="49" charset="-122"/>
                <a:cs typeface="Times New Roman" panose="02020603050405020304" pitchFamily="18" charset="0"/>
              </a:rPr>
              <a:t>i</a:t>
            </a:r>
            <a:r>
              <a:rPr lang="en-US" altLang="zh-CN" b="1" dirty="0" err="1" smtClean="0">
                <a:latin typeface="Times New Roman" panose="02020603050405020304" pitchFamily="18" charset="0"/>
                <a:ea typeface="楷体" panose="02010609060101010101" pitchFamily="49" charset="-122"/>
                <a:cs typeface="Times New Roman" panose="02020603050405020304" pitchFamily="18" charset="0"/>
              </a:rPr>
              <a:t>,y</a:t>
            </a:r>
            <a:r>
              <a:rPr lang="en-US" altLang="zh-CN" b="1" baseline="-25000" dirty="0" err="1" smtClean="0">
                <a:latin typeface="Times New Roman" panose="02020603050405020304" pitchFamily="18" charset="0"/>
                <a:ea typeface="楷体" panose="02010609060101010101" pitchFamily="49" charset="-122"/>
                <a:cs typeface="Times New Roman" panose="02020603050405020304" pitchFamily="18" charset="0"/>
              </a:rPr>
              <a:t>i</a:t>
            </a:r>
            <a:r>
              <a:rPr lang="en-US" altLang="zh-CN"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b="1" dirty="0" err="1" smtClean="0">
                <a:latin typeface="Times New Roman" panose="02020603050405020304" pitchFamily="18" charset="0"/>
                <a:ea typeface="楷体" panose="02010609060101010101" pitchFamily="49" charset="-122"/>
                <a:cs typeface="Times New Roman" panose="02020603050405020304" pitchFamily="18" charset="0"/>
              </a:rPr>
              <a:t>i</a:t>
            </a:r>
            <a:r>
              <a:rPr lang="en-US" altLang="zh-CN" b="1" dirty="0" smtClean="0">
                <a:latin typeface="Times New Roman" panose="02020603050405020304" pitchFamily="18" charset="0"/>
                <a:ea typeface="楷体" panose="02010609060101010101" pitchFamily="49" charset="-122"/>
                <a:cs typeface="Times New Roman" panose="02020603050405020304" pitchFamily="18" charset="0"/>
              </a:rPr>
              <a:t> = 1, 2, … , total}</a:t>
            </a:r>
          </a:p>
          <a:p>
            <a:pPr lvl="2" algn="just">
              <a:lnSpc>
                <a:spcPct val="120000"/>
              </a:lnSpc>
              <a:spcBef>
                <a:spcPts val="1200"/>
              </a:spcBef>
              <a:buSzPct val="60000"/>
              <a:buFont typeface="Wingdings" panose="05000000000000000000" pitchFamily="2" charset="2"/>
              <a:buChar char="Ø"/>
            </a:pP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i1</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i2</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err="1"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1" baseline="-25000" dirty="0" err="1" smtClean="0">
                <a:latin typeface="Times New Roman" panose="02020603050405020304" pitchFamily="18" charset="0"/>
                <a:ea typeface="楷体" panose="02010609060101010101" pitchFamily="49" charset="-122"/>
                <a:cs typeface="Times New Roman" panose="02020603050405020304" pitchFamily="18" charset="0"/>
              </a:rPr>
              <a:t>id</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，其中</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i1</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i2</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err="1"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1" baseline="-25000" dirty="0" err="1" smtClean="0">
                <a:latin typeface="Times New Roman" panose="02020603050405020304" pitchFamily="18" charset="0"/>
                <a:ea typeface="楷体" panose="02010609060101010101" pitchFamily="49" charset="-122"/>
                <a:cs typeface="Times New Roman" panose="02020603050405020304" pitchFamily="18" charset="0"/>
              </a:rPr>
              <a:t>id</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分别对应</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d</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个描述属性</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1</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 A</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2</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 … , A</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d</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的具体取值</a:t>
            </a:r>
          </a:p>
          <a:p>
            <a:pPr lvl="2" algn="just">
              <a:lnSpc>
                <a:spcPct val="120000"/>
              </a:lnSpc>
              <a:spcBef>
                <a:spcPts val="600"/>
              </a:spcBef>
              <a:buSzPct val="60000"/>
              <a:buFont typeface="Wingdings" panose="05000000000000000000" pitchFamily="2" charset="2"/>
              <a:buChar char="Ø"/>
            </a:pPr>
            <a:r>
              <a:rPr lang="en-US" altLang="zh-CN" sz="2400" b="1" dirty="0" err="1" smtClean="0">
                <a:latin typeface="Times New Roman" panose="02020603050405020304" pitchFamily="18" charset="0"/>
                <a:ea typeface="楷体" panose="02010609060101010101" pitchFamily="49" charset="-122"/>
                <a:cs typeface="Times New Roman" panose="02020603050405020304" pitchFamily="18" charset="0"/>
              </a:rPr>
              <a:t>y</a:t>
            </a:r>
            <a:r>
              <a:rPr lang="en-US" altLang="zh-CN" sz="2400" b="1" baseline="-25000" dirty="0" err="1" smtClean="0">
                <a:latin typeface="Times New Roman" panose="02020603050405020304" pitchFamily="18" charset="0"/>
                <a:ea typeface="楷体" panose="02010609060101010101" pitchFamily="49" charset="-122"/>
                <a:cs typeface="Times New Roman" panose="02020603050405020304" pitchFamily="18" charset="0"/>
              </a:rPr>
              <a:t>i</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表示数据样本</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i</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的类标号，假设给定数据集包含</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m</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个类别，则</a:t>
            </a:r>
            <a:r>
              <a:rPr lang="en-US" altLang="zh-CN" sz="2400" b="1" dirty="0" err="1" smtClean="0">
                <a:latin typeface="Times New Roman" panose="02020603050405020304" pitchFamily="18" charset="0"/>
                <a:ea typeface="楷体" panose="02010609060101010101" pitchFamily="49" charset="-122"/>
                <a:cs typeface="Times New Roman" panose="02020603050405020304" pitchFamily="18" charset="0"/>
              </a:rPr>
              <a:t>y</a:t>
            </a:r>
            <a:r>
              <a:rPr lang="en-US" altLang="zh-CN" sz="2400" b="1" baseline="-25000" dirty="0" err="1" smtClean="0">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1</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 c</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2</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 … , c</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m</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，其中</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1</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 c</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2</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 … , c</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m</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是类别属性</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C</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的具体取值</a:t>
            </a:r>
          </a:p>
          <a:p>
            <a:pPr lvl="1" algn="just">
              <a:lnSpc>
                <a:spcPct val="120000"/>
              </a:lnSpc>
              <a:spcBef>
                <a:spcPts val="2400"/>
              </a:spcBef>
            </a:pP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未知类标号的数据样本</a:t>
            </a:r>
            <a:r>
              <a:rPr lang="en-US" altLang="zh-CN" b="1" dirty="0" smtClean="0">
                <a:latin typeface="Times New Roman" panose="02020603050405020304" pitchFamily="18" charset="0"/>
                <a:ea typeface="楷体" panose="02010609060101010101" pitchFamily="49" charset="-122"/>
                <a:cs typeface="Times New Roman" panose="02020603050405020304" pitchFamily="18" charset="0"/>
              </a:rPr>
              <a:t>x</a:t>
            </a: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用</a:t>
            </a:r>
            <a:r>
              <a:rPr lang="en-US" altLang="zh-CN" b="1" dirty="0" smtClean="0">
                <a:latin typeface="Times New Roman" panose="02020603050405020304" pitchFamily="18" charset="0"/>
                <a:ea typeface="楷体" panose="02010609060101010101" pitchFamily="49" charset="-122"/>
                <a:cs typeface="Times New Roman" panose="02020603050405020304" pitchFamily="18" charset="0"/>
              </a:rPr>
              <a:t>d</a:t>
            </a: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维特征向量</a:t>
            </a:r>
            <a:r>
              <a:rPr lang="en-US" altLang="zh-CN" b="1" dirty="0" smtClean="0">
                <a:latin typeface="Times New Roman" panose="02020603050405020304" pitchFamily="18" charset="0"/>
                <a:ea typeface="楷体" panose="02010609060101010101" pitchFamily="49" charset="-122"/>
                <a:cs typeface="Times New Roman" panose="02020603050405020304" pitchFamily="18" charset="0"/>
              </a:rPr>
              <a:t>x=(x</a:t>
            </a:r>
            <a:r>
              <a:rPr lang="en-US" altLang="zh-CN" b="1" baseline="-25000" dirty="0" smtClean="0">
                <a:latin typeface="Times New Roman" panose="02020603050405020304" pitchFamily="18" charset="0"/>
                <a:ea typeface="楷体" panose="02010609060101010101" pitchFamily="49" charset="-122"/>
                <a:cs typeface="Times New Roman" panose="02020603050405020304" pitchFamily="18" charset="0"/>
              </a:rPr>
              <a:t>1</a:t>
            </a:r>
            <a:r>
              <a:rPr lang="en-US" altLang="zh-CN" b="1" dirty="0" smtClean="0">
                <a:latin typeface="Times New Roman" panose="02020603050405020304" pitchFamily="18" charset="0"/>
                <a:ea typeface="楷体" panose="02010609060101010101" pitchFamily="49" charset="-122"/>
                <a:cs typeface="Times New Roman" panose="02020603050405020304" pitchFamily="18" charset="0"/>
              </a:rPr>
              <a:t>, x</a:t>
            </a:r>
            <a:r>
              <a:rPr lang="en-US" altLang="zh-CN" b="1" baseline="-25000" dirty="0" smtClean="0">
                <a:latin typeface="Times New Roman" panose="02020603050405020304" pitchFamily="18" charset="0"/>
                <a:ea typeface="楷体" panose="02010609060101010101" pitchFamily="49" charset="-122"/>
                <a:cs typeface="Times New Roman" panose="02020603050405020304" pitchFamily="18" charset="0"/>
              </a:rPr>
              <a:t>2</a:t>
            </a:r>
            <a:r>
              <a:rPr lang="en-US" altLang="zh-CN" b="1" dirty="0" smtClean="0">
                <a:latin typeface="Times New Roman" panose="02020603050405020304" pitchFamily="18" charset="0"/>
                <a:ea typeface="楷体" panose="02010609060101010101" pitchFamily="49" charset="-122"/>
                <a:cs typeface="Times New Roman" panose="02020603050405020304" pitchFamily="18" charset="0"/>
              </a:rPr>
              <a:t>, … , </a:t>
            </a:r>
            <a:r>
              <a:rPr lang="en-US" altLang="zh-CN" b="1" dirty="0" err="1"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b="1" baseline="-25000" dirty="0" err="1" smtClean="0">
                <a:latin typeface="Times New Roman" panose="02020603050405020304" pitchFamily="18" charset="0"/>
                <a:ea typeface="楷体" panose="02010609060101010101" pitchFamily="49" charset="-122"/>
                <a:cs typeface="Times New Roman" panose="02020603050405020304" pitchFamily="18" charset="0"/>
              </a:rPr>
              <a:t>d</a:t>
            </a:r>
            <a:r>
              <a:rPr lang="en-US" altLang="zh-CN"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来表示</a:t>
            </a:r>
          </a:p>
        </p:txBody>
      </p:sp>
      <p:sp>
        <p:nvSpPr>
          <p:cNvPr id="7" name="文本框 7"/>
          <p:cNvSpPr txBox="1"/>
          <p:nvPr/>
        </p:nvSpPr>
        <p:spPr>
          <a:xfrm>
            <a:off x="277086" y="27712"/>
            <a:ext cx="3805383"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5.1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分类问题概述</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06344788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2799748" y="3005224"/>
            <a:ext cx="4028434" cy="2888457"/>
          </a:xfrm>
          <a:prstGeom prst="rect">
            <a:avLst/>
          </a:prstGeom>
        </p:spPr>
      </p:pic>
      <p:sp>
        <p:nvSpPr>
          <p:cNvPr id="2" name="日期占位符 1"/>
          <p:cNvSpPr>
            <a:spLocks noGrp="1"/>
          </p:cNvSpPr>
          <p:nvPr>
            <p:ph type="dt" sz="half" idx="10"/>
          </p:nvPr>
        </p:nvSpPr>
        <p:spPr/>
        <p:txBody>
          <a:bodyPr/>
          <a:lstStyle/>
          <a:p>
            <a:fld id="{4FD7B8C1-6148-4F2B-AB72-00C795BE8399}" type="datetime1">
              <a:rPr lang="zh-CN" altLang="en-US" smtClean="0"/>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60</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5"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5.7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近邻分类法</a:t>
            </a:r>
            <a:endParaRPr lang="zh-CN" altLang="en-US" sz="3600" b="1" dirty="0">
              <a:latin typeface="黑体" panose="02010609060101010101" pitchFamily="49" charset="-122"/>
              <a:ea typeface="黑体" panose="02010609060101010101" pitchFamily="49" charset="-122"/>
            </a:endParaRPr>
          </a:p>
        </p:txBody>
      </p:sp>
      <p:sp>
        <p:nvSpPr>
          <p:cNvPr id="6" name="文本框 5"/>
          <p:cNvSpPr txBox="1"/>
          <p:nvPr/>
        </p:nvSpPr>
        <p:spPr>
          <a:xfrm>
            <a:off x="419725" y="825112"/>
            <a:ext cx="8349521" cy="2249462"/>
          </a:xfrm>
          <a:prstGeom prst="rect">
            <a:avLst/>
          </a:prstGeom>
          <a:noFill/>
        </p:spPr>
        <p:txBody>
          <a:bodyPr wrap="square" rtlCol="0">
            <a:spAutoFit/>
          </a:bodyPr>
          <a:lstStyle/>
          <a:p>
            <a:pPr algn="just">
              <a:lnSpc>
                <a:spcPct val="120000"/>
              </a:lnSpc>
              <a:spcBef>
                <a:spcPts val="1200"/>
              </a:spcBef>
              <a:spcAft>
                <a:spcPts val="600"/>
              </a:spcAft>
              <a:buSzPct val="60000"/>
            </a:pPr>
            <a:r>
              <a:rPr lang="zh-CN" altLang="en-US" sz="2400" b="1" dirty="0">
                <a:solidFill>
                  <a:srgbClr val="C00000"/>
                </a:solidFill>
                <a:latin typeface="楷体" panose="02010609060101010101" pitchFamily="49" charset="-122"/>
                <a:ea typeface="楷体" panose="02010609060101010101" pitchFamily="49" charset="-122"/>
              </a:rPr>
              <a:t>最小距离分类器</a:t>
            </a:r>
            <a:r>
              <a:rPr lang="zh-CN" altLang="en-US" sz="2400" b="1" dirty="0">
                <a:latin typeface="楷体" panose="02010609060101010101" pitchFamily="49" charset="-122"/>
                <a:ea typeface="楷体" panose="02010609060101010101" pitchFamily="49" charset="-122"/>
              </a:rPr>
              <a:t>：将各类训练样本划分成若干子类，并在每个子类中确定代表点，一般</a:t>
            </a:r>
            <a:r>
              <a:rPr lang="zh-CN" altLang="en-US" sz="2400" b="1" dirty="0">
                <a:solidFill>
                  <a:srgbClr val="0000FF"/>
                </a:solidFill>
                <a:latin typeface="楷体" panose="02010609060101010101" pitchFamily="49" charset="-122"/>
                <a:ea typeface="楷体" panose="02010609060101010101" pitchFamily="49" charset="-122"/>
              </a:rPr>
              <a:t>用子类的质心或邻近质心的某一样本为代表点</a:t>
            </a:r>
            <a:r>
              <a:rPr lang="zh-CN" altLang="en-US" sz="2400" b="1" dirty="0">
                <a:latin typeface="楷体" panose="02010609060101010101" pitchFamily="49" charset="-122"/>
                <a:ea typeface="楷体" panose="02010609060101010101" pitchFamily="49" charset="-122"/>
              </a:rPr>
              <a:t>。测试样本的类别则以其与这些代表点距离最近作决策。该方法的</a:t>
            </a:r>
            <a:r>
              <a:rPr lang="zh-CN" altLang="en-US" sz="2400" b="1" u="sng" dirty="0">
                <a:latin typeface="楷体" panose="02010609060101010101" pitchFamily="49" charset="-122"/>
                <a:ea typeface="楷体" panose="02010609060101010101" pitchFamily="49" charset="-122"/>
              </a:rPr>
              <a:t>缺点是所选择的代表点并不一定能很好地代表各类，其后果将使错误率增加</a:t>
            </a:r>
            <a:r>
              <a:rPr lang="zh-CN" altLang="en-US" sz="2400" b="1" dirty="0">
                <a:latin typeface="楷体" panose="02010609060101010101" pitchFamily="49" charset="-122"/>
                <a:ea typeface="楷体" panose="02010609060101010101" pitchFamily="49" charset="-122"/>
              </a:rPr>
              <a:t>。</a:t>
            </a:r>
            <a:endParaRPr lang="en-US" altLang="zh-CN" sz="2400" b="1" dirty="0">
              <a:latin typeface="楷体" panose="02010609060101010101" pitchFamily="49" charset="-122"/>
              <a:ea typeface="楷体" panose="02010609060101010101" pitchFamily="49" charset="-122"/>
            </a:endParaRPr>
          </a:p>
        </p:txBody>
      </p:sp>
      <p:sp>
        <p:nvSpPr>
          <p:cNvPr id="8" name="文本框 7"/>
          <p:cNvSpPr txBox="1"/>
          <p:nvPr/>
        </p:nvSpPr>
        <p:spPr>
          <a:xfrm>
            <a:off x="397240" y="5824330"/>
            <a:ext cx="8349520" cy="461665"/>
          </a:xfrm>
          <a:prstGeom prst="rect">
            <a:avLst/>
          </a:prstGeom>
          <a:noFill/>
        </p:spPr>
        <p:txBody>
          <a:bodyPr wrap="square" rtlCol="0">
            <a:spAutoFit/>
          </a:bodyPr>
          <a:lstStyle/>
          <a:p>
            <a:r>
              <a:rPr lang="zh-CN" altLang="en-US" sz="2400" b="1" dirty="0">
                <a:latin typeface="楷体" panose="02010609060101010101" pitchFamily="49" charset="-122"/>
                <a:ea typeface="楷体" panose="02010609060101010101" pitchFamily="49" charset="-122"/>
              </a:rPr>
              <a:t>极端情况下，将所有样本都作为代表点</a:t>
            </a:r>
            <a:r>
              <a:rPr lang="en-US" altLang="zh-CN" sz="2400" b="1" dirty="0">
                <a:latin typeface="楷体" panose="02010609060101010101" pitchFamily="49" charset="-122"/>
                <a:ea typeface="楷体" panose="02010609060101010101" pitchFamily="49" charset="-122"/>
              </a:rPr>
              <a:t>——</a:t>
            </a:r>
            <a:r>
              <a:rPr lang="zh-CN" altLang="en-US" sz="2400" b="1" dirty="0" smtClean="0">
                <a:solidFill>
                  <a:srgbClr val="C00000"/>
                </a:solidFill>
                <a:latin typeface="楷体" panose="02010609060101010101" pitchFamily="49" charset="-122"/>
                <a:ea typeface="楷体" panose="02010609060101010101" pitchFamily="49" charset="-122"/>
              </a:rPr>
              <a:t>近邻分类法</a:t>
            </a:r>
            <a:endParaRPr lang="zh-CN" altLang="en-US" sz="2400" b="1" dirty="0">
              <a:solidFill>
                <a:srgbClr val="C0000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35388613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4BDF45E-7E1C-42C1-8B86-45FA1194EE7A}" type="datetime1">
              <a:rPr lang="zh-CN" altLang="en-US" smtClean="0"/>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61</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5"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5.7.1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最近邻分类法</a:t>
            </a:r>
            <a:endParaRPr lang="zh-CN" altLang="en-US" sz="3600" b="1"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6" name="文本框 5"/>
              <p:cNvSpPr txBox="1"/>
              <p:nvPr/>
            </p:nvSpPr>
            <p:spPr>
              <a:xfrm>
                <a:off x="419725" y="825112"/>
                <a:ext cx="8349521" cy="4850559"/>
              </a:xfrm>
              <a:prstGeom prst="rect">
                <a:avLst/>
              </a:prstGeom>
              <a:noFill/>
            </p:spPr>
            <p:txBody>
              <a:bodyPr wrap="square" rtlCol="0">
                <a:spAutoFit/>
              </a:bodyPr>
              <a:lstStyle/>
              <a:p>
                <a:pPr algn="just">
                  <a:lnSpc>
                    <a:spcPct val="120000"/>
                  </a:lnSpc>
                  <a:spcBef>
                    <a:spcPts val="600"/>
                  </a:spcBef>
                  <a:spcAft>
                    <a:spcPts val="600"/>
                  </a:spcAft>
                  <a:buSzPct val="60000"/>
                  <a:buFont typeface="Wingdings" panose="05000000000000000000" pitchFamily="2" charset="2"/>
                  <a:buChar char="l"/>
                </a:pPr>
                <a:r>
                  <a:rPr lang="zh-CN" altLang="en-US" sz="2400" b="1" dirty="0">
                    <a:solidFill>
                      <a:srgbClr val="C00000"/>
                    </a:solidFill>
                    <a:latin typeface="楷体" panose="02010609060101010101" pitchFamily="49" charset="-122"/>
                    <a:ea typeface="楷体" panose="02010609060101010101" pitchFamily="49" charset="-122"/>
                  </a:rPr>
                  <a:t>近邻法</a:t>
                </a:r>
                <a:r>
                  <a:rPr lang="zh-CN" altLang="en-US" sz="2400" b="1" dirty="0">
                    <a:latin typeface="楷体" panose="02010609060101010101" pitchFamily="49" charset="-122"/>
                    <a:ea typeface="楷体" panose="02010609060101010101" pitchFamily="49" charset="-122"/>
                  </a:rPr>
                  <a:t>是由</a:t>
                </a:r>
                <a:r>
                  <a:rPr lang="en-US" altLang="zh-CN" sz="2400" b="1" dirty="0">
                    <a:latin typeface="楷体" panose="02010609060101010101" pitchFamily="49" charset="-122"/>
                    <a:ea typeface="楷体" panose="02010609060101010101" pitchFamily="49" charset="-122"/>
                  </a:rPr>
                  <a:t>Cover</a:t>
                </a:r>
                <a:r>
                  <a:rPr lang="zh-CN" altLang="en-US" sz="2400" b="1" dirty="0">
                    <a:latin typeface="楷体" panose="02010609060101010101" pitchFamily="49" charset="-122"/>
                    <a:ea typeface="楷体" panose="02010609060101010101" pitchFamily="49" charset="-122"/>
                  </a:rPr>
                  <a:t>和</a:t>
                </a:r>
                <a:r>
                  <a:rPr lang="en-US" altLang="zh-CN" sz="2400" b="1" dirty="0">
                    <a:latin typeface="楷体" panose="02010609060101010101" pitchFamily="49" charset="-122"/>
                    <a:ea typeface="楷体" panose="02010609060101010101" pitchFamily="49" charset="-122"/>
                  </a:rPr>
                  <a:t>Hart</a:t>
                </a:r>
                <a:r>
                  <a:rPr lang="zh-CN" altLang="en-US" sz="2400" b="1" dirty="0">
                    <a:latin typeface="楷体" panose="02010609060101010101" pitchFamily="49" charset="-122"/>
                    <a:ea typeface="楷体" panose="02010609060101010101" pitchFamily="49" charset="-122"/>
                  </a:rPr>
                  <a:t>于</a:t>
                </a:r>
                <a:r>
                  <a:rPr lang="en-US" altLang="zh-CN" sz="2400" b="1" dirty="0">
                    <a:latin typeface="楷体" panose="02010609060101010101" pitchFamily="49" charset="-122"/>
                    <a:ea typeface="楷体" panose="02010609060101010101" pitchFamily="49" charset="-122"/>
                  </a:rPr>
                  <a:t>1967</a:t>
                </a:r>
                <a:r>
                  <a:rPr lang="zh-CN" altLang="en-US" sz="2400" b="1" dirty="0">
                    <a:latin typeface="楷体" panose="02010609060101010101" pitchFamily="49" charset="-122"/>
                    <a:ea typeface="楷体" panose="02010609060101010101" pitchFamily="49" charset="-122"/>
                  </a:rPr>
                  <a:t>年提出的，随后得到理论上深入的分析与研究，是非参数法中最重要的方法之一。</a:t>
                </a:r>
                <a:endParaRPr lang="en-US" altLang="zh-CN" sz="2400" b="1" dirty="0">
                  <a:latin typeface="楷体" panose="02010609060101010101" pitchFamily="49" charset="-122"/>
                  <a:ea typeface="楷体" panose="02010609060101010101" pitchFamily="49" charset="-122"/>
                </a:endParaRPr>
              </a:p>
              <a:p>
                <a:pPr algn="just">
                  <a:lnSpc>
                    <a:spcPct val="120000"/>
                  </a:lnSpc>
                  <a:spcBef>
                    <a:spcPts val="600"/>
                  </a:spcBef>
                  <a:spcAft>
                    <a:spcPts val="1200"/>
                  </a:spcAft>
                  <a:buSzPct val="60000"/>
                  <a:buFont typeface="Wingdings" panose="05000000000000000000" pitchFamily="2" charset="2"/>
                  <a:buChar char="l"/>
                </a:pPr>
                <a:r>
                  <a:rPr lang="zh-CN" altLang="en-US" sz="2400" b="1" dirty="0">
                    <a:latin typeface="楷体" panose="02010609060101010101" pitchFamily="49" charset="-122"/>
                    <a:ea typeface="楷体" panose="02010609060101010101" pitchFamily="49" charset="-122"/>
                  </a:rPr>
                  <a:t>该方法</a:t>
                </a:r>
                <a:r>
                  <a:rPr lang="zh-CN" altLang="en-US" sz="2400" b="1" dirty="0">
                    <a:solidFill>
                      <a:srgbClr val="0000FF"/>
                    </a:solidFill>
                    <a:latin typeface="楷体" panose="02010609060101010101" pitchFamily="49" charset="-122"/>
                    <a:ea typeface="楷体" panose="02010609060101010101" pitchFamily="49" charset="-122"/>
                  </a:rPr>
                  <a:t>不需要事先进行分类器的设计</a:t>
                </a:r>
                <a:r>
                  <a:rPr lang="zh-CN" altLang="en-US" sz="2400" b="1" dirty="0">
                    <a:latin typeface="楷体" panose="02010609060101010101" pitchFamily="49" charset="-122"/>
                    <a:ea typeface="楷体" panose="02010609060101010101" pitchFamily="49" charset="-122"/>
                  </a:rPr>
                  <a:t>，而是直接使用训练集对未知类标号的数据样本进行分类</a:t>
                </a:r>
                <a:r>
                  <a:rPr lang="zh-CN" altLang="en-US" sz="2400" b="1" dirty="0" smtClean="0">
                    <a:latin typeface="楷体" panose="02010609060101010101" pitchFamily="49" charset="-122"/>
                    <a:ea typeface="楷体" panose="02010609060101010101" pitchFamily="49" charset="-122"/>
                  </a:rPr>
                  <a:t>。</a:t>
                </a:r>
                <a:endParaRPr lang="en-US" altLang="zh-CN" sz="2400" b="1" dirty="0">
                  <a:solidFill>
                    <a:srgbClr val="C00000"/>
                  </a:solidFill>
                  <a:latin typeface="楷体" panose="02010609060101010101" pitchFamily="49" charset="-122"/>
                  <a:ea typeface="楷体" panose="02010609060101010101" pitchFamily="49" charset="-122"/>
                </a:endParaRPr>
              </a:p>
              <a:p>
                <a:pPr algn="just">
                  <a:lnSpc>
                    <a:spcPct val="120000"/>
                  </a:lnSpc>
                  <a:spcBef>
                    <a:spcPts val="600"/>
                  </a:spcBef>
                  <a:spcAft>
                    <a:spcPts val="1200"/>
                  </a:spcAft>
                  <a:buSzPct val="60000"/>
                  <a:buFont typeface="Wingdings" panose="05000000000000000000" pitchFamily="2" charset="2"/>
                  <a:buChar char="l"/>
                </a:pPr>
                <a:r>
                  <a:rPr lang="zh-CN" altLang="en-US" sz="2400" b="1" dirty="0" smtClean="0">
                    <a:solidFill>
                      <a:srgbClr val="C00000"/>
                    </a:solidFill>
                    <a:latin typeface="楷体" panose="02010609060101010101" pitchFamily="49" charset="-122"/>
                    <a:ea typeface="楷体" panose="02010609060101010101" pitchFamily="49" charset="-122"/>
                  </a:rPr>
                  <a:t>最近邻法</a:t>
                </a:r>
                <a:r>
                  <a:rPr lang="zh-CN" altLang="en-US" sz="2400" b="1" dirty="0">
                    <a:solidFill>
                      <a:srgbClr val="C00000"/>
                    </a:solidFill>
                    <a:latin typeface="楷体" panose="02010609060101010101" pitchFamily="49" charset="-122"/>
                    <a:ea typeface="楷体" panose="02010609060101010101" pitchFamily="49" charset="-122"/>
                  </a:rPr>
                  <a:t>的基本思想</a:t>
                </a:r>
                <a:r>
                  <a:rPr lang="zh-CN" altLang="en-US" sz="2400" b="1" dirty="0">
                    <a:latin typeface="楷体" panose="02010609060101010101" pitchFamily="49" charset="-122"/>
                    <a:ea typeface="楷体" panose="02010609060101010101" pitchFamily="49" charset="-122"/>
                  </a:rPr>
                  <a:t>：</a:t>
                </a:r>
                <a:r>
                  <a:rPr lang="zh-CN" altLang="en-US" sz="2400" b="1" dirty="0">
                    <a:solidFill>
                      <a:srgbClr val="0000FF"/>
                    </a:solidFill>
                    <a:latin typeface="楷体" panose="02010609060101010101" pitchFamily="49" charset="-122"/>
                    <a:ea typeface="楷体" panose="02010609060101010101" pitchFamily="49" charset="-122"/>
                  </a:rPr>
                  <a:t>以全部训练样本作为代表点</a:t>
                </a:r>
                <a:r>
                  <a:rPr lang="zh-CN" altLang="en-US" sz="2400" b="1" dirty="0">
                    <a:latin typeface="楷体" panose="02010609060101010101" pitchFamily="49" charset="-122"/>
                    <a:ea typeface="楷体" panose="02010609060101010101" pitchFamily="49" charset="-122"/>
                  </a:rPr>
                  <a:t>，计算测试样本</a:t>
                </a:r>
                <a14:m>
                  <m:oMath xmlns:m="http://schemas.openxmlformats.org/officeDocument/2006/math">
                    <m:r>
                      <a:rPr lang="en-US" altLang="zh-CN" sz="2400" i="1">
                        <a:latin typeface="Cambria Math" panose="02040503050406030204" pitchFamily="18" charset="0"/>
                      </a:rPr>
                      <m:t>𝑥</m:t>
                    </m:r>
                  </m:oMath>
                </a14:m>
                <a:r>
                  <a:rPr lang="zh-CN" altLang="en-US" sz="2400" b="1" dirty="0">
                    <a:latin typeface="楷体" panose="02010609060101010101" pitchFamily="49" charset="-122"/>
                    <a:ea typeface="楷体" panose="02010609060101010101" pitchFamily="49" charset="-122"/>
                  </a:rPr>
                  <a:t>与这些代表点的距离，并以最近邻者的类别作为决策。</a:t>
                </a:r>
                <a:endParaRPr lang="zh-CN" altLang="en-US" sz="2400" dirty="0"/>
              </a:p>
              <a:p>
                <a:pPr algn="just">
                  <a:lnSpc>
                    <a:spcPct val="120000"/>
                  </a:lnSpc>
                  <a:spcBef>
                    <a:spcPts val="600"/>
                  </a:spcBef>
                  <a:buSzPct val="60000"/>
                </a:pPr>
                <a:r>
                  <a:rPr lang="zh-CN" altLang="en-US" sz="2400" b="1" dirty="0" smtClean="0">
                    <a:latin typeface="楷体" panose="02010609060101010101" pitchFamily="49" charset="-122"/>
                    <a:ea typeface="楷体" panose="02010609060101010101" pitchFamily="49" charset="-122"/>
                  </a:rPr>
                  <a:t>  样本集</a:t>
                </a:r>
                <a:r>
                  <a:rPr lang="en-US" altLang="zh-CN" sz="2400" b="1" dirty="0" err="1"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1" baseline="-25000" dirty="0" err="1" smtClean="0">
                    <a:latin typeface="Times New Roman" panose="02020603050405020304" pitchFamily="18" charset="0"/>
                    <a:ea typeface="楷体" panose="02010609060101010101" pitchFamily="49" charset="-122"/>
                    <a:cs typeface="Times New Roman" panose="02020603050405020304" pitchFamily="18" charset="0"/>
                  </a:rPr>
                  <a:t>train</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i="1" dirty="0"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1</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b="1" i="1" dirty="0" smtClean="0">
                    <a:latin typeface="Times New Roman" panose="02020603050405020304" pitchFamily="18" charset="0"/>
                    <a:ea typeface="楷体" panose="02010609060101010101" pitchFamily="49" charset="-122"/>
                    <a:cs typeface="Times New Roman" panose="02020603050405020304" pitchFamily="18" charset="0"/>
                  </a:rPr>
                  <a:t>y</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1</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b="1" i="1" dirty="0"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2</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b="1" i="1" dirty="0" smtClean="0">
                    <a:latin typeface="Times New Roman" panose="02020603050405020304" pitchFamily="18" charset="0"/>
                    <a:ea typeface="楷体" panose="02010609060101010101" pitchFamily="49" charset="-122"/>
                    <a:cs typeface="Times New Roman" panose="02020603050405020304" pitchFamily="18" charset="0"/>
                  </a:rPr>
                  <a:t>y</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2</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i="1" dirty="0" err="1"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1" baseline="-25000" dirty="0" err="1" smtClean="0">
                    <a:latin typeface="Times New Roman" panose="02020603050405020304" pitchFamily="18" charset="0"/>
                    <a:ea typeface="楷体" panose="02010609060101010101" pitchFamily="49" charset="-122"/>
                    <a:cs typeface="Times New Roman" panose="02020603050405020304" pitchFamily="18" charset="0"/>
                  </a:rPr>
                  <a:t>N</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b="1" i="1" dirty="0" err="1" smtClean="0">
                    <a:latin typeface="Times New Roman" panose="02020603050405020304" pitchFamily="18" charset="0"/>
                    <a:ea typeface="楷体" panose="02010609060101010101" pitchFamily="49" charset="-122"/>
                    <a:cs typeface="Times New Roman" panose="02020603050405020304" pitchFamily="18" charset="0"/>
                  </a:rPr>
                  <a:t>y</a:t>
                </a:r>
                <a:r>
                  <a:rPr lang="en-US" altLang="zh-CN" sz="2400" b="1" baseline="-25000" dirty="0" err="1" smtClean="0">
                    <a:latin typeface="Times New Roman" panose="02020603050405020304" pitchFamily="18" charset="0"/>
                    <a:ea typeface="楷体" panose="02010609060101010101" pitchFamily="49" charset="-122"/>
                    <a:cs typeface="Times New Roman" panose="02020603050405020304" pitchFamily="18" charset="0"/>
                  </a:rPr>
                  <a:t>N</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p>
              <a:p>
                <a:pPr algn="ctr">
                  <a:lnSpc>
                    <a:spcPct val="120000"/>
                  </a:lnSpc>
                  <a:spcBef>
                    <a:spcPts val="600"/>
                  </a:spcBef>
                  <a:buSzPct val="60000"/>
                </a:pPr>
                <a:r>
                  <a:rPr lang="en-US" altLang="zh-CN" sz="2400" b="1" i="1" dirty="0"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样本，</a:t>
                </a:r>
                <a:r>
                  <a:rPr lang="en-US" altLang="zh-CN" sz="2400" b="1" i="1" dirty="0" err="1" smtClean="0">
                    <a:latin typeface="Times New Roman" panose="02020603050405020304" pitchFamily="18" charset="0"/>
                    <a:ea typeface="楷体" panose="02010609060101010101" pitchFamily="49" charset="-122"/>
                    <a:cs typeface="Times New Roman" panose="02020603050405020304" pitchFamily="18" charset="0"/>
                  </a:rPr>
                  <a:t>y</a:t>
                </a:r>
                <a:r>
                  <a:rPr lang="en-US" altLang="zh-CN" sz="2400" b="1" baseline="-25000" dirty="0" err="1" smtClean="0">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类别标号</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20000"/>
                  </a:lnSpc>
                  <a:spcBef>
                    <a:spcPts val="600"/>
                  </a:spcBef>
                  <a:buSzPct val="60000"/>
                </a:pPr>
                <a:r>
                  <a:rPr lang="zh-CN" altLang="en-US" sz="2400" b="1" dirty="0" smtClean="0">
                    <a:latin typeface="楷体" panose="02010609060101010101" pitchFamily="49" charset="-122"/>
                    <a:ea typeface="楷体" panose="02010609060101010101" pitchFamily="49" charset="-122"/>
                  </a:rPr>
                  <a:t>  测试</a:t>
                </a:r>
                <a:r>
                  <a:rPr lang="zh-CN" altLang="en-US" sz="2400" b="1" dirty="0">
                    <a:latin typeface="楷体" panose="02010609060101010101" pitchFamily="49" charset="-122"/>
                    <a:ea typeface="楷体" panose="02010609060101010101" pitchFamily="49" charset="-122"/>
                  </a:rPr>
                  <a:t>样本</a:t>
                </a:r>
                <a14:m>
                  <m:oMath xmlns:m="http://schemas.openxmlformats.org/officeDocument/2006/math">
                    <m:r>
                      <a:rPr lang="en-US" altLang="zh-CN" sz="2400" i="1">
                        <a:latin typeface="Cambria Math" panose="02040503050406030204" pitchFamily="18" charset="0"/>
                      </a:rPr>
                      <m:t>𝑥</m:t>
                    </m:r>
                  </m:oMath>
                </a14:m>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和</a:t>
                </a:r>
                <a:r>
                  <a:rPr lang="zh-CN" altLang="en-US" sz="2400" b="1" dirty="0">
                    <a:latin typeface="楷体" panose="02010609060101010101" pitchFamily="49" charset="-122"/>
                    <a:ea typeface="楷体" panose="02010609060101010101" pitchFamily="49" charset="-122"/>
                  </a:rPr>
                  <a:t>代表点</a:t>
                </a:r>
                <a:r>
                  <a:rPr lang="en-US" altLang="zh-CN" sz="2400" b="1" i="1" dirty="0"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j</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之间的距离</a:t>
                </a:r>
                <a:r>
                  <a:rPr lang="en-US" altLang="zh-CN" sz="2400" b="1" i="1" dirty="0" smtClean="0">
                    <a:latin typeface="Times New Roman" panose="02020603050405020304" pitchFamily="18" charset="0"/>
                    <a:ea typeface="楷体" panose="02010609060101010101" pitchFamily="49" charset="-122"/>
                    <a:cs typeface="Times New Roman" panose="02020603050405020304" pitchFamily="18" charset="0"/>
                  </a:rPr>
                  <a:t>d</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i="1" dirty="0" smtClean="0">
                    <a:latin typeface="Times New Roman" panose="02020603050405020304" pitchFamily="18" charset="0"/>
                    <a:ea typeface="楷体" panose="02010609060101010101" pitchFamily="49" charset="-122"/>
                    <a:cs typeface="Times New Roman" panose="02020603050405020304" pitchFamily="18" charset="0"/>
                  </a:rPr>
                  <a:t>x, </a:t>
                </a:r>
                <a:r>
                  <a:rPr lang="en-US" altLang="zh-CN" sz="2400" b="1" i="1" dirty="0" err="1"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1" baseline="-25000" dirty="0" err="1" smtClean="0">
                    <a:latin typeface="Times New Roman" panose="02020603050405020304" pitchFamily="18" charset="0"/>
                    <a:ea typeface="楷体" panose="02010609060101010101" pitchFamily="49" charset="-122"/>
                    <a:cs typeface="Times New Roman" panose="02020603050405020304" pitchFamily="18" charset="0"/>
                  </a:rPr>
                  <a:t>j</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p>
            </p:txBody>
          </p:sp>
        </mc:Choice>
        <mc:Fallback xmlns="">
          <p:sp>
            <p:nvSpPr>
              <p:cNvPr id="6" name="文本框 5"/>
              <p:cNvSpPr txBox="1">
                <a:spLocks noRot="1" noChangeAspect="1" noMove="1" noResize="1" noEditPoints="1" noAdjustHandles="1" noChangeArrowheads="1" noChangeShapeType="1" noTextEdit="1"/>
              </p:cNvSpPr>
              <p:nvPr/>
            </p:nvSpPr>
            <p:spPr>
              <a:xfrm>
                <a:off x="419725" y="825112"/>
                <a:ext cx="8349521" cy="4850559"/>
              </a:xfrm>
              <a:prstGeom prst="rect">
                <a:avLst/>
              </a:prstGeom>
              <a:blipFill>
                <a:blip r:embed="rId2"/>
                <a:stretch>
                  <a:fillRect l="-1168" t="-754" r="-4745" b="-11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3587147" y="5529329"/>
                <a:ext cx="1969706" cy="5225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min</m:t>
                              </m:r>
                            </m:e>
                            <m:lim>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𝑁</m:t>
                              </m:r>
                            </m:lim>
                          </m:limLow>
                        </m:fName>
                        <m:e>
                          <m:r>
                            <a:rPr lang="en-US" altLang="zh-CN" sz="2400" b="0" i="1" smtClean="0">
                              <a:latin typeface="Cambria Math" panose="02040503050406030204" pitchFamily="18" charset="0"/>
                            </a:rPr>
                            <m:t>𝑑</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𝑗</m:t>
                              </m:r>
                            </m:sub>
                          </m:sSub>
                          <m:r>
                            <a:rPr lang="en-US" altLang="zh-CN" sz="2400" b="0" i="1" smtClean="0">
                              <a:latin typeface="Cambria Math" panose="02040503050406030204" pitchFamily="18" charset="0"/>
                            </a:rPr>
                            <m:t>)</m:t>
                          </m:r>
                        </m:e>
                      </m:func>
                    </m:oMath>
                  </m:oMathPara>
                </a14:m>
                <a:endParaRPr lang="zh-CN" altLang="en-US" sz="2400" dirty="0"/>
              </a:p>
            </p:txBody>
          </p:sp>
        </mc:Choice>
        <mc:Fallback xmlns="">
          <p:sp>
            <p:nvSpPr>
              <p:cNvPr id="9" name="文本框 8"/>
              <p:cNvSpPr txBox="1">
                <a:spLocks noRot="1" noChangeAspect="1" noMove="1" noResize="1" noEditPoints="1" noAdjustHandles="1" noChangeArrowheads="1" noChangeShapeType="1" noTextEdit="1"/>
              </p:cNvSpPr>
              <p:nvPr/>
            </p:nvSpPr>
            <p:spPr>
              <a:xfrm>
                <a:off x="3587147" y="5529329"/>
                <a:ext cx="1969706" cy="522579"/>
              </a:xfrm>
              <a:prstGeom prst="rect">
                <a:avLst/>
              </a:prstGeom>
              <a:blipFill>
                <a:blip r:embed="rId3"/>
                <a:stretch>
                  <a:fillRect l="-2469" r="-4630" b="-186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214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EAED416-7705-4411-84E3-EBEDE2BA5D5E}" type="datetime1">
              <a:rPr lang="zh-CN" altLang="en-US" smtClean="0"/>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62</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7"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5.7.1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最近邻分类法</a:t>
            </a:r>
            <a:endParaRPr lang="zh-CN" altLang="en-US" sz="3600" b="1" dirty="0">
              <a:latin typeface="黑体" panose="02010609060101010101" pitchFamily="49" charset="-122"/>
              <a:ea typeface="黑体" panose="02010609060101010101" pitchFamily="49" charset="-122"/>
            </a:endParaRPr>
          </a:p>
        </p:txBody>
      </p:sp>
      <p:pic>
        <p:nvPicPr>
          <p:cNvPr id="9" name="图片 8"/>
          <p:cNvPicPr>
            <a:picLocks noChangeAspect="1"/>
          </p:cNvPicPr>
          <p:nvPr/>
        </p:nvPicPr>
        <p:blipFill>
          <a:blip r:embed="rId2"/>
          <a:stretch>
            <a:fillRect/>
          </a:stretch>
        </p:blipFill>
        <p:spPr>
          <a:xfrm>
            <a:off x="2686050" y="1136583"/>
            <a:ext cx="3590476" cy="3352381"/>
          </a:xfrm>
          <a:prstGeom prst="rect">
            <a:avLst/>
          </a:prstGeom>
        </p:spPr>
      </p:pic>
      <p:sp>
        <p:nvSpPr>
          <p:cNvPr id="10" name="文本框 9"/>
          <p:cNvSpPr txBox="1"/>
          <p:nvPr/>
        </p:nvSpPr>
        <p:spPr>
          <a:xfrm>
            <a:off x="277086" y="4741124"/>
            <a:ext cx="8509104" cy="1421928"/>
          </a:xfrm>
          <a:prstGeom prst="rect">
            <a:avLst/>
          </a:prstGeom>
          <a:noFill/>
        </p:spPr>
        <p:txBody>
          <a:bodyPr wrap="square" rtlCol="0">
            <a:spAutoFit/>
          </a:bodyPr>
          <a:lstStyle/>
          <a:p>
            <a:pPr algn="just">
              <a:lnSpc>
                <a:spcPct val="120000"/>
              </a:lnSpc>
              <a:spcBef>
                <a:spcPts val="600"/>
              </a:spcBef>
              <a:spcAft>
                <a:spcPts val="600"/>
              </a:spcAft>
              <a:buSzPct val="60000"/>
            </a:pPr>
            <a:r>
              <a:rPr lang="zh-CN" altLang="en-US" sz="2400" b="1" dirty="0" smtClean="0">
                <a:latin typeface="楷体" panose="02010609060101010101" pitchFamily="49" charset="-122"/>
                <a:ea typeface="楷体" panose="02010609060101010101" pitchFamily="49" charset="-122"/>
              </a:rPr>
              <a:t>    很多情况下，最近邻法使得二维空间被分割成了许多</a:t>
            </a:r>
            <a:r>
              <a:rPr lang="en-US" altLang="zh-CN" sz="2400" b="1" dirty="0" err="1" smtClean="0">
                <a:latin typeface="楷体" panose="02010609060101010101" pitchFamily="49" charset="-122"/>
                <a:ea typeface="楷体" panose="02010609060101010101" pitchFamily="49" charset="-122"/>
              </a:rPr>
              <a:t>Voronoi</a:t>
            </a:r>
            <a:r>
              <a:rPr lang="zh-CN" altLang="en-US" sz="2400" b="1" dirty="0" smtClean="0">
                <a:latin typeface="楷体" panose="02010609060101010101" pitchFamily="49" charset="-122"/>
                <a:ea typeface="楷体" panose="02010609060101010101" pitchFamily="49" charset="-122"/>
              </a:rPr>
              <a:t>网格，各一个网格代表的类别就是它所包含的训练样本点所属的类别。</a:t>
            </a:r>
            <a:endParaRPr lang="en-US" altLang="zh-CN" sz="2400"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31349955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EBF7533-F5E6-4E8A-B90A-2313CF81A7DA}" type="datetime1">
              <a:rPr lang="zh-CN" altLang="en-US" smtClean="0"/>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63</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5"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5.7.1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最近邻分类法</a:t>
            </a:r>
            <a:endParaRPr lang="zh-CN" altLang="en-US" sz="3600" b="1" dirty="0">
              <a:latin typeface="黑体" panose="02010609060101010101" pitchFamily="49" charset="-122"/>
              <a:ea typeface="黑体" panose="02010609060101010101" pitchFamily="49" charset="-122"/>
            </a:endParaRPr>
          </a:p>
        </p:txBody>
      </p:sp>
      <p:pic>
        <p:nvPicPr>
          <p:cNvPr id="6" name="图片 5"/>
          <p:cNvPicPr>
            <a:picLocks noChangeAspect="1"/>
          </p:cNvPicPr>
          <p:nvPr/>
        </p:nvPicPr>
        <p:blipFill rotWithShape="1">
          <a:blip r:embed="rId2"/>
          <a:srcRect l="57972" t="34341" r="8290"/>
          <a:stretch/>
        </p:blipFill>
        <p:spPr>
          <a:xfrm>
            <a:off x="5851663" y="2836858"/>
            <a:ext cx="2663687" cy="3007822"/>
          </a:xfrm>
          <a:prstGeom prst="rect">
            <a:avLst/>
          </a:prstGeom>
        </p:spPr>
      </p:pic>
      <p:sp>
        <p:nvSpPr>
          <p:cNvPr id="7" name="文本框 6"/>
          <p:cNvSpPr txBox="1"/>
          <p:nvPr/>
        </p:nvSpPr>
        <p:spPr>
          <a:xfrm>
            <a:off x="419725" y="825112"/>
            <a:ext cx="8349521" cy="1363065"/>
          </a:xfrm>
          <a:prstGeom prst="rect">
            <a:avLst/>
          </a:prstGeom>
          <a:noFill/>
        </p:spPr>
        <p:txBody>
          <a:bodyPr wrap="square" rtlCol="0">
            <a:spAutoFit/>
          </a:bodyPr>
          <a:lstStyle/>
          <a:p>
            <a:pPr algn="just">
              <a:lnSpc>
                <a:spcPct val="120000"/>
              </a:lnSpc>
              <a:spcBef>
                <a:spcPts val="600"/>
              </a:spcBef>
              <a:spcAft>
                <a:spcPts val="600"/>
              </a:spcAft>
              <a:buSzPct val="60000"/>
            </a:pPr>
            <a:r>
              <a:rPr lang="zh-CN" altLang="en-US" sz="2400" b="1" dirty="0" smtClean="0">
                <a:latin typeface="楷体" panose="02010609060101010101" pitchFamily="49" charset="-122"/>
                <a:ea typeface="楷体" panose="02010609060101010101" pitchFamily="49" charset="-122"/>
              </a:rPr>
              <a:t>    最近邻法比较</a:t>
            </a:r>
            <a:r>
              <a:rPr lang="zh-CN" altLang="en-US" sz="2400" b="1" dirty="0" smtClean="0">
                <a:solidFill>
                  <a:srgbClr val="0000FF"/>
                </a:solidFill>
                <a:latin typeface="楷体" panose="02010609060101010101" pitchFamily="49" charset="-122"/>
                <a:ea typeface="楷体" panose="02010609060101010101" pitchFamily="49" charset="-122"/>
              </a:rPr>
              <a:t>容易受到噪声样本的干扰</a:t>
            </a:r>
            <a:r>
              <a:rPr lang="zh-CN" altLang="en-US" sz="2400" b="1" dirty="0" smtClean="0">
                <a:latin typeface="楷体" panose="02010609060101010101" pitchFamily="49" charset="-122"/>
                <a:ea typeface="楷体" panose="02010609060101010101" pitchFamily="49" charset="-122"/>
              </a:rPr>
              <a:t>，这是因为训练样本集的数量总是有限的，有时多一个少一个训练样本对测试样本分类的结果影响很大。</a:t>
            </a:r>
            <a:endParaRPr lang="en-US" altLang="zh-CN" sz="2400" b="1" dirty="0" smtClean="0">
              <a:latin typeface="楷体" panose="02010609060101010101" pitchFamily="49" charset="-122"/>
              <a:ea typeface="楷体" panose="02010609060101010101" pitchFamily="49" charset="-122"/>
            </a:endParaRPr>
          </a:p>
        </p:txBody>
      </p:sp>
      <p:sp>
        <p:nvSpPr>
          <p:cNvPr id="8" name="矩形 7"/>
          <p:cNvSpPr/>
          <p:nvPr/>
        </p:nvSpPr>
        <p:spPr>
          <a:xfrm>
            <a:off x="277086" y="2572916"/>
            <a:ext cx="5129801" cy="3152338"/>
          </a:xfrm>
          <a:prstGeom prst="rect">
            <a:avLst/>
          </a:prstGeom>
        </p:spPr>
        <p:txBody>
          <a:bodyPr wrap="square">
            <a:spAutoFit/>
          </a:bodyPr>
          <a:lstStyle/>
          <a:p>
            <a:pPr marL="342900" indent="-180000" algn="just">
              <a:lnSpc>
                <a:spcPct val="120000"/>
              </a:lnSpc>
              <a:buSzPct val="60000"/>
              <a:buFont typeface="Wingdings" panose="05000000000000000000" pitchFamily="2" charset="2"/>
              <a:buChar char="Ø"/>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红点表示</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A</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类训练样本，蓝点表示</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B</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类训练样本，而绿点</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O</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表示待测样本。</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marL="342900" indent="-180000" algn="just">
              <a:lnSpc>
                <a:spcPct val="120000"/>
              </a:lnSpc>
              <a:buSzPct val="60000"/>
              <a:buFont typeface="Wingdings" panose="05000000000000000000" pitchFamily="2" charset="2"/>
              <a:buChar char="Ø"/>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假设以欧式距离来衡量，</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O</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的最近邻是</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A</a:t>
            </a:r>
            <a:r>
              <a:rPr lang="en-US" altLang="zh-CN" sz="2400" b="1" baseline="-250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其次是</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B</a:t>
            </a:r>
            <a:r>
              <a:rPr lang="en-US" altLang="zh-CN" sz="2400" b="1"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，因此</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O</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应该属于</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A</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类；</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marL="342900" indent="-180000" algn="just">
              <a:lnSpc>
                <a:spcPct val="120000"/>
              </a:lnSpc>
              <a:buSzPct val="60000"/>
              <a:buFont typeface="Wingdings" panose="05000000000000000000" pitchFamily="2" charset="2"/>
              <a:buChar char="Ø"/>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但若</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A</a:t>
            </a:r>
            <a:r>
              <a:rPr lang="en-US" altLang="zh-CN" sz="2400" b="1" baseline="-250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被拿开，</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O</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就会被判为</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B</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类。</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079096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7ECDF9B-9F76-4D71-A32F-434C6A479272}" type="datetime1">
              <a:rPr lang="zh-CN" altLang="en-US" smtClean="0"/>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64</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pic>
        <p:nvPicPr>
          <p:cNvPr id="5" name="图片 4"/>
          <p:cNvPicPr>
            <a:picLocks noChangeAspect="1"/>
          </p:cNvPicPr>
          <p:nvPr/>
        </p:nvPicPr>
        <p:blipFill rotWithShape="1">
          <a:blip r:embed="rId2"/>
          <a:srcRect l="57972" t="34341" r="8290"/>
          <a:stretch/>
        </p:blipFill>
        <p:spPr>
          <a:xfrm>
            <a:off x="5851663" y="1332946"/>
            <a:ext cx="2663687" cy="3007822"/>
          </a:xfrm>
          <a:prstGeom prst="rect">
            <a:avLst/>
          </a:prstGeom>
        </p:spPr>
      </p:pic>
      <p:sp>
        <p:nvSpPr>
          <p:cNvPr id="6" name="矩形 5"/>
          <p:cNvSpPr/>
          <p:nvPr/>
        </p:nvSpPr>
        <p:spPr>
          <a:xfrm>
            <a:off x="237330" y="827195"/>
            <a:ext cx="5129801" cy="3502497"/>
          </a:xfrm>
          <a:prstGeom prst="rect">
            <a:avLst/>
          </a:prstGeom>
        </p:spPr>
        <p:txBody>
          <a:bodyPr wrap="square">
            <a:spAutoFit/>
          </a:bodyPr>
          <a:lstStyle/>
          <a:p>
            <a:pPr marL="342900" indent="-180000" algn="just">
              <a:lnSpc>
                <a:spcPct val="120000"/>
              </a:lnSpc>
              <a:spcBef>
                <a:spcPts val="600"/>
              </a:spcBef>
              <a:spcAft>
                <a:spcPts val="600"/>
              </a:spcAft>
              <a:buSzPct val="60000"/>
              <a:buFont typeface="Wingdings" panose="05000000000000000000" pitchFamily="2" charset="2"/>
              <a:buChar char="Ø"/>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这说明计算最近邻法的</a:t>
            </a:r>
            <a:r>
              <a:rPr lang="zh-CN" altLang="en-US"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错误率会有偶然性</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，也就是指与具体的训练样本集有关。</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marL="342900" indent="-180000" algn="just">
              <a:lnSpc>
                <a:spcPct val="120000"/>
              </a:lnSpc>
              <a:spcBef>
                <a:spcPts val="600"/>
              </a:spcBef>
              <a:spcAft>
                <a:spcPts val="600"/>
              </a:spcAft>
              <a:buSzPct val="60000"/>
              <a:buFont typeface="Wingdings" panose="05000000000000000000" pitchFamily="2" charset="2"/>
              <a:buChar char="Ø"/>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同时还可看到，计算错误率的偶然性会因训练样本数量的增大而减小；</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marL="342900" indent="-180000" algn="just">
              <a:lnSpc>
                <a:spcPct val="120000"/>
              </a:lnSpc>
              <a:spcBef>
                <a:spcPts val="600"/>
              </a:spcBef>
              <a:spcAft>
                <a:spcPts val="600"/>
              </a:spcAft>
              <a:buSzPct val="60000"/>
              <a:buFont typeface="Wingdings" panose="05000000000000000000" pitchFamily="2" charset="2"/>
              <a:buChar char="Ø"/>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因此我们就利用</a:t>
            </a:r>
            <a:r>
              <a:rPr lang="zh-CN" altLang="en-US"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训练样本数量增至极大</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，来对其性能进行评价。</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5.7.1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最近邻分类法</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5320682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E54B6A1-1D4D-418B-B09A-2367E5046150}" type="datetime1">
              <a:rPr lang="zh-CN" altLang="en-US" smtClean="0"/>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65</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5"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5.7.2 </a:t>
            </a:r>
            <a:r>
              <a:rPr lang="en-US" altLang="zh-CN" sz="3600" b="1" i="1" dirty="0" smtClean="0">
                <a:latin typeface="Times New Roman" panose="02020603050405020304" pitchFamily="18" charset="0"/>
                <a:ea typeface="黑体" panose="02010609060101010101" pitchFamily="49" charset="-122"/>
                <a:cs typeface="Times New Roman" panose="02020603050405020304" pitchFamily="18" charset="0"/>
              </a:rPr>
              <a:t>k</a:t>
            </a: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近邻分类法</a:t>
            </a:r>
            <a:endParaRPr lang="zh-CN" altLang="en-US" sz="3600" b="1" dirty="0">
              <a:latin typeface="黑体" panose="02010609060101010101" pitchFamily="49" charset="-122"/>
              <a:ea typeface="黑体" panose="02010609060101010101" pitchFamily="49" charset="-122"/>
            </a:endParaRPr>
          </a:p>
        </p:txBody>
      </p:sp>
      <p:sp>
        <p:nvSpPr>
          <p:cNvPr id="6" name="矩形 5"/>
          <p:cNvSpPr/>
          <p:nvPr/>
        </p:nvSpPr>
        <p:spPr>
          <a:xfrm>
            <a:off x="237330" y="777500"/>
            <a:ext cx="8456965" cy="1865126"/>
          </a:xfrm>
          <a:prstGeom prst="rect">
            <a:avLst/>
          </a:prstGeom>
        </p:spPr>
        <p:txBody>
          <a:bodyPr wrap="square">
            <a:spAutoFit/>
          </a:bodyPr>
          <a:lstStyle/>
          <a:p>
            <a:pPr marL="162900" algn="just">
              <a:lnSpc>
                <a:spcPct val="120000"/>
              </a:lnSpc>
              <a:spcBef>
                <a:spcPts val="600"/>
              </a:spcBef>
              <a:spcAft>
                <a:spcPts val="1200"/>
              </a:spcAft>
              <a:buSzPct val="60000"/>
            </a:pPr>
            <a:r>
              <a:rPr lang="en-US" altLang="zh-CN" sz="2400" b="1" dirty="0" smtClean="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b="1" i="1" dirty="0" smtClean="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k</a:t>
            </a:r>
            <a:r>
              <a:rPr lang="en-US" altLang="zh-CN" sz="2400" b="1" dirty="0" smtClean="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近邻法</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是最近邻法的扩展，其基本原理是：对于未知类别标号的样本，按照欧式距离找出它在训练集中的</a:t>
            </a:r>
            <a:r>
              <a:rPr lang="en-US" altLang="zh-CN" sz="2400" b="1" i="1" dirty="0" smtClean="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个最近邻，如果</a:t>
            </a:r>
            <a:r>
              <a:rPr lang="en-US" altLang="zh-CN" sz="2400" b="1" i="1" dirty="0" smtClean="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个近邻中多数样本属于某一个类别，就将它判决为哪一个类别。</a:t>
            </a: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583" y="2803090"/>
            <a:ext cx="3728417" cy="3376881"/>
          </a:xfrm>
          <a:prstGeom prst="rect">
            <a:avLst/>
          </a:prstGeom>
        </p:spPr>
      </p:pic>
      <p:sp>
        <p:nvSpPr>
          <p:cNvPr id="8" name="矩形 7"/>
          <p:cNvSpPr/>
          <p:nvPr/>
        </p:nvSpPr>
        <p:spPr>
          <a:xfrm>
            <a:off x="4571999" y="3585433"/>
            <a:ext cx="4122295" cy="2012859"/>
          </a:xfrm>
          <a:prstGeom prst="rect">
            <a:avLst/>
          </a:prstGeom>
        </p:spPr>
        <p:txBody>
          <a:bodyPr wrap="square">
            <a:spAutoFit/>
          </a:bodyPr>
          <a:lstStyle/>
          <a:p>
            <a:pPr algn="just">
              <a:lnSpc>
                <a:spcPct val="120000"/>
              </a:lnSpc>
              <a:spcBef>
                <a:spcPts val="600"/>
              </a:spcBef>
              <a:spcAft>
                <a:spcPts val="600"/>
              </a:spcAft>
              <a:buSzPct val="60000"/>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从样本点</a:t>
            </a: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x</a:t>
            </a: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开始生长，不断扩大区域，直到包含进</a:t>
            </a:r>
            <a:r>
              <a:rPr lang="en-US" altLang="zh-CN" sz="2000" b="1" i="1" dirty="0" smtClean="0">
                <a:latin typeface="Times New Roman" panose="02020603050405020304" pitchFamily="18" charset="0"/>
                <a:ea typeface="楷体" panose="02010609060101010101" pitchFamily="49" charset="-122"/>
                <a:cs typeface="Times New Roman" panose="02020603050405020304" pitchFamily="18" charset="0"/>
              </a:rPr>
              <a:t>k</a:t>
            </a: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个训练样本点未知，并且把测试样本点</a:t>
            </a:r>
            <a:r>
              <a:rPr lang="en-US" altLang="zh-CN" sz="2000" b="1" i="1" dirty="0" smtClean="0">
                <a:latin typeface="Times New Roman" panose="02020603050405020304" pitchFamily="18" charset="0"/>
                <a:ea typeface="楷体" panose="02010609060101010101" pitchFamily="49" charset="-122"/>
                <a:cs typeface="Times New Roman" panose="02020603050405020304" pitchFamily="18" charset="0"/>
              </a:rPr>
              <a:t>x</a:t>
            </a: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的类别归为这最近的</a:t>
            </a:r>
            <a:r>
              <a:rPr lang="en-US" altLang="zh-CN" sz="2000" b="1" i="1" dirty="0" smtClean="0">
                <a:latin typeface="Times New Roman" panose="02020603050405020304" pitchFamily="18" charset="0"/>
                <a:ea typeface="楷体" panose="02010609060101010101" pitchFamily="49" charset="-122"/>
                <a:cs typeface="Times New Roman" panose="02020603050405020304" pitchFamily="18" charset="0"/>
              </a:rPr>
              <a:t>k</a:t>
            </a: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个训练样本点中出现频率最大的类别。</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86051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0935C5D-2EAF-4247-BAD6-339375174D55}" type="datetime1">
              <a:rPr lang="zh-CN" altLang="en-US" smtClean="0"/>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66</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pic>
        <p:nvPicPr>
          <p:cNvPr id="5" name="Picture 7"/>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7862" y="982444"/>
            <a:ext cx="8396725" cy="467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AutoShape 9"/>
          <p:cNvSpPr>
            <a:spLocks noChangeArrowheads="1"/>
          </p:cNvSpPr>
          <p:nvPr/>
        </p:nvSpPr>
        <p:spPr bwMode="auto">
          <a:xfrm>
            <a:off x="5879717" y="2202356"/>
            <a:ext cx="2868448" cy="863600"/>
          </a:xfrm>
          <a:prstGeom prst="wedgeRectCallout">
            <a:avLst>
              <a:gd name="adj1" fmla="val 41561"/>
              <a:gd name="adj2" fmla="val 125975"/>
            </a:avLst>
          </a:prstGeom>
          <a:solidFill>
            <a:srgbClr val="00FF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ea typeface="黑体" panose="02010609060101010101" pitchFamily="49" charset="-122"/>
              </a:rPr>
              <a:t>k=1</a:t>
            </a:r>
            <a:r>
              <a:rPr lang="zh-CN" altLang="en-US" sz="2400" b="1" dirty="0">
                <a:latin typeface="黑体" panose="02010609060101010101" pitchFamily="49" charset="-122"/>
                <a:ea typeface="黑体" panose="02010609060101010101" pitchFamily="49" charset="-122"/>
              </a:rPr>
              <a:t>时为最近邻分类</a:t>
            </a:r>
          </a:p>
          <a:p>
            <a:pPr eaLnBrk="1" hangingPunct="1"/>
            <a:r>
              <a:rPr lang="en-US" altLang="zh-CN" sz="2400" b="1" dirty="0">
                <a:ea typeface="黑体" panose="02010609060101010101" pitchFamily="49" charset="-122"/>
              </a:rPr>
              <a:t>k&gt;1</a:t>
            </a:r>
            <a:r>
              <a:rPr lang="zh-CN" altLang="en-US" sz="2400" b="1" dirty="0">
                <a:latin typeface="黑体" panose="02010609060101010101" pitchFamily="49" charset="-122"/>
                <a:ea typeface="黑体" panose="02010609060101010101" pitchFamily="49" charset="-122"/>
              </a:rPr>
              <a:t>时为</a:t>
            </a:r>
            <a:r>
              <a:rPr lang="en-US" altLang="zh-CN" sz="2400" b="1" dirty="0">
                <a:latin typeface="黑体" panose="02010609060101010101" pitchFamily="49" charset="-122"/>
                <a:ea typeface="黑体" panose="02010609060101010101" pitchFamily="49" charset="-122"/>
              </a:rPr>
              <a:t>k</a:t>
            </a:r>
            <a:r>
              <a:rPr lang="zh-CN" altLang="en-US" sz="2400" b="1" dirty="0">
                <a:latin typeface="黑体" panose="02010609060101010101" pitchFamily="49" charset="-122"/>
                <a:ea typeface="黑体" panose="02010609060101010101" pitchFamily="49" charset="-122"/>
              </a:rPr>
              <a:t>近邻分类</a:t>
            </a:r>
          </a:p>
        </p:txBody>
      </p:sp>
      <p:sp>
        <p:nvSpPr>
          <p:cNvPr id="7"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5.7.2 </a:t>
            </a:r>
            <a:r>
              <a:rPr lang="en-US" altLang="zh-CN" sz="3600" b="1" i="1" dirty="0" smtClean="0">
                <a:latin typeface="Times New Roman" panose="02020603050405020304" pitchFamily="18" charset="0"/>
                <a:ea typeface="黑体" panose="02010609060101010101" pitchFamily="49" charset="-122"/>
                <a:cs typeface="Times New Roman" panose="02020603050405020304" pitchFamily="18" charset="0"/>
              </a:rPr>
              <a:t>k</a:t>
            </a: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近邻分类法</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765171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EC3F474-E530-418F-98F1-0BF3D6AF6BAB}" type="datetime1">
              <a:rPr lang="zh-CN" altLang="en-US" smtClean="0"/>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67</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7"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5.7.2 k-</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近邻分类法</a:t>
            </a:r>
            <a:endParaRPr lang="zh-CN" altLang="en-US" sz="3600" b="1" dirty="0">
              <a:latin typeface="黑体" panose="02010609060101010101" pitchFamily="49" charset="-122"/>
              <a:ea typeface="黑体" panose="02010609060101010101" pitchFamily="49" charset="-122"/>
            </a:endParaRPr>
          </a:p>
        </p:txBody>
      </p:sp>
      <p:sp>
        <p:nvSpPr>
          <p:cNvPr id="11" name="矩形 10"/>
          <p:cNvSpPr/>
          <p:nvPr/>
        </p:nvSpPr>
        <p:spPr>
          <a:xfrm>
            <a:off x="400050" y="815060"/>
            <a:ext cx="8396080" cy="2019014"/>
          </a:xfrm>
          <a:prstGeom prst="rect">
            <a:avLst/>
          </a:prstGeom>
        </p:spPr>
        <p:txBody>
          <a:bodyPr wrap="square">
            <a:spAutoFit/>
          </a:bodyPr>
          <a:lstStyle/>
          <a:p>
            <a:pPr marL="505800" indent="-342900" algn="just">
              <a:lnSpc>
                <a:spcPct val="120000"/>
              </a:lnSpc>
              <a:spcBef>
                <a:spcPts val="600"/>
              </a:spcBef>
              <a:spcAft>
                <a:spcPts val="600"/>
              </a:spcAft>
              <a:buSzPct val="60000"/>
              <a:buFont typeface="Wingdings" panose="05000000000000000000" pitchFamily="2" charset="2"/>
              <a:buChar char="Ø"/>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利用</a:t>
            </a:r>
            <a:r>
              <a:rPr lang="en-US" altLang="zh-CN" sz="2400" b="1" i="1"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个近邻对未知类别标号的数据样本的类别进行投票，在一定程度上</a:t>
            </a:r>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减小了噪声样本对分类的干扰</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marL="505800" indent="-342900" algn="just">
              <a:lnSpc>
                <a:spcPct val="120000"/>
              </a:lnSpc>
              <a:spcBef>
                <a:spcPts val="600"/>
              </a:spcBef>
              <a:spcAft>
                <a:spcPts val="600"/>
              </a:spcAft>
              <a:buSzPct val="60000"/>
              <a:buFont typeface="Wingdings" panose="05000000000000000000" pitchFamily="2" charset="2"/>
              <a:buChar char="Ø"/>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为了避免两种票数相等而难以决策，</a:t>
            </a:r>
            <a:r>
              <a:rPr lang="en-US" altLang="zh-CN" sz="2400" b="1" i="1" dirty="0">
                <a:latin typeface="Times New Roman" panose="02020603050405020304" pitchFamily="18" charset="0"/>
                <a:ea typeface="楷体" panose="02010609060101010101" pitchFamily="49" charset="-122"/>
                <a:cs typeface="Times New Roman" panose="02020603050405020304" pitchFamily="18" charset="0"/>
              </a:rPr>
              <a:t>k</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近邻法一般采用</a:t>
            </a:r>
            <a:r>
              <a:rPr lang="en-US" altLang="zh-CN" sz="2400" b="1" i="1"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为奇数。</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29895601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4294967295"/>
          </p:nvPr>
        </p:nvSpPr>
        <p:spPr>
          <a:xfrm>
            <a:off x="0" y="6545263"/>
            <a:ext cx="2057400" cy="365125"/>
          </a:xfrm>
        </p:spPr>
        <p:txBody>
          <a:bodyPr/>
          <a:lstStyle/>
          <a:p>
            <a:fld id="{D5965BAD-D5F9-4C10-9E5F-A7569783099D}" type="datetime1">
              <a:rPr lang="zh-CN" altLang="en-US" smtClean="0"/>
              <a:t>2021/7/26</a:t>
            </a:fld>
            <a:endParaRPr lang="zh-CN" altLang="en-US"/>
          </a:p>
        </p:txBody>
      </p:sp>
      <p:sp>
        <p:nvSpPr>
          <p:cNvPr id="4" name="灯片编号占位符 3"/>
          <p:cNvSpPr>
            <a:spLocks noGrp="1"/>
          </p:cNvSpPr>
          <p:nvPr>
            <p:ph type="sldNum" sz="quarter" idx="4294967295"/>
          </p:nvPr>
        </p:nvSpPr>
        <p:spPr>
          <a:xfrm>
            <a:off x="7086600" y="6545263"/>
            <a:ext cx="2057400" cy="365125"/>
          </a:xfrm>
        </p:spPr>
        <p:txBody>
          <a:bodyPr/>
          <a:lstStyle/>
          <a:p>
            <a:fld id="{ED9DB458-EAB0-425B-A087-2C372AAEBB1E}" type="slidenum">
              <a:rPr lang="zh-CN" altLang="en-US" smtClean="0"/>
              <a:t>68</a:t>
            </a:fld>
            <a:endParaRPr lang="zh-CN" altLang="en-US"/>
          </a:p>
        </p:txBody>
      </p:sp>
      <p:sp>
        <p:nvSpPr>
          <p:cNvPr id="3" name="页脚占位符 2"/>
          <p:cNvSpPr>
            <a:spLocks noGrp="1"/>
          </p:cNvSpPr>
          <p:nvPr>
            <p:ph type="ftr" sz="quarter" idx="4294967295"/>
          </p:nvPr>
        </p:nvSpPr>
        <p:spPr>
          <a:xfrm>
            <a:off x="0" y="6545263"/>
            <a:ext cx="3086100" cy="365125"/>
          </a:xfrm>
        </p:spPr>
        <p:txBody>
          <a:bodyPr/>
          <a:lstStyle/>
          <a:p>
            <a:r>
              <a:rPr lang="zh-CN" altLang="en-US" smtClean="0"/>
              <a:t>数据分类</a:t>
            </a:r>
            <a:endParaRPr lang="zh-CN" altLang="en-US"/>
          </a:p>
        </p:txBody>
      </p:sp>
      <p:pic>
        <p:nvPicPr>
          <p:cNvPr id="5" name="Picture 2" descr="http://4.bp.blogspot.com/-VBx4r_I3-0o/UVl5cCcGKOI/AAAAAAAADCs/nj5mMcBDNzE/s1600/break.JPG"/>
          <p:cNvPicPr>
            <a:picLocks noChangeAspect="1" noChangeArrowheads="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335479" y="1549029"/>
            <a:ext cx="4122471" cy="3929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6000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D2CFB8B-4F2C-46C5-A8AD-8EFB44B94D56}" type="datetime1">
              <a:rPr lang="zh-CN" altLang="en-US" smtClean="0"/>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7</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grpSp>
        <p:nvGrpSpPr>
          <p:cNvPr id="5" name="Group 15"/>
          <p:cNvGrpSpPr>
            <a:grpSpLocks/>
          </p:cNvGrpSpPr>
          <p:nvPr/>
        </p:nvGrpSpPr>
        <p:grpSpPr bwMode="auto">
          <a:xfrm>
            <a:off x="5263879" y="2090656"/>
            <a:ext cx="3399442" cy="3742335"/>
            <a:chOff x="1678" y="1183"/>
            <a:chExt cx="1859" cy="2198"/>
          </a:xfrm>
        </p:grpSpPr>
        <p:sp>
          <p:nvSpPr>
            <p:cNvPr id="6" name="Rectangle 5"/>
            <p:cNvSpPr>
              <a:spLocks noChangeArrowheads="1"/>
            </p:cNvSpPr>
            <p:nvPr/>
          </p:nvSpPr>
          <p:spPr bwMode="auto">
            <a:xfrm>
              <a:off x="2202" y="1183"/>
              <a:ext cx="875" cy="261"/>
            </a:xfrm>
            <a:prstGeom prst="rect">
              <a:avLst/>
            </a:prstGeom>
            <a:solidFill>
              <a:srgbClr val="00FFFF"/>
            </a:solidFill>
            <a:ln w="9525">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dirty="0">
                  <a:latin typeface="楷体" panose="02010609060101010101" pitchFamily="49" charset="-122"/>
                  <a:ea typeface="楷体" panose="02010609060101010101" pitchFamily="49" charset="-122"/>
                </a:rPr>
                <a:t>获取数据</a:t>
              </a:r>
            </a:p>
          </p:txBody>
        </p:sp>
        <p:sp>
          <p:nvSpPr>
            <p:cNvPr id="7" name="Rectangle 6"/>
            <p:cNvSpPr>
              <a:spLocks noChangeArrowheads="1"/>
            </p:cNvSpPr>
            <p:nvPr/>
          </p:nvSpPr>
          <p:spPr bwMode="auto">
            <a:xfrm>
              <a:off x="2275" y="1937"/>
              <a:ext cx="731" cy="292"/>
            </a:xfrm>
            <a:prstGeom prst="rect">
              <a:avLst/>
            </a:prstGeom>
            <a:solidFill>
              <a:srgbClr val="00FFFF"/>
            </a:solidFill>
            <a:ln w="9525">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latin typeface="楷体" panose="02010609060101010101" pitchFamily="49" charset="-122"/>
                  <a:ea typeface="楷体" panose="02010609060101010101" pitchFamily="49" charset="-122"/>
                </a:rPr>
                <a:t>预处理</a:t>
              </a:r>
            </a:p>
          </p:txBody>
        </p:sp>
        <p:sp>
          <p:nvSpPr>
            <p:cNvPr id="8" name="Rectangle 7"/>
            <p:cNvSpPr>
              <a:spLocks noChangeArrowheads="1"/>
            </p:cNvSpPr>
            <p:nvPr/>
          </p:nvSpPr>
          <p:spPr bwMode="auto">
            <a:xfrm>
              <a:off x="1678" y="3111"/>
              <a:ext cx="968" cy="270"/>
            </a:xfrm>
            <a:prstGeom prst="rect">
              <a:avLst/>
            </a:prstGeom>
            <a:solidFill>
              <a:srgbClr val="00FFFF"/>
            </a:solidFill>
            <a:ln w="9525">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dirty="0">
                  <a:latin typeface="楷体" panose="02010609060101010101" pitchFamily="49" charset="-122"/>
                  <a:ea typeface="楷体" panose="02010609060101010101" pitchFamily="49" charset="-122"/>
                </a:rPr>
                <a:t>分类器设计</a:t>
              </a:r>
            </a:p>
          </p:txBody>
        </p:sp>
        <p:sp>
          <p:nvSpPr>
            <p:cNvPr id="9" name="Rectangle 8"/>
            <p:cNvSpPr>
              <a:spLocks noChangeArrowheads="1"/>
            </p:cNvSpPr>
            <p:nvPr/>
          </p:nvSpPr>
          <p:spPr bwMode="auto">
            <a:xfrm>
              <a:off x="2680" y="3111"/>
              <a:ext cx="857" cy="267"/>
            </a:xfrm>
            <a:prstGeom prst="rect">
              <a:avLst/>
            </a:prstGeom>
            <a:solidFill>
              <a:srgbClr val="00FFFF"/>
            </a:solidFill>
            <a:ln w="9525">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dirty="0">
                  <a:latin typeface="楷体" panose="02010609060101010101" pitchFamily="49" charset="-122"/>
                  <a:ea typeface="楷体" panose="02010609060101010101" pitchFamily="49" charset="-122"/>
                </a:rPr>
                <a:t>分类决策</a:t>
              </a:r>
            </a:p>
          </p:txBody>
        </p:sp>
        <p:sp>
          <p:nvSpPr>
            <p:cNvPr id="10" name="Line 9"/>
            <p:cNvSpPr>
              <a:spLocks noChangeShapeType="1"/>
            </p:cNvSpPr>
            <p:nvPr/>
          </p:nvSpPr>
          <p:spPr bwMode="auto">
            <a:xfrm>
              <a:off x="2660" y="1444"/>
              <a:ext cx="0" cy="50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400" b="1">
                <a:latin typeface="楷体" panose="02010609060101010101" pitchFamily="49" charset="-122"/>
                <a:ea typeface="楷体" panose="02010609060101010101" pitchFamily="49" charset="-122"/>
              </a:endParaRPr>
            </a:p>
          </p:txBody>
        </p:sp>
        <p:sp>
          <p:nvSpPr>
            <p:cNvPr id="11" name="Line 10"/>
            <p:cNvSpPr>
              <a:spLocks noChangeShapeType="1"/>
            </p:cNvSpPr>
            <p:nvPr/>
          </p:nvSpPr>
          <p:spPr bwMode="auto">
            <a:xfrm>
              <a:off x="2660" y="2236"/>
              <a:ext cx="0" cy="37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b="1">
                <a:latin typeface="楷体" panose="02010609060101010101" pitchFamily="49" charset="-122"/>
                <a:ea typeface="楷体" panose="02010609060101010101" pitchFamily="49" charset="-122"/>
              </a:endParaRPr>
            </a:p>
          </p:txBody>
        </p:sp>
        <p:sp>
          <p:nvSpPr>
            <p:cNvPr id="12" name="Line 11"/>
            <p:cNvSpPr>
              <a:spLocks noChangeShapeType="1"/>
            </p:cNvSpPr>
            <p:nvPr/>
          </p:nvSpPr>
          <p:spPr bwMode="auto">
            <a:xfrm>
              <a:off x="2203" y="2613"/>
              <a:ext cx="90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b="1">
                <a:latin typeface="楷体" panose="02010609060101010101" pitchFamily="49" charset="-122"/>
                <a:ea typeface="楷体" panose="02010609060101010101" pitchFamily="49" charset="-122"/>
              </a:endParaRPr>
            </a:p>
          </p:txBody>
        </p:sp>
        <p:sp>
          <p:nvSpPr>
            <p:cNvPr id="13" name="Line 12"/>
            <p:cNvSpPr>
              <a:spLocks noChangeShapeType="1"/>
            </p:cNvSpPr>
            <p:nvPr/>
          </p:nvSpPr>
          <p:spPr bwMode="auto">
            <a:xfrm>
              <a:off x="2194" y="2613"/>
              <a:ext cx="0" cy="50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400" b="1">
                <a:latin typeface="楷体" panose="02010609060101010101" pitchFamily="49" charset="-122"/>
                <a:ea typeface="楷体" panose="02010609060101010101" pitchFamily="49" charset="-122"/>
              </a:endParaRPr>
            </a:p>
          </p:txBody>
        </p:sp>
        <p:sp>
          <p:nvSpPr>
            <p:cNvPr id="14" name="Line 13"/>
            <p:cNvSpPr>
              <a:spLocks noChangeShapeType="1"/>
            </p:cNvSpPr>
            <p:nvPr/>
          </p:nvSpPr>
          <p:spPr bwMode="auto">
            <a:xfrm>
              <a:off x="3109" y="2613"/>
              <a:ext cx="0" cy="50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400" b="1">
                <a:latin typeface="楷体" panose="02010609060101010101" pitchFamily="49" charset="-122"/>
                <a:ea typeface="楷体" panose="02010609060101010101" pitchFamily="49" charset="-122"/>
              </a:endParaRPr>
            </a:p>
          </p:txBody>
        </p:sp>
      </p:grpSp>
      <p:sp>
        <p:nvSpPr>
          <p:cNvPr id="16" name="Rectangle 3"/>
          <p:cNvSpPr txBox="1">
            <a:spLocks noChangeArrowheads="1"/>
          </p:cNvSpPr>
          <p:nvPr/>
        </p:nvSpPr>
        <p:spPr>
          <a:xfrm>
            <a:off x="324553" y="733492"/>
            <a:ext cx="5383539" cy="55720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600"/>
              </a:spcBef>
              <a:spcAft>
                <a:spcPts val="600"/>
              </a:spcAft>
              <a:buNone/>
            </a:pPr>
            <a:r>
              <a:rPr lang="zh-CN" altLang="en-US" b="1" dirty="0">
                <a:latin typeface="黑体" panose="02010609060101010101" pitchFamily="49" charset="-122"/>
                <a:ea typeface="黑体" panose="02010609060101010101" pitchFamily="49" charset="-122"/>
                <a:cs typeface="Times New Roman" panose="02020603050405020304" pitchFamily="18" charset="0"/>
              </a:rPr>
              <a:t>分类的</a:t>
            </a:r>
            <a:r>
              <a:rPr lang="zh-CN" altLang="en-US" b="1" dirty="0" smtClean="0">
                <a:latin typeface="黑体" panose="02010609060101010101" pitchFamily="49" charset="-122"/>
                <a:ea typeface="黑体" panose="02010609060101010101" pitchFamily="49" charset="-122"/>
                <a:cs typeface="Times New Roman" panose="02020603050405020304" pitchFamily="18" charset="0"/>
              </a:rPr>
              <a:t>过程</a:t>
            </a:r>
            <a:endParaRPr lang="en-US" altLang="zh-CN" b="1" dirty="0" smtClean="0">
              <a:solidFill>
                <a:srgbClr val="0000FF"/>
              </a:solidFill>
              <a:latin typeface="楷体" panose="02010609060101010101" pitchFamily="49" charset="-122"/>
              <a:ea typeface="楷体" panose="02010609060101010101" pitchFamily="49" charset="-122"/>
            </a:endParaRPr>
          </a:p>
          <a:p>
            <a:pPr>
              <a:lnSpc>
                <a:spcPct val="120000"/>
              </a:lnSpc>
              <a:spcBef>
                <a:spcPts val="600"/>
              </a:spcBef>
              <a:spcAft>
                <a:spcPts val="600"/>
              </a:spcAft>
            </a:pPr>
            <a:r>
              <a:rPr lang="zh-CN" altLang="en-US" sz="2400" b="1" dirty="0" smtClean="0">
                <a:solidFill>
                  <a:srgbClr val="0000FF"/>
                </a:solidFill>
                <a:latin typeface="楷体" panose="02010609060101010101" pitchFamily="49" charset="-122"/>
                <a:ea typeface="楷体" panose="02010609060101010101" pitchFamily="49" charset="-122"/>
              </a:rPr>
              <a:t>获取数据</a:t>
            </a:r>
          </a:p>
          <a:p>
            <a:pPr lvl="1">
              <a:lnSpc>
                <a:spcPct val="120000"/>
              </a:lnSpc>
              <a:spcBef>
                <a:spcPts val="600"/>
              </a:spcBef>
              <a:spcAft>
                <a:spcPts val="600"/>
              </a:spcAft>
              <a:buSzPct val="60000"/>
              <a:buFont typeface="Wingdings" panose="05000000000000000000" pitchFamily="2" charset="2"/>
              <a:buChar char="Ø"/>
            </a:pPr>
            <a:r>
              <a:rPr lang="zh-CN" altLang="en-US" sz="2000" b="1" dirty="0" smtClean="0">
                <a:latin typeface="楷体" panose="02010609060101010101" pitchFamily="49" charset="-122"/>
                <a:ea typeface="楷体" panose="02010609060101010101" pitchFamily="49" charset="-122"/>
              </a:rPr>
              <a:t>输入数据、对数据进行量化</a:t>
            </a:r>
          </a:p>
          <a:p>
            <a:pPr>
              <a:lnSpc>
                <a:spcPct val="120000"/>
              </a:lnSpc>
              <a:spcBef>
                <a:spcPts val="600"/>
              </a:spcBef>
              <a:spcAft>
                <a:spcPts val="600"/>
              </a:spcAft>
            </a:pPr>
            <a:r>
              <a:rPr lang="zh-CN" altLang="en-US" sz="2400" b="1" dirty="0" smtClean="0">
                <a:solidFill>
                  <a:srgbClr val="0000FF"/>
                </a:solidFill>
                <a:latin typeface="楷体" panose="02010609060101010101" pitchFamily="49" charset="-122"/>
                <a:ea typeface="楷体" panose="02010609060101010101" pitchFamily="49" charset="-122"/>
              </a:rPr>
              <a:t>预处理</a:t>
            </a:r>
          </a:p>
          <a:p>
            <a:pPr lvl="1">
              <a:lnSpc>
                <a:spcPct val="120000"/>
              </a:lnSpc>
              <a:spcBef>
                <a:spcPts val="600"/>
              </a:spcBef>
              <a:spcAft>
                <a:spcPts val="600"/>
              </a:spcAft>
              <a:buSzPct val="60000"/>
              <a:buFont typeface="Wingdings" panose="05000000000000000000" pitchFamily="2" charset="2"/>
              <a:buChar char="Ø"/>
            </a:pPr>
            <a:r>
              <a:rPr lang="zh-CN" altLang="en-US" sz="2000" b="1" dirty="0" smtClean="0">
                <a:latin typeface="楷体" panose="02010609060101010101" pitchFamily="49" charset="-122"/>
                <a:ea typeface="楷体" panose="02010609060101010101" pitchFamily="49" charset="-122"/>
              </a:rPr>
              <a:t>去除噪声数据、对空缺值进行处理</a:t>
            </a:r>
          </a:p>
          <a:p>
            <a:pPr lvl="1">
              <a:lnSpc>
                <a:spcPct val="120000"/>
              </a:lnSpc>
              <a:spcBef>
                <a:spcPts val="600"/>
              </a:spcBef>
              <a:spcAft>
                <a:spcPts val="600"/>
              </a:spcAft>
              <a:buSzPct val="60000"/>
              <a:buFont typeface="Wingdings" panose="05000000000000000000" pitchFamily="2" charset="2"/>
              <a:buChar char="Ø"/>
            </a:pPr>
            <a:r>
              <a:rPr lang="zh-CN" altLang="en-US" sz="2000" b="1" dirty="0" smtClean="0">
                <a:latin typeface="楷体" panose="02010609060101010101" pitchFamily="49" charset="-122"/>
                <a:ea typeface="楷体" panose="02010609060101010101" pitchFamily="49" charset="-122"/>
              </a:rPr>
              <a:t>数据集成或者变换 </a:t>
            </a:r>
          </a:p>
          <a:p>
            <a:pPr>
              <a:lnSpc>
                <a:spcPct val="120000"/>
              </a:lnSpc>
              <a:spcBef>
                <a:spcPts val="600"/>
              </a:spcBef>
              <a:spcAft>
                <a:spcPts val="600"/>
              </a:spcAft>
            </a:pPr>
            <a:r>
              <a:rPr lang="zh-CN" altLang="en-US" sz="2400" b="1" dirty="0" smtClean="0">
                <a:solidFill>
                  <a:srgbClr val="0000FF"/>
                </a:solidFill>
                <a:latin typeface="楷体" panose="02010609060101010101" pitchFamily="49" charset="-122"/>
                <a:ea typeface="楷体" panose="02010609060101010101" pitchFamily="49" charset="-122"/>
              </a:rPr>
              <a:t>分类器设计</a:t>
            </a:r>
          </a:p>
          <a:p>
            <a:pPr lvl="1">
              <a:lnSpc>
                <a:spcPct val="120000"/>
              </a:lnSpc>
              <a:spcBef>
                <a:spcPts val="600"/>
              </a:spcBef>
              <a:spcAft>
                <a:spcPts val="600"/>
              </a:spcAft>
              <a:buSzPct val="60000"/>
              <a:buFont typeface="Wingdings" panose="05000000000000000000" pitchFamily="2" charset="2"/>
              <a:buChar char="Ø"/>
            </a:pPr>
            <a:r>
              <a:rPr lang="zh-CN" altLang="en-US" sz="2000" b="1" dirty="0" smtClean="0">
                <a:latin typeface="楷体" panose="02010609060101010101" pitchFamily="49" charset="-122"/>
                <a:ea typeface="楷体" panose="02010609060101010101" pitchFamily="49" charset="-122"/>
              </a:rPr>
              <a:t>划分数据集、分类器构造、分类器测试</a:t>
            </a:r>
          </a:p>
          <a:p>
            <a:pPr>
              <a:lnSpc>
                <a:spcPct val="120000"/>
              </a:lnSpc>
              <a:spcBef>
                <a:spcPts val="600"/>
              </a:spcBef>
              <a:spcAft>
                <a:spcPts val="600"/>
              </a:spcAft>
            </a:pPr>
            <a:r>
              <a:rPr lang="zh-CN" altLang="en-US" sz="2400" b="1" dirty="0" smtClean="0">
                <a:solidFill>
                  <a:srgbClr val="0000FF"/>
                </a:solidFill>
                <a:latin typeface="楷体" panose="02010609060101010101" pitchFamily="49" charset="-122"/>
                <a:ea typeface="楷体" panose="02010609060101010101" pitchFamily="49" charset="-122"/>
              </a:rPr>
              <a:t>分类决策</a:t>
            </a:r>
          </a:p>
          <a:p>
            <a:pPr lvl="1">
              <a:lnSpc>
                <a:spcPct val="120000"/>
              </a:lnSpc>
              <a:spcBef>
                <a:spcPts val="600"/>
              </a:spcBef>
              <a:spcAft>
                <a:spcPts val="600"/>
              </a:spcAft>
              <a:buSzPct val="60000"/>
              <a:buFont typeface="Wingdings" panose="05000000000000000000" pitchFamily="2" charset="2"/>
              <a:buChar char="Ø"/>
            </a:pPr>
            <a:r>
              <a:rPr lang="zh-CN" altLang="en-US" sz="2000" b="1" dirty="0" smtClean="0">
                <a:latin typeface="楷体" panose="02010609060101010101" pitchFamily="49" charset="-122"/>
                <a:ea typeface="楷体" panose="02010609060101010101" pitchFamily="49" charset="-122"/>
              </a:rPr>
              <a:t>对未知类标号的数据样本进行分类</a:t>
            </a:r>
          </a:p>
        </p:txBody>
      </p:sp>
      <p:sp>
        <p:nvSpPr>
          <p:cNvPr id="18" name="文本框 7"/>
          <p:cNvSpPr txBox="1"/>
          <p:nvPr/>
        </p:nvSpPr>
        <p:spPr>
          <a:xfrm>
            <a:off x="277086" y="27712"/>
            <a:ext cx="3805383"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5.1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分类问题概述</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73018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050C6D1-8DED-4B6C-9631-891E174CFE16}" type="datetime1">
              <a:rPr lang="zh-CN" altLang="en-US" smtClean="0"/>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8</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5" name="流程图: 磁盘 4"/>
          <p:cNvSpPr/>
          <p:nvPr/>
        </p:nvSpPr>
        <p:spPr>
          <a:xfrm>
            <a:off x="1351722" y="2560464"/>
            <a:ext cx="1219200" cy="1524000"/>
          </a:xfrm>
          <a:prstGeom prst="flowChartMagneticDisk">
            <a:avLst/>
          </a:prstGeom>
          <a:solidFill>
            <a:srgbClr val="7030A0"/>
          </a:solidFill>
          <a:ln>
            <a:solidFill>
              <a:schemeClr val="accent5">
                <a:lumMod val="60000"/>
                <a:lumOff val="40000"/>
              </a:schemeClr>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tx1"/>
                </a:solidFill>
                <a:latin typeface="楷体" panose="02010609060101010101" pitchFamily="49" charset="-122"/>
                <a:ea typeface="楷体" panose="02010609060101010101" pitchFamily="49" charset="-122"/>
              </a:rPr>
              <a:t>数据集</a:t>
            </a:r>
            <a:endParaRPr lang="zh-CN" altLang="en-US" sz="2400" b="1" dirty="0">
              <a:solidFill>
                <a:schemeClr val="tx1"/>
              </a:solidFill>
              <a:latin typeface="楷体" panose="02010609060101010101" pitchFamily="49" charset="-122"/>
              <a:ea typeface="楷体" panose="02010609060101010101" pitchFamily="49" charset="-122"/>
            </a:endParaRPr>
          </a:p>
        </p:txBody>
      </p:sp>
      <p:sp>
        <p:nvSpPr>
          <p:cNvPr id="6" name="流程图: 磁盘 5"/>
          <p:cNvSpPr/>
          <p:nvPr/>
        </p:nvSpPr>
        <p:spPr>
          <a:xfrm>
            <a:off x="3180522" y="960264"/>
            <a:ext cx="1219200" cy="1143000"/>
          </a:xfrm>
          <a:prstGeom prst="flowChartMagneticDisk">
            <a:avLst/>
          </a:prstGeom>
          <a:solidFill>
            <a:schemeClr val="accent2">
              <a:lumMod val="75000"/>
            </a:schemeClr>
          </a:solidFill>
          <a:ln>
            <a:solidFill>
              <a:schemeClr val="accent2"/>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tx1"/>
                </a:solidFill>
                <a:latin typeface="楷体" panose="02010609060101010101" pitchFamily="49" charset="-122"/>
                <a:ea typeface="楷体" panose="02010609060101010101" pitchFamily="49" charset="-122"/>
              </a:rPr>
              <a:t>训练集</a:t>
            </a:r>
            <a:endParaRPr lang="zh-CN" altLang="en-US" sz="2400" b="1" dirty="0">
              <a:solidFill>
                <a:schemeClr val="tx1"/>
              </a:solidFill>
              <a:latin typeface="楷体" panose="02010609060101010101" pitchFamily="49" charset="-122"/>
              <a:ea typeface="楷体" panose="02010609060101010101" pitchFamily="49" charset="-122"/>
            </a:endParaRPr>
          </a:p>
        </p:txBody>
      </p:sp>
      <p:sp>
        <p:nvSpPr>
          <p:cNvPr id="7" name="流程图: 磁盘 6"/>
          <p:cNvSpPr/>
          <p:nvPr/>
        </p:nvSpPr>
        <p:spPr>
          <a:xfrm>
            <a:off x="3180522" y="4541664"/>
            <a:ext cx="1219200" cy="1143000"/>
          </a:xfrm>
          <a:prstGeom prst="flowChartMagneticDisk">
            <a:avLst/>
          </a:prstGeom>
          <a:solidFill>
            <a:srgbClr val="FF9900"/>
          </a:solidFill>
          <a:ln>
            <a:solidFill>
              <a:srgbClr val="FFC0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tx1"/>
                </a:solidFill>
                <a:latin typeface="楷体" panose="02010609060101010101" pitchFamily="49" charset="-122"/>
                <a:ea typeface="楷体" panose="02010609060101010101" pitchFamily="49" charset="-122"/>
              </a:rPr>
              <a:t>测试集</a:t>
            </a:r>
            <a:endParaRPr lang="zh-CN" altLang="en-US" sz="2400" b="1" dirty="0">
              <a:solidFill>
                <a:schemeClr val="tx1"/>
              </a:solidFill>
              <a:latin typeface="楷体" panose="02010609060101010101" pitchFamily="49" charset="-122"/>
              <a:ea typeface="楷体" panose="02010609060101010101" pitchFamily="49" charset="-122"/>
            </a:endParaRPr>
          </a:p>
        </p:txBody>
      </p:sp>
      <p:sp>
        <p:nvSpPr>
          <p:cNvPr id="8" name="流程图: 过程 7"/>
          <p:cNvSpPr/>
          <p:nvPr/>
        </p:nvSpPr>
        <p:spPr>
          <a:xfrm>
            <a:off x="5314122" y="2865264"/>
            <a:ext cx="1524000" cy="609600"/>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b="1" dirty="0" smtClean="0">
                <a:solidFill>
                  <a:schemeClr val="tx1"/>
                </a:solidFill>
                <a:latin typeface="楷体" panose="02010609060101010101" pitchFamily="49" charset="-122"/>
                <a:ea typeface="楷体" panose="02010609060101010101" pitchFamily="49" charset="-122"/>
              </a:rPr>
              <a:t>评价</a:t>
            </a:r>
            <a:endParaRPr lang="zh-CN" altLang="en-US" sz="2400" b="1" dirty="0">
              <a:solidFill>
                <a:schemeClr val="tx1"/>
              </a:solidFill>
              <a:latin typeface="楷体" panose="02010609060101010101" pitchFamily="49" charset="-122"/>
              <a:ea typeface="楷体" panose="02010609060101010101" pitchFamily="49" charset="-122"/>
            </a:endParaRPr>
          </a:p>
        </p:txBody>
      </p:sp>
      <p:sp>
        <p:nvSpPr>
          <p:cNvPr id="9" name="流程图: 可选过程 8"/>
          <p:cNvSpPr/>
          <p:nvPr/>
        </p:nvSpPr>
        <p:spPr>
          <a:xfrm>
            <a:off x="5314122" y="1036464"/>
            <a:ext cx="1524000" cy="990600"/>
          </a:xfrm>
          <a:prstGeom prst="flowChartAlternateProcess">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b="1" dirty="0" smtClean="0">
                <a:solidFill>
                  <a:schemeClr val="tx1"/>
                </a:solidFill>
                <a:latin typeface="楷体" panose="02010609060101010101" pitchFamily="49" charset="-122"/>
                <a:ea typeface="楷体" panose="02010609060101010101" pitchFamily="49" charset="-122"/>
              </a:rPr>
              <a:t>产生</a:t>
            </a:r>
            <a:endParaRPr lang="en-US" altLang="zh-CN" sz="2400" b="1" dirty="0" smtClean="0">
              <a:solidFill>
                <a:schemeClr val="tx1"/>
              </a:solidFill>
              <a:latin typeface="楷体" panose="02010609060101010101" pitchFamily="49" charset="-122"/>
              <a:ea typeface="楷体" panose="02010609060101010101" pitchFamily="49" charset="-122"/>
            </a:endParaRPr>
          </a:p>
          <a:p>
            <a:pPr algn="ctr"/>
            <a:r>
              <a:rPr lang="zh-CN" altLang="en-US" sz="2400" b="1" dirty="0" smtClean="0">
                <a:solidFill>
                  <a:schemeClr val="tx1"/>
                </a:solidFill>
                <a:latin typeface="楷体" panose="02010609060101010101" pitchFamily="49" charset="-122"/>
                <a:ea typeface="楷体" panose="02010609060101010101" pitchFamily="49" charset="-122"/>
              </a:rPr>
              <a:t>分类器</a:t>
            </a:r>
            <a:endParaRPr lang="zh-CN" altLang="en-US" sz="2400" b="1" dirty="0">
              <a:solidFill>
                <a:schemeClr val="tx1"/>
              </a:solidFill>
              <a:latin typeface="楷体" panose="02010609060101010101" pitchFamily="49" charset="-122"/>
              <a:ea typeface="楷体" panose="02010609060101010101" pitchFamily="49" charset="-122"/>
            </a:endParaRPr>
          </a:p>
        </p:txBody>
      </p:sp>
      <p:sp>
        <p:nvSpPr>
          <p:cNvPr id="10" name="右箭头 9"/>
          <p:cNvSpPr/>
          <p:nvPr/>
        </p:nvSpPr>
        <p:spPr>
          <a:xfrm rot="19542562">
            <a:off x="2559753" y="2054453"/>
            <a:ext cx="561244" cy="422597"/>
          </a:xfrm>
          <a:prstGeom prst="right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tx1"/>
              </a:solidFill>
              <a:latin typeface="楷体" panose="02010609060101010101" pitchFamily="49" charset="-122"/>
              <a:ea typeface="楷体" panose="02010609060101010101" pitchFamily="49" charset="-122"/>
            </a:endParaRPr>
          </a:p>
        </p:txBody>
      </p:sp>
      <p:sp>
        <p:nvSpPr>
          <p:cNvPr id="11" name="右箭头 10"/>
          <p:cNvSpPr/>
          <p:nvPr/>
        </p:nvSpPr>
        <p:spPr>
          <a:xfrm rot="1876061">
            <a:off x="2554861" y="4236864"/>
            <a:ext cx="533400" cy="381000"/>
          </a:xfrm>
          <a:prstGeom prst="right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tx1"/>
              </a:solidFill>
              <a:latin typeface="楷体" panose="02010609060101010101" pitchFamily="49" charset="-122"/>
              <a:ea typeface="楷体" panose="02010609060101010101" pitchFamily="49" charset="-122"/>
            </a:endParaRPr>
          </a:p>
        </p:txBody>
      </p:sp>
      <p:sp>
        <p:nvSpPr>
          <p:cNvPr id="12" name="右箭头 11"/>
          <p:cNvSpPr/>
          <p:nvPr/>
        </p:nvSpPr>
        <p:spPr>
          <a:xfrm>
            <a:off x="4552122" y="1417464"/>
            <a:ext cx="609600" cy="304800"/>
          </a:xfrm>
          <a:prstGeom prst="right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tx1"/>
              </a:solidFill>
              <a:latin typeface="楷体" panose="02010609060101010101" pitchFamily="49" charset="-122"/>
              <a:ea typeface="楷体" panose="02010609060101010101" pitchFamily="49" charset="-122"/>
            </a:endParaRPr>
          </a:p>
        </p:txBody>
      </p:sp>
      <p:sp>
        <p:nvSpPr>
          <p:cNvPr id="13" name="右箭头 12"/>
          <p:cNvSpPr/>
          <p:nvPr/>
        </p:nvSpPr>
        <p:spPr>
          <a:xfrm rot="5400000">
            <a:off x="5752272" y="2312814"/>
            <a:ext cx="609600" cy="266700"/>
          </a:xfrm>
          <a:prstGeom prst="right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tx1"/>
              </a:solidFill>
              <a:latin typeface="楷体" panose="02010609060101010101" pitchFamily="49" charset="-122"/>
              <a:ea typeface="楷体" panose="02010609060101010101" pitchFamily="49" charset="-122"/>
            </a:endParaRPr>
          </a:p>
        </p:txBody>
      </p:sp>
      <p:sp>
        <p:nvSpPr>
          <p:cNvPr id="14" name="直角上箭头 13"/>
          <p:cNvSpPr/>
          <p:nvPr/>
        </p:nvSpPr>
        <p:spPr>
          <a:xfrm>
            <a:off x="4552122" y="3627264"/>
            <a:ext cx="1676400" cy="1600200"/>
          </a:xfrm>
          <a:prstGeom prst="bentUpArrow">
            <a:avLst>
              <a:gd name="adj1" fmla="val 9074"/>
              <a:gd name="adj2" fmla="val 8730"/>
              <a:gd name="adj3" fmla="val 13364"/>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tx1"/>
              </a:solidFill>
              <a:latin typeface="楷体" panose="02010609060101010101" pitchFamily="49" charset="-122"/>
              <a:ea typeface="楷体" panose="02010609060101010101" pitchFamily="49" charset="-122"/>
            </a:endParaRPr>
          </a:p>
        </p:txBody>
      </p:sp>
      <p:sp>
        <p:nvSpPr>
          <p:cNvPr id="15" name="左弧形箭头 14"/>
          <p:cNvSpPr/>
          <p:nvPr/>
        </p:nvSpPr>
        <p:spPr>
          <a:xfrm rot="10800000">
            <a:off x="6990522" y="1493664"/>
            <a:ext cx="457200" cy="1676400"/>
          </a:xfrm>
          <a:prstGeom prst="curv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2400" b="1">
              <a:solidFill>
                <a:schemeClr val="tx1"/>
              </a:solidFill>
              <a:latin typeface="楷体" panose="02010609060101010101" pitchFamily="49" charset="-122"/>
              <a:ea typeface="楷体" panose="02010609060101010101" pitchFamily="49" charset="-122"/>
            </a:endParaRPr>
          </a:p>
        </p:txBody>
      </p:sp>
      <p:sp>
        <p:nvSpPr>
          <p:cNvPr id="16" name="文本框 15"/>
          <p:cNvSpPr txBox="1"/>
          <p:nvPr/>
        </p:nvSpPr>
        <p:spPr>
          <a:xfrm>
            <a:off x="2778456" y="5923351"/>
            <a:ext cx="3805383" cy="461665"/>
          </a:xfrm>
          <a:prstGeom prst="rect">
            <a:avLst/>
          </a:prstGeom>
          <a:noFill/>
        </p:spPr>
        <p:txBody>
          <a:bodyPr wrap="square" rtlCol="0">
            <a:spAutoFit/>
          </a:bodyPr>
          <a:lstStyle/>
          <a:p>
            <a:r>
              <a:rPr lang="zh-CN" altLang="en-US" sz="2400" b="1" dirty="0" smtClean="0">
                <a:latin typeface="黑体" panose="02010609060101010101" pitchFamily="49" charset="-122"/>
                <a:ea typeface="黑体" panose="02010609060101010101" pitchFamily="49" charset="-122"/>
              </a:rPr>
              <a:t>分类器设计：交叉验证</a:t>
            </a:r>
            <a:endParaRPr lang="zh-CN" altLang="en-US" sz="2400" b="1" dirty="0">
              <a:latin typeface="黑体" panose="02010609060101010101" pitchFamily="49" charset="-122"/>
              <a:ea typeface="黑体" panose="02010609060101010101" pitchFamily="49" charset="-122"/>
            </a:endParaRPr>
          </a:p>
        </p:txBody>
      </p:sp>
      <p:sp>
        <p:nvSpPr>
          <p:cNvPr id="18" name="文本框 7"/>
          <p:cNvSpPr txBox="1"/>
          <p:nvPr/>
        </p:nvSpPr>
        <p:spPr>
          <a:xfrm>
            <a:off x="277086" y="27712"/>
            <a:ext cx="3805383"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5.1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分类问题概述</a:t>
            </a:r>
            <a:endParaRPr lang="zh-CN" altLang="en-US" sz="3600" b="1" dirty="0">
              <a:latin typeface="黑体" panose="02010609060101010101" pitchFamily="49" charset="-122"/>
              <a:ea typeface="黑体" panose="02010609060101010101" pitchFamily="49" charset="-122"/>
            </a:endParaRPr>
          </a:p>
        </p:txBody>
      </p:sp>
      <p:sp>
        <p:nvSpPr>
          <p:cNvPr id="17" name="圆角矩形 16"/>
          <p:cNvSpPr/>
          <p:nvPr/>
        </p:nvSpPr>
        <p:spPr>
          <a:xfrm>
            <a:off x="901700" y="960264"/>
            <a:ext cx="3955222" cy="4724400"/>
          </a:xfrm>
          <a:prstGeom prst="roundRect">
            <a:avLst/>
          </a:prstGeom>
          <a:noFill/>
          <a:ln w="254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5012911" y="807864"/>
            <a:ext cx="2099089" cy="1457887"/>
          </a:xfrm>
          <a:prstGeom prst="roundRect">
            <a:avLst/>
          </a:prstGeom>
          <a:noFill/>
          <a:ln w="254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5033443" y="2626577"/>
            <a:ext cx="2078558" cy="1158023"/>
          </a:xfrm>
          <a:prstGeom prst="roundRect">
            <a:avLst/>
          </a:prstGeom>
          <a:noFill/>
          <a:ln w="254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20"/>
          <p:cNvSpPr txBox="1"/>
          <p:nvPr/>
        </p:nvSpPr>
        <p:spPr>
          <a:xfrm>
            <a:off x="193861" y="4996631"/>
            <a:ext cx="1985916" cy="461665"/>
          </a:xfrm>
          <a:prstGeom prst="rect">
            <a:avLst/>
          </a:prstGeom>
          <a:solidFill>
            <a:srgbClr val="92D050"/>
          </a:solidFill>
        </p:spPr>
        <p:txBody>
          <a:bodyPr wrap="square" rtlCol="0">
            <a:spAutoFit/>
          </a:bodyPr>
          <a:lstStyle/>
          <a:p>
            <a:r>
              <a:rPr lang="en-US" altLang="zh-CN" sz="2400" b="1" dirty="0" smtClean="0">
                <a:solidFill>
                  <a:srgbClr val="C00000"/>
                </a:solidFill>
              </a:rPr>
              <a:t>1.</a:t>
            </a:r>
            <a:r>
              <a:rPr lang="zh-CN" altLang="en-US" sz="2400" b="1" dirty="0" smtClean="0">
                <a:solidFill>
                  <a:srgbClr val="C00000"/>
                </a:solidFill>
              </a:rPr>
              <a:t>划分数据集</a:t>
            </a:r>
            <a:endParaRPr lang="zh-CN" altLang="en-US" sz="2400" b="1" dirty="0">
              <a:solidFill>
                <a:srgbClr val="C00000"/>
              </a:solidFill>
            </a:endParaRPr>
          </a:p>
        </p:txBody>
      </p:sp>
      <p:sp>
        <p:nvSpPr>
          <p:cNvPr id="22" name="TextBox 21"/>
          <p:cNvSpPr txBox="1"/>
          <p:nvPr/>
        </p:nvSpPr>
        <p:spPr>
          <a:xfrm>
            <a:off x="6838122" y="807864"/>
            <a:ext cx="2026478" cy="461665"/>
          </a:xfrm>
          <a:prstGeom prst="rect">
            <a:avLst/>
          </a:prstGeom>
          <a:solidFill>
            <a:srgbClr val="92D050"/>
          </a:solidFill>
        </p:spPr>
        <p:txBody>
          <a:bodyPr wrap="square" rtlCol="0">
            <a:spAutoFit/>
          </a:bodyPr>
          <a:lstStyle/>
          <a:p>
            <a:r>
              <a:rPr lang="en-US" altLang="zh-CN" sz="2400" b="1" dirty="0" smtClean="0">
                <a:solidFill>
                  <a:srgbClr val="C00000"/>
                </a:solidFill>
              </a:rPr>
              <a:t>2.</a:t>
            </a:r>
            <a:r>
              <a:rPr lang="zh-CN" altLang="en-US" sz="2400" b="1" dirty="0" smtClean="0">
                <a:solidFill>
                  <a:srgbClr val="C00000"/>
                </a:solidFill>
              </a:rPr>
              <a:t>分类器构造</a:t>
            </a:r>
            <a:endParaRPr lang="zh-CN" altLang="en-US" sz="2400" b="1" dirty="0">
              <a:solidFill>
                <a:srgbClr val="C00000"/>
              </a:solidFill>
            </a:endParaRPr>
          </a:p>
        </p:txBody>
      </p:sp>
      <p:sp>
        <p:nvSpPr>
          <p:cNvPr id="23" name="TextBox 22"/>
          <p:cNvSpPr txBox="1"/>
          <p:nvPr/>
        </p:nvSpPr>
        <p:spPr>
          <a:xfrm>
            <a:off x="6914322" y="3244031"/>
            <a:ext cx="2026478" cy="461665"/>
          </a:xfrm>
          <a:prstGeom prst="rect">
            <a:avLst/>
          </a:prstGeom>
          <a:solidFill>
            <a:srgbClr val="92D050"/>
          </a:solidFill>
        </p:spPr>
        <p:txBody>
          <a:bodyPr wrap="square" rtlCol="0">
            <a:spAutoFit/>
          </a:bodyPr>
          <a:lstStyle/>
          <a:p>
            <a:r>
              <a:rPr lang="en-US" altLang="zh-CN" sz="2400" b="1" dirty="0" smtClean="0">
                <a:solidFill>
                  <a:srgbClr val="C00000"/>
                </a:solidFill>
              </a:rPr>
              <a:t>3.</a:t>
            </a:r>
            <a:r>
              <a:rPr lang="zh-CN" altLang="en-US" sz="2400" b="1" dirty="0" smtClean="0">
                <a:solidFill>
                  <a:srgbClr val="C00000"/>
                </a:solidFill>
              </a:rPr>
              <a:t>分类器测试</a:t>
            </a:r>
            <a:endParaRPr lang="zh-CN" altLang="en-US" sz="2400" b="1" dirty="0">
              <a:solidFill>
                <a:srgbClr val="C00000"/>
              </a:solidFill>
            </a:endParaRPr>
          </a:p>
        </p:txBody>
      </p:sp>
    </p:spTree>
    <p:extLst>
      <p:ext uri="{BB962C8B-B14F-4D97-AF65-F5344CB8AC3E}">
        <p14:creationId xmlns:p14="http://schemas.microsoft.com/office/powerpoint/2010/main" val="180942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animEffect transition="in" filter="fade">
                                      <p:cBhvr>
                                        <p:cTn id="7" dur="500"/>
                                        <p:tgtEl>
                                          <p:spTgt spid="10">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bg/>
                                          </p:spTgt>
                                        </p:tgtEl>
                                        <p:attrNameLst>
                                          <p:attrName>style.visibility</p:attrName>
                                        </p:attrNameLst>
                                      </p:cBhvr>
                                      <p:to>
                                        <p:strVal val="visible"/>
                                      </p:to>
                                    </p:set>
                                    <p:animEffect transition="in" filter="fade">
                                      <p:cBhvr>
                                        <p:cTn id="11" dur="500"/>
                                        <p:tgtEl>
                                          <p:spTgt spid="6">
                                            <p:bg/>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bg/>
                                          </p:spTgt>
                                        </p:tgtEl>
                                        <p:attrNameLst>
                                          <p:attrName>style.visibility</p:attrName>
                                        </p:attrNameLst>
                                      </p:cBhvr>
                                      <p:to>
                                        <p:strVal val="visible"/>
                                      </p:to>
                                    </p:set>
                                    <p:animEffect transition="in" filter="fade">
                                      <p:cBhvr>
                                        <p:cTn id="20" dur="500"/>
                                        <p:tgtEl>
                                          <p:spTgt spid="12">
                                            <p:bg/>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9">
                                            <p:bg/>
                                          </p:spTgt>
                                        </p:tgtEl>
                                        <p:attrNameLst>
                                          <p:attrName>style.visibility</p:attrName>
                                        </p:attrNameLst>
                                      </p:cBhvr>
                                      <p:to>
                                        <p:strVal val="visible"/>
                                      </p:to>
                                    </p:set>
                                    <p:animEffect transition="in" filter="fade">
                                      <p:cBhvr>
                                        <p:cTn id="24" dur="500"/>
                                        <p:tgtEl>
                                          <p:spTgt spid="9">
                                            <p:bg/>
                                          </p:spTgt>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9">
                                            <p:txEl>
                                              <p:pRg st="0" end="0"/>
                                            </p:txEl>
                                          </p:spTgt>
                                        </p:tgtEl>
                                        <p:attrNameLst>
                                          <p:attrName>style.visibility</p:attrName>
                                        </p:attrNameLst>
                                      </p:cBhvr>
                                      <p:to>
                                        <p:strVal val="visible"/>
                                      </p:to>
                                    </p:set>
                                    <p:animEffect transition="in" filter="fade">
                                      <p:cBhvr>
                                        <p:cTn id="28" dur="500"/>
                                        <p:tgtEl>
                                          <p:spTgt spid="9">
                                            <p:txEl>
                                              <p:pRg st="0" end="0"/>
                                            </p:txEl>
                                          </p:spTgt>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9">
                                            <p:txEl>
                                              <p:pRg st="1" end="1"/>
                                            </p:txEl>
                                          </p:spTgt>
                                        </p:tgtEl>
                                        <p:attrNameLst>
                                          <p:attrName>style.visibility</p:attrName>
                                        </p:attrNameLst>
                                      </p:cBhvr>
                                      <p:to>
                                        <p:strVal val="visible"/>
                                      </p:to>
                                    </p:set>
                                    <p:animEffect transition="in" filter="fade">
                                      <p:cBhvr>
                                        <p:cTn id="32" dur="500"/>
                                        <p:tgtEl>
                                          <p:spTgt spid="9">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bg/>
                                          </p:spTgt>
                                        </p:tgtEl>
                                        <p:attrNameLst>
                                          <p:attrName>style.visibility</p:attrName>
                                        </p:attrNameLst>
                                      </p:cBhvr>
                                      <p:to>
                                        <p:strVal val="visible"/>
                                      </p:to>
                                    </p:set>
                                    <p:animEffect transition="in" filter="fade">
                                      <p:cBhvr>
                                        <p:cTn id="37" dur="500"/>
                                        <p:tgtEl>
                                          <p:spTgt spid="11">
                                            <p:bg/>
                                          </p:spTgt>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7">
                                            <p:bg/>
                                          </p:spTgt>
                                        </p:tgtEl>
                                        <p:attrNameLst>
                                          <p:attrName>style.visibility</p:attrName>
                                        </p:attrNameLst>
                                      </p:cBhvr>
                                      <p:to>
                                        <p:strVal val="visible"/>
                                      </p:to>
                                    </p:set>
                                    <p:animEffect transition="in" filter="fade">
                                      <p:cBhvr>
                                        <p:cTn id="41" dur="500"/>
                                        <p:tgtEl>
                                          <p:spTgt spid="7">
                                            <p:bg/>
                                          </p:spTgt>
                                        </p:tgtEl>
                                      </p:cBhvr>
                                    </p:animEffect>
                                  </p:childTnLst>
                                </p:cTn>
                              </p:par>
                            </p:childTnLst>
                          </p:cTn>
                        </p:par>
                        <p:par>
                          <p:cTn id="42" fill="hold">
                            <p:stCondLst>
                              <p:cond delay="1000"/>
                            </p:stCondLst>
                            <p:childTnLst>
                              <p:par>
                                <p:cTn id="43" presetID="10" presetClass="entr" presetSubtype="0" fill="hold" grpId="0" nodeType="afterEffect">
                                  <p:stCondLst>
                                    <p:cond delay="0"/>
                                  </p:stCondLst>
                                  <p:childTnLst>
                                    <p:set>
                                      <p:cBhvr>
                                        <p:cTn id="44" dur="1" fill="hold">
                                          <p:stCondLst>
                                            <p:cond delay="0"/>
                                          </p:stCondLst>
                                        </p:cTn>
                                        <p:tgtEl>
                                          <p:spTgt spid="7">
                                            <p:txEl>
                                              <p:pRg st="0" end="0"/>
                                            </p:txEl>
                                          </p:spTgt>
                                        </p:tgtEl>
                                        <p:attrNameLst>
                                          <p:attrName>style.visibility</p:attrName>
                                        </p:attrNameLst>
                                      </p:cBhvr>
                                      <p:to>
                                        <p:strVal val="visible"/>
                                      </p:to>
                                    </p:set>
                                    <p:animEffect transition="in" filter="fade">
                                      <p:cBhvr>
                                        <p:cTn id="45" dur="500"/>
                                        <p:tgtEl>
                                          <p:spTgt spid="7">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4">
                                            <p:bg/>
                                          </p:spTgt>
                                        </p:tgtEl>
                                        <p:attrNameLst>
                                          <p:attrName>style.visibility</p:attrName>
                                        </p:attrNameLst>
                                      </p:cBhvr>
                                      <p:to>
                                        <p:strVal val="visible"/>
                                      </p:to>
                                    </p:set>
                                    <p:animEffect transition="in" filter="fade">
                                      <p:cBhvr>
                                        <p:cTn id="50" dur="500"/>
                                        <p:tgtEl>
                                          <p:spTgt spid="14">
                                            <p:bg/>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nodePh="1">
                                  <p:stCondLst>
                                    <p:cond delay="0"/>
                                  </p:stCondLst>
                                  <p:endCondLst>
                                    <p:cond evt="begin" delay="0">
                                      <p:tn val="53"/>
                                    </p:cond>
                                  </p:endCondLst>
                                  <p:childTnLst>
                                    <p:set>
                                      <p:cBhvr>
                                        <p:cTn id="54" dur="1" fill="hold">
                                          <p:stCondLst>
                                            <p:cond delay="0"/>
                                          </p:stCondLst>
                                        </p:cTn>
                                        <p:tgtEl>
                                          <p:spTgt spid="14">
                                            <p:txEl>
                                              <p:pRg st="0" end="0"/>
                                            </p:txEl>
                                          </p:spTgt>
                                        </p:tgtEl>
                                        <p:attrNameLst>
                                          <p:attrName>style.visibility</p:attrName>
                                        </p:attrNameLst>
                                      </p:cBhvr>
                                      <p:to>
                                        <p:strVal val="visible"/>
                                      </p:to>
                                    </p:set>
                                    <p:animEffect transition="in" filter="fade">
                                      <p:cBhvr>
                                        <p:cTn id="55" dur="500"/>
                                        <p:tgtEl>
                                          <p:spTgt spid="14">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bg/>
                                          </p:spTgt>
                                        </p:tgtEl>
                                        <p:attrNameLst>
                                          <p:attrName>style.visibility</p:attrName>
                                        </p:attrNameLst>
                                      </p:cBhvr>
                                      <p:to>
                                        <p:strVal val="visible"/>
                                      </p:to>
                                    </p:set>
                                    <p:animEffect transition="in" filter="fade">
                                      <p:cBhvr>
                                        <p:cTn id="58" dur="500"/>
                                        <p:tgtEl>
                                          <p:spTgt spid="13">
                                            <p:bg/>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
                                            <p:bg/>
                                          </p:spTgt>
                                        </p:tgtEl>
                                        <p:attrNameLst>
                                          <p:attrName>style.visibility</p:attrName>
                                        </p:attrNameLst>
                                      </p:cBhvr>
                                      <p:to>
                                        <p:strVal val="visible"/>
                                      </p:to>
                                    </p:set>
                                    <p:animEffect transition="in" filter="fade">
                                      <p:cBhvr>
                                        <p:cTn id="61" dur="500"/>
                                        <p:tgtEl>
                                          <p:spTgt spid="8">
                                            <p:bg/>
                                          </p:spTgt>
                                        </p:tgtEl>
                                      </p:cBhvr>
                                    </p:animEffec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8">
                                            <p:txEl>
                                              <p:pRg st="0" end="0"/>
                                            </p:txEl>
                                          </p:spTgt>
                                        </p:tgtEl>
                                        <p:attrNameLst>
                                          <p:attrName>style.visibility</p:attrName>
                                        </p:attrNameLst>
                                      </p:cBhvr>
                                      <p:to>
                                        <p:strVal val="visible"/>
                                      </p:to>
                                    </p:set>
                                    <p:animEffect transition="in" filter="fade">
                                      <p:cBhvr>
                                        <p:cTn id="65" dur="500"/>
                                        <p:tgtEl>
                                          <p:spTgt spid="8">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5">
                                            <p:bg/>
                                          </p:spTgt>
                                        </p:tgtEl>
                                        <p:attrNameLst>
                                          <p:attrName>style.visibility</p:attrName>
                                        </p:attrNameLst>
                                      </p:cBhvr>
                                      <p:to>
                                        <p:strVal val="visible"/>
                                      </p:to>
                                    </p:set>
                                    <p:animEffect transition="in" filter="fade">
                                      <p:cBhvr>
                                        <p:cTn id="70" dur="500"/>
                                        <p:tgtEl>
                                          <p:spTgt spid="15">
                                            <p:bg/>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nodePh="1">
                                  <p:stCondLst>
                                    <p:cond delay="0"/>
                                  </p:stCondLst>
                                  <p:endCondLst>
                                    <p:cond evt="begin" delay="0">
                                      <p:tn val="73"/>
                                    </p:cond>
                                  </p:endCondLst>
                                  <p:childTnLst>
                                    <p:set>
                                      <p:cBhvr>
                                        <p:cTn id="74" dur="1" fill="hold">
                                          <p:stCondLst>
                                            <p:cond delay="0"/>
                                          </p:stCondLst>
                                        </p:cTn>
                                        <p:tgtEl>
                                          <p:spTgt spid="15">
                                            <p:txEl>
                                              <p:pRg st="0" end="0"/>
                                            </p:txEl>
                                          </p:spTgt>
                                        </p:tgtEl>
                                        <p:attrNameLst>
                                          <p:attrName>style.visibility</p:attrName>
                                        </p:attrNameLst>
                                      </p:cBhvr>
                                      <p:to>
                                        <p:strVal val="visible"/>
                                      </p:to>
                                    </p:set>
                                    <p:animEffect transition="in" filter="fade">
                                      <p:cBhvr>
                                        <p:cTn id="75" dur="500"/>
                                        <p:tgtEl>
                                          <p:spTgt spid="15">
                                            <p:txEl>
                                              <p:pRg st="0" end="0"/>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16"/>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22"/>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19"/>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21"/>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17"/>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20"/>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autoUpdateAnimBg="0"/>
      <p:bldP spid="7" grpId="0" uiExpand="1" build="p" animBg="1"/>
      <p:bldP spid="8" grpId="0" uiExpand="1" build="p" animBg="1"/>
      <p:bldP spid="9" grpId="0" uiExpand="1" build="p" animBg="1" autoUpdateAnimBg="0"/>
      <p:bldP spid="10" grpId="0" uiExpand="1" build="p" animBg="1" autoUpdateAnimBg="0"/>
      <p:bldP spid="11" grpId="0" uiExpand="1" build="p" animBg="1"/>
      <p:bldP spid="12" grpId="0" uiExpand="1" build="p" animBg="1" autoUpdateAnimBg="0"/>
      <p:bldP spid="13" grpId="0" uiExpand="1" build="p" animBg="1"/>
      <p:bldP spid="14" grpId="0" build="p" animBg="1"/>
      <p:bldP spid="15" grpId="0" build="p" animBg="1"/>
      <p:bldP spid="16" grpId="0"/>
      <p:bldP spid="17" grpId="0" animBg="1"/>
      <p:bldP spid="19" grpId="0" animBg="1"/>
      <p:bldP spid="20" grpId="0" animBg="1"/>
      <p:bldP spid="21" grpId="0" animBg="1"/>
      <p:bldP spid="22" grpId="0" animBg="1"/>
      <p:bldP spid="2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C825103-F963-46A4-8063-63060CBEE1E4}" type="datetime1">
              <a:rPr lang="zh-CN" altLang="en-US" smtClean="0"/>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9</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cxnSp>
        <p:nvCxnSpPr>
          <p:cNvPr id="5" name="直接箭头连接符 4"/>
          <p:cNvCxnSpPr/>
          <p:nvPr/>
        </p:nvCxnSpPr>
        <p:spPr>
          <a:xfrm>
            <a:off x="1066800" y="5766418"/>
            <a:ext cx="44196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rot="5400000" flipH="1" flipV="1">
            <a:off x="-723106" y="3977306"/>
            <a:ext cx="3580606" cy="794"/>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7" name="TextBox 11"/>
          <p:cNvSpPr txBox="1"/>
          <p:nvPr/>
        </p:nvSpPr>
        <p:spPr>
          <a:xfrm>
            <a:off x="2729885" y="5779674"/>
            <a:ext cx="851515" cy="369332"/>
          </a:xfrm>
          <a:prstGeom prst="rect">
            <a:avLst/>
          </a:prstGeom>
          <a:noFill/>
        </p:spPr>
        <p:txBody>
          <a:bodyPr wrap="none" rtlCol="0">
            <a:spAutoFit/>
          </a:bodyPr>
          <a:lstStyle/>
          <a:p>
            <a:r>
              <a:rPr lang="en-AU" altLang="zh-CN" dirty="0" smtClean="0">
                <a:solidFill>
                  <a:srgbClr val="000000"/>
                </a:solidFill>
              </a:rPr>
              <a:t>Height</a:t>
            </a:r>
            <a:endParaRPr lang="zh-CN" altLang="en-US" dirty="0">
              <a:solidFill>
                <a:srgbClr val="000000"/>
              </a:solidFill>
            </a:endParaRPr>
          </a:p>
        </p:txBody>
      </p:sp>
      <p:sp>
        <p:nvSpPr>
          <p:cNvPr id="8" name="TextBox 12"/>
          <p:cNvSpPr txBox="1"/>
          <p:nvPr/>
        </p:nvSpPr>
        <p:spPr>
          <a:xfrm rot="10800000">
            <a:off x="609600" y="3285295"/>
            <a:ext cx="461665" cy="806311"/>
          </a:xfrm>
          <a:prstGeom prst="rect">
            <a:avLst/>
          </a:prstGeom>
          <a:noFill/>
        </p:spPr>
        <p:txBody>
          <a:bodyPr vert="eaVert" wrap="none" rtlCol="0">
            <a:spAutoFit/>
          </a:bodyPr>
          <a:lstStyle/>
          <a:p>
            <a:r>
              <a:rPr lang="en-AU" altLang="zh-CN" dirty="0" smtClean="0">
                <a:solidFill>
                  <a:srgbClr val="000000"/>
                </a:solidFill>
              </a:rPr>
              <a:t>Weight</a:t>
            </a:r>
            <a:endParaRPr lang="zh-CN" altLang="en-US" dirty="0">
              <a:solidFill>
                <a:srgbClr val="000000"/>
              </a:solidFill>
            </a:endParaRPr>
          </a:p>
        </p:txBody>
      </p:sp>
      <p:sp>
        <p:nvSpPr>
          <p:cNvPr id="9" name="TextBox 17"/>
          <p:cNvSpPr txBox="1"/>
          <p:nvPr/>
        </p:nvSpPr>
        <p:spPr>
          <a:xfrm>
            <a:off x="2667000" y="4853606"/>
            <a:ext cx="582211" cy="307777"/>
          </a:xfrm>
          <a:prstGeom prst="rect">
            <a:avLst/>
          </a:prstGeom>
          <a:noFill/>
        </p:spPr>
        <p:txBody>
          <a:bodyPr wrap="none" rtlCol="0">
            <a:spAutoFit/>
          </a:bodyPr>
          <a:lstStyle/>
          <a:p>
            <a:r>
              <a:rPr lang="en-AU" altLang="zh-CN" sz="1400" dirty="0" smtClean="0">
                <a:solidFill>
                  <a:srgbClr val="C00000"/>
                </a:solidFill>
              </a:rPr>
              <a:t>Mary</a:t>
            </a:r>
            <a:endParaRPr lang="zh-CN" altLang="en-US" sz="1400" dirty="0">
              <a:solidFill>
                <a:srgbClr val="C00000"/>
              </a:solidFill>
            </a:endParaRPr>
          </a:p>
        </p:txBody>
      </p:sp>
      <p:sp>
        <p:nvSpPr>
          <p:cNvPr id="10" name="TextBox 18"/>
          <p:cNvSpPr txBox="1"/>
          <p:nvPr/>
        </p:nvSpPr>
        <p:spPr>
          <a:xfrm>
            <a:off x="1524000" y="4320206"/>
            <a:ext cx="513282" cy="307777"/>
          </a:xfrm>
          <a:prstGeom prst="rect">
            <a:avLst/>
          </a:prstGeom>
          <a:noFill/>
        </p:spPr>
        <p:txBody>
          <a:bodyPr wrap="none" rtlCol="0">
            <a:spAutoFit/>
          </a:bodyPr>
          <a:lstStyle/>
          <a:p>
            <a:r>
              <a:rPr lang="en-AU" altLang="zh-CN" sz="1400" dirty="0" smtClean="0">
                <a:solidFill>
                  <a:srgbClr val="C00000"/>
                </a:solidFill>
              </a:rPr>
              <a:t>Lisa</a:t>
            </a:r>
            <a:endParaRPr lang="zh-CN" altLang="en-US" sz="1400" dirty="0">
              <a:solidFill>
                <a:srgbClr val="C00000"/>
              </a:solidFill>
            </a:endParaRPr>
          </a:p>
        </p:txBody>
      </p:sp>
      <p:sp>
        <p:nvSpPr>
          <p:cNvPr id="11" name="TextBox 19"/>
          <p:cNvSpPr txBox="1"/>
          <p:nvPr/>
        </p:nvSpPr>
        <p:spPr>
          <a:xfrm>
            <a:off x="2133600" y="3863006"/>
            <a:ext cx="572593" cy="307777"/>
          </a:xfrm>
          <a:prstGeom prst="rect">
            <a:avLst/>
          </a:prstGeom>
          <a:noFill/>
        </p:spPr>
        <p:txBody>
          <a:bodyPr wrap="none" rtlCol="0">
            <a:spAutoFit/>
          </a:bodyPr>
          <a:lstStyle/>
          <a:p>
            <a:r>
              <a:rPr lang="en-AU" altLang="zh-CN" sz="1400" dirty="0" smtClean="0">
                <a:solidFill>
                  <a:srgbClr val="C00000"/>
                </a:solidFill>
              </a:rPr>
              <a:t>Jane</a:t>
            </a:r>
            <a:endParaRPr lang="zh-CN" altLang="en-US" sz="1400" dirty="0">
              <a:solidFill>
                <a:srgbClr val="C00000"/>
              </a:solidFill>
            </a:endParaRPr>
          </a:p>
        </p:txBody>
      </p:sp>
      <p:sp>
        <p:nvSpPr>
          <p:cNvPr id="12" name="TextBox 21"/>
          <p:cNvSpPr txBox="1"/>
          <p:nvPr/>
        </p:nvSpPr>
        <p:spPr>
          <a:xfrm>
            <a:off x="3581400" y="3634406"/>
            <a:ext cx="553357" cy="307777"/>
          </a:xfrm>
          <a:prstGeom prst="rect">
            <a:avLst/>
          </a:prstGeom>
          <a:noFill/>
        </p:spPr>
        <p:txBody>
          <a:bodyPr wrap="none" rtlCol="0">
            <a:spAutoFit/>
          </a:bodyPr>
          <a:lstStyle/>
          <a:p>
            <a:r>
              <a:rPr lang="en-AU" altLang="zh-CN" sz="1400" dirty="0" smtClean="0">
                <a:solidFill>
                  <a:schemeClr val="tx1">
                    <a:lumMod val="50000"/>
                  </a:schemeClr>
                </a:solidFill>
              </a:rPr>
              <a:t>Jack</a:t>
            </a:r>
            <a:endParaRPr lang="zh-CN" altLang="en-US" sz="1400" dirty="0">
              <a:solidFill>
                <a:schemeClr val="tx1">
                  <a:lumMod val="50000"/>
                </a:schemeClr>
              </a:solidFill>
            </a:endParaRPr>
          </a:p>
        </p:txBody>
      </p:sp>
      <p:sp>
        <p:nvSpPr>
          <p:cNvPr id="13" name="TextBox 22"/>
          <p:cNvSpPr txBox="1"/>
          <p:nvPr/>
        </p:nvSpPr>
        <p:spPr>
          <a:xfrm>
            <a:off x="2971800" y="3177206"/>
            <a:ext cx="612668" cy="307777"/>
          </a:xfrm>
          <a:prstGeom prst="rect">
            <a:avLst/>
          </a:prstGeom>
          <a:noFill/>
        </p:spPr>
        <p:txBody>
          <a:bodyPr wrap="none" rtlCol="0">
            <a:spAutoFit/>
          </a:bodyPr>
          <a:lstStyle/>
          <a:p>
            <a:r>
              <a:rPr lang="en-AU" altLang="zh-CN" sz="1400" dirty="0" smtClean="0">
                <a:solidFill>
                  <a:schemeClr val="tx1">
                    <a:lumMod val="50000"/>
                  </a:schemeClr>
                </a:solidFill>
              </a:rPr>
              <a:t>Peter</a:t>
            </a:r>
            <a:endParaRPr lang="zh-CN" altLang="en-US" sz="1400" dirty="0">
              <a:solidFill>
                <a:schemeClr val="tx1">
                  <a:lumMod val="50000"/>
                </a:schemeClr>
              </a:solidFill>
            </a:endParaRPr>
          </a:p>
        </p:txBody>
      </p:sp>
      <p:sp>
        <p:nvSpPr>
          <p:cNvPr id="14" name="TextBox 23"/>
          <p:cNvSpPr txBox="1"/>
          <p:nvPr/>
        </p:nvSpPr>
        <p:spPr>
          <a:xfrm>
            <a:off x="2971800" y="4167806"/>
            <a:ext cx="522259" cy="307777"/>
          </a:xfrm>
          <a:prstGeom prst="rect">
            <a:avLst/>
          </a:prstGeom>
          <a:noFill/>
        </p:spPr>
        <p:txBody>
          <a:bodyPr wrap="none" rtlCol="0">
            <a:spAutoFit/>
          </a:bodyPr>
          <a:lstStyle/>
          <a:p>
            <a:r>
              <a:rPr lang="en-AU" altLang="zh-CN" sz="1400" dirty="0" smtClean="0">
                <a:solidFill>
                  <a:schemeClr val="tx1">
                    <a:lumMod val="50000"/>
                  </a:schemeClr>
                </a:solidFill>
              </a:rPr>
              <a:t>Tom</a:t>
            </a:r>
            <a:endParaRPr lang="zh-CN" altLang="en-US" sz="1400" dirty="0">
              <a:solidFill>
                <a:schemeClr val="tx1">
                  <a:lumMod val="50000"/>
                </a:schemeClr>
              </a:solidFill>
            </a:endParaRPr>
          </a:p>
        </p:txBody>
      </p:sp>
      <p:sp>
        <p:nvSpPr>
          <p:cNvPr id="15" name="TextBox 24"/>
          <p:cNvSpPr txBox="1"/>
          <p:nvPr/>
        </p:nvSpPr>
        <p:spPr>
          <a:xfrm>
            <a:off x="1981200" y="3329606"/>
            <a:ext cx="495649" cy="307777"/>
          </a:xfrm>
          <a:prstGeom prst="rect">
            <a:avLst/>
          </a:prstGeom>
          <a:noFill/>
        </p:spPr>
        <p:txBody>
          <a:bodyPr wrap="none" rtlCol="0">
            <a:spAutoFit/>
          </a:bodyPr>
          <a:lstStyle/>
          <a:p>
            <a:r>
              <a:rPr lang="en-AU" altLang="zh-CN" sz="1400" dirty="0"/>
              <a:t>Sam</a:t>
            </a:r>
          </a:p>
        </p:txBody>
      </p:sp>
      <p:sp>
        <p:nvSpPr>
          <p:cNvPr id="16" name="TextBox 26"/>
          <p:cNvSpPr txBox="1"/>
          <p:nvPr/>
        </p:nvSpPr>
        <p:spPr>
          <a:xfrm>
            <a:off x="2057400" y="4548806"/>
            <a:ext cx="652743" cy="307777"/>
          </a:xfrm>
          <a:prstGeom prst="rect">
            <a:avLst/>
          </a:prstGeom>
          <a:noFill/>
        </p:spPr>
        <p:txBody>
          <a:bodyPr wrap="none" rtlCol="0">
            <a:spAutoFit/>
          </a:bodyPr>
          <a:lstStyle/>
          <a:p>
            <a:r>
              <a:rPr lang="en-AU" altLang="zh-CN" sz="1400" dirty="0" smtClean="0">
                <a:solidFill>
                  <a:srgbClr val="C00000"/>
                </a:solidFill>
              </a:rPr>
              <a:t>Helen</a:t>
            </a:r>
            <a:endParaRPr lang="zh-CN" altLang="en-US" sz="1400" dirty="0">
              <a:solidFill>
                <a:srgbClr val="C00000"/>
              </a:solidFill>
            </a:endParaRPr>
          </a:p>
        </p:txBody>
      </p:sp>
      <p:cxnSp>
        <p:nvCxnSpPr>
          <p:cNvPr id="17" name="直接连接符 16"/>
          <p:cNvCxnSpPr/>
          <p:nvPr/>
        </p:nvCxnSpPr>
        <p:spPr>
          <a:xfrm rot="16200000" flipH="1">
            <a:off x="1219200" y="3024806"/>
            <a:ext cx="3200400" cy="1981200"/>
          </a:xfrm>
          <a:prstGeom prst="line">
            <a:avLst/>
          </a:prstGeom>
          <a:ln w="25400">
            <a:solidFill>
              <a:srgbClr val="0070C0"/>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6324600" y="3710606"/>
            <a:ext cx="1600200" cy="6096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ltLang="zh-CN" i="1" dirty="0" smtClean="0"/>
              <a:t>Z=f</a:t>
            </a:r>
            <a:r>
              <a:rPr lang="en-AU" altLang="zh-CN" dirty="0" smtClean="0"/>
              <a:t>(</a:t>
            </a:r>
            <a:r>
              <a:rPr lang="en-AU" altLang="zh-CN" i="1" dirty="0" err="1" smtClean="0"/>
              <a:t>x,y</a:t>
            </a:r>
            <a:r>
              <a:rPr lang="en-AU" altLang="zh-CN" dirty="0" smtClean="0"/>
              <a:t>)</a:t>
            </a:r>
            <a:endParaRPr lang="zh-CN" altLang="en-US" dirty="0"/>
          </a:p>
        </p:txBody>
      </p:sp>
      <p:sp>
        <p:nvSpPr>
          <p:cNvPr id="19" name="上箭头 18"/>
          <p:cNvSpPr/>
          <p:nvPr/>
        </p:nvSpPr>
        <p:spPr>
          <a:xfrm flipH="1">
            <a:off x="7010400" y="3101006"/>
            <a:ext cx="228600" cy="533400"/>
          </a:xfrm>
          <a:prstGeom prst="upArrow">
            <a:avLst/>
          </a:prstGeom>
          <a:solidFill>
            <a:srgbClr val="FF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31"/>
          <p:cNvSpPr txBox="1"/>
          <p:nvPr/>
        </p:nvSpPr>
        <p:spPr>
          <a:xfrm>
            <a:off x="6553200" y="2643806"/>
            <a:ext cx="1129348" cy="369332"/>
          </a:xfrm>
          <a:prstGeom prst="rect">
            <a:avLst/>
          </a:prstGeom>
          <a:noFill/>
        </p:spPr>
        <p:txBody>
          <a:bodyPr wrap="none" rtlCol="0">
            <a:spAutoFit/>
          </a:bodyPr>
          <a:lstStyle/>
          <a:p>
            <a:r>
              <a:rPr lang="en-AU" altLang="zh-CN" dirty="0" smtClean="0">
                <a:solidFill>
                  <a:srgbClr val="000000"/>
                </a:solidFill>
              </a:rPr>
              <a:t>{boy, girl}</a:t>
            </a:r>
            <a:endParaRPr lang="zh-CN" altLang="en-US" dirty="0">
              <a:solidFill>
                <a:srgbClr val="000000"/>
              </a:solidFill>
            </a:endParaRPr>
          </a:p>
        </p:txBody>
      </p:sp>
      <p:sp>
        <p:nvSpPr>
          <p:cNvPr id="21" name="上箭头 20"/>
          <p:cNvSpPr/>
          <p:nvPr/>
        </p:nvSpPr>
        <p:spPr>
          <a:xfrm>
            <a:off x="6553200" y="4396406"/>
            <a:ext cx="152400" cy="685800"/>
          </a:xfrm>
          <a:prstGeom prst="upArrow">
            <a:avLst/>
          </a:prstGeom>
          <a:solidFill>
            <a:srgbClr val="FF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上箭头 21"/>
          <p:cNvSpPr/>
          <p:nvPr/>
        </p:nvSpPr>
        <p:spPr>
          <a:xfrm>
            <a:off x="7543800" y="4396406"/>
            <a:ext cx="152400" cy="685800"/>
          </a:xfrm>
          <a:prstGeom prst="upArrow">
            <a:avLst/>
          </a:prstGeom>
          <a:solidFill>
            <a:srgbClr val="FF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34"/>
          <p:cNvSpPr txBox="1"/>
          <p:nvPr/>
        </p:nvSpPr>
        <p:spPr>
          <a:xfrm>
            <a:off x="6248400" y="5158406"/>
            <a:ext cx="776175" cy="338554"/>
          </a:xfrm>
          <a:prstGeom prst="rect">
            <a:avLst/>
          </a:prstGeom>
          <a:noFill/>
        </p:spPr>
        <p:txBody>
          <a:bodyPr wrap="none" rtlCol="0">
            <a:spAutoFit/>
          </a:bodyPr>
          <a:lstStyle/>
          <a:p>
            <a:r>
              <a:rPr lang="en-AU" altLang="zh-CN" sz="1600" dirty="0" smtClean="0">
                <a:solidFill>
                  <a:srgbClr val="000000"/>
                </a:solidFill>
              </a:rPr>
              <a:t>Height</a:t>
            </a:r>
            <a:endParaRPr lang="zh-CN" altLang="en-US" sz="1600" dirty="0">
              <a:solidFill>
                <a:srgbClr val="000000"/>
              </a:solidFill>
            </a:endParaRPr>
          </a:p>
        </p:txBody>
      </p:sp>
      <p:sp>
        <p:nvSpPr>
          <p:cNvPr id="24" name="TextBox 35"/>
          <p:cNvSpPr txBox="1"/>
          <p:nvPr/>
        </p:nvSpPr>
        <p:spPr>
          <a:xfrm>
            <a:off x="7258258" y="5158406"/>
            <a:ext cx="818942" cy="338554"/>
          </a:xfrm>
          <a:prstGeom prst="rect">
            <a:avLst/>
          </a:prstGeom>
          <a:noFill/>
        </p:spPr>
        <p:txBody>
          <a:bodyPr wrap="none" rtlCol="0">
            <a:spAutoFit/>
          </a:bodyPr>
          <a:lstStyle/>
          <a:p>
            <a:r>
              <a:rPr lang="en-AU" altLang="zh-CN" sz="1600" dirty="0" smtClean="0">
                <a:solidFill>
                  <a:srgbClr val="000000"/>
                </a:solidFill>
              </a:rPr>
              <a:t>Weight</a:t>
            </a:r>
            <a:endParaRPr lang="zh-CN" altLang="en-US" sz="1600" dirty="0">
              <a:solidFill>
                <a:srgbClr val="000000"/>
              </a:solidFill>
            </a:endParaRPr>
          </a:p>
        </p:txBody>
      </p:sp>
      <p:sp>
        <p:nvSpPr>
          <p:cNvPr id="26" name="矩形 25"/>
          <p:cNvSpPr/>
          <p:nvPr/>
        </p:nvSpPr>
        <p:spPr>
          <a:xfrm>
            <a:off x="400050" y="825364"/>
            <a:ext cx="8358810" cy="978729"/>
          </a:xfrm>
          <a:prstGeom prst="rect">
            <a:avLst/>
          </a:prstGeom>
        </p:spPr>
        <p:txBody>
          <a:bodyPr wrap="square">
            <a:spAutoFit/>
          </a:bodyPr>
          <a:lstStyle/>
          <a:p>
            <a:pPr indent="720000" algn="just">
              <a:lnSpc>
                <a:spcPct val="120000"/>
              </a:lnSpc>
              <a:spcBef>
                <a:spcPts val="600"/>
              </a:spcBef>
              <a:spcAft>
                <a:spcPts val="600"/>
              </a:spcAft>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应用</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领域：流失预测、医疗诊断、因特网筛选</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等</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u="sng" dirty="0" smtClean="0">
                <a:latin typeface="Times New Roman" panose="02020603050405020304" pitchFamily="18" charset="0"/>
                <a:ea typeface="楷体" panose="02010609060101010101" pitchFamily="49" charset="-122"/>
                <a:cs typeface="Times New Roman" panose="02020603050405020304" pitchFamily="18" charset="0"/>
              </a:rPr>
              <a:t>主要</a:t>
            </a:r>
            <a:r>
              <a:rPr lang="zh-CN" altLang="en-US" sz="2400" b="1" u="sng" dirty="0">
                <a:latin typeface="Times New Roman" panose="02020603050405020304" pitchFamily="18" charset="0"/>
                <a:ea typeface="楷体" panose="02010609060101010101" pitchFamily="49" charset="-122"/>
                <a:cs typeface="Times New Roman" panose="02020603050405020304" pitchFamily="18" charset="0"/>
              </a:rPr>
              <a:t>涉及分类规则的准确性、过拟合、矛盾划分的取舍</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等。</a:t>
            </a:r>
          </a:p>
        </p:txBody>
      </p:sp>
      <p:sp>
        <p:nvSpPr>
          <p:cNvPr id="27" name="文本框 7"/>
          <p:cNvSpPr txBox="1"/>
          <p:nvPr/>
        </p:nvSpPr>
        <p:spPr>
          <a:xfrm>
            <a:off x="277086" y="27712"/>
            <a:ext cx="50061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5.2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分类的评价准则</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89581266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17.xml><?xml version="1.0" encoding="utf-8"?>
<p:tagLst xmlns:a="http://schemas.openxmlformats.org/drawingml/2006/main" xmlns:r="http://schemas.openxmlformats.org/officeDocument/2006/relationships" xmlns:p="http://schemas.openxmlformats.org/presentationml/2006/main">
  <p:tag name="PA" val="v3.0.1"/>
</p:tagLst>
</file>

<file path=ppt/tags/tag18.xml><?xml version="1.0" encoding="utf-8"?>
<p:tagLst xmlns:a="http://schemas.openxmlformats.org/drawingml/2006/main" xmlns:r="http://schemas.openxmlformats.org/officeDocument/2006/relationships" xmlns:p="http://schemas.openxmlformats.org/presentationml/2006/main">
  <p:tag name="PA" val="v3.0.1"/>
</p:tagLst>
</file>

<file path=ppt/tags/tag19.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PA" val="v3.0.1"/>
</p:tagLst>
</file>

<file path=ppt/tags/tag21.xml><?xml version="1.0" encoding="utf-8"?>
<p:tagLst xmlns:a="http://schemas.openxmlformats.org/drawingml/2006/main" xmlns:r="http://schemas.openxmlformats.org/officeDocument/2006/relationships" xmlns:p="http://schemas.openxmlformats.org/presentationml/2006/main">
  <p:tag name="PA" val="v3.0.1"/>
</p:tagLst>
</file>

<file path=ppt/tags/tag2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6404</TotalTime>
  <Words>4087</Words>
  <Application>Microsoft Office PowerPoint</Application>
  <PresentationFormat>全屏显示(4:3)</PresentationFormat>
  <Paragraphs>904</Paragraphs>
  <Slides>68</Slides>
  <Notes>9</Notes>
  <HiddenSlides>0</HiddenSlides>
  <MMClips>0</MMClips>
  <ScaleCrop>false</ScaleCrop>
  <HeadingPairs>
    <vt:vector size="8" baseType="variant">
      <vt:variant>
        <vt:lpstr>已用的字体</vt:lpstr>
      </vt:variant>
      <vt:variant>
        <vt:i4>14</vt:i4>
      </vt:variant>
      <vt:variant>
        <vt:lpstr>主题</vt:lpstr>
      </vt:variant>
      <vt:variant>
        <vt:i4>3</vt:i4>
      </vt:variant>
      <vt:variant>
        <vt:lpstr>嵌入 OLE 服务器</vt:lpstr>
      </vt:variant>
      <vt:variant>
        <vt:i4>2</vt:i4>
      </vt:variant>
      <vt:variant>
        <vt:lpstr>幻灯片标题</vt:lpstr>
      </vt:variant>
      <vt:variant>
        <vt:i4>68</vt:i4>
      </vt:variant>
    </vt:vector>
  </HeadingPairs>
  <TitlesOfParts>
    <vt:vector size="87" baseType="lpstr">
      <vt:lpstr>Bebas</vt:lpstr>
      <vt:lpstr>等线</vt:lpstr>
      <vt:lpstr>等线 Light</vt:lpstr>
      <vt:lpstr>黑体</vt:lpstr>
      <vt:lpstr>华文新魏</vt:lpstr>
      <vt:lpstr>楷体</vt:lpstr>
      <vt:lpstr>宋体</vt:lpstr>
      <vt:lpstr>微软雅黑</vt:lpstr>
      <vt:lpstr>Arial</vt:lpstr>
      <vt:lpstr>Cambria Math</vt:lpstr>
      <vt:lpstr>Symbol</vt:lpstr>
      <vt:lpstr>Tahoma</vt:lpstr>
      <vt:lpstr>Times New Roman</vt:lpstr>
      <vt:lpstr>Wingdings</vt:lpstr>
      <vt:lpstr>自定义设计方案</vt:lpstr>
      <vt:lpstr>2_自定义设计方案</vt:lpstr>
      <vt:lpstr>3_自定义设计方案</vt:lpstr>
      <vt:lpstr>公式</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Organization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Windows 用户</cp:lastModifiedBy>
  <cp:revision>839</cp:revision>
  <dcterms:created xsi:type="dcterms:W3CDTF">2020-07-29T00:32:30Z</dcterms:created>
  <dcterms:modified xsi:type="dcterms:W3CDTF">2021-07-26T13:16:23Z</dcterms:modified>
</cp:coreProperties>
</file>